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34"/>
  </p:notesMasterIdLst>
  <p:sldIdLst>
    <p:sldId id="418" r:id="rId2"/>
    <p:sldId id="1469" r:id="rId3"/>
    <p:sldId id="1470" r:id="rId4"/>
    <p:sldId id="508" r:id="rId5"/>
    <p:sldId id="434" r:id="rId6"/>
    <p:sldId id="509" r:id="rId7"/>
    <p:sldId id="510" r:id="rId8"/>
    <p:sldId id="1460" r:id="rId9"/>
    <p:sldId id="511" r:id="rId10"/>
    <p:sldId id="512" r:id="rId11"/>
    <p:sldId id="1461" r:id="rId12"/>
    <p:sldId id="520" r:id="rId13"/>
    <p:sldId id="524" r:id="rId14"/>
    <p:sldId id="521" r:id="rId15"/>
    <p:sldId id="522" r:id="rId16"/>
    <p:sldId id="513" r:id="rId17"/>
    <p:sldId id="525" r:id="rId18"/>
    <p:sldId id="1465" r:id="rId19"/>
    <p:sldId id="517" r:id="rId20"/>
    <p:sldId id="514" r:id="rId21"/>
    <p:sldId id="518" r:id="rId22"/>
    <p:sldId id="526" r:id="rId23"/>
    <p:sldId id="515" r:id="rId24"/>
    <p:sldId id="516" r:id="rId25"/>
    <p:sldId id="1459" r:id="rId26"/>
    <p:sldId id="1462" r:id="rId27"/>
    <p:sldId id="1463" r:id="rId28"/>
    <p:sldId id="1464" r:id="rId29"/>
    <p:sldId id="1466" r:id="rId30"/>
    <p:sldId id="1467" r:id="rId31"/>
    <p:sldId id="1468" r:id="rId32"/>
    <p:sldId id="42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691" autoAdjust="0"/>
    <p:restoredTop sz="79831" autoAdjust="0"/>
  </p:normalViewPr>
  <p:slideViewPr>
    <p:cSldViewPr snapToGrid="0" snapToObjects="1">
      <p:cViewPr varScale="1">
        <p:scale>
          <a:sx n="91" d="100"/>
          <a:sy n="91" d="100"/>
        </p:scale>
        <p:origin x="624" y="78"/>
      </p:cViewPr>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EBE399-8C46-FA4D-99D8-A612947CBB12}" type="datetimeFigureOut">
              <a:rPr lang="en-US" smtClean="0"/>
              <a:t>4/21/2021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51208E-DFFB-4D4B-ACF1-BAD28AF62538}" type="slidenum">
              <a:rPr lang="en-US" smtClean="0"/>
              <a:t>‹#›</a:t>
            </a:fld>
            <a:endParaRPr lang="en-US"/>
          </a:p>
        </p:txBody>
      </p:sp>
    </p:spTree>
    <p:extLst>
      <p:ext uri="{BB962C8B-B14F-4D97-AF65-F5344CB8AC3E}">
        <p14:creationId xmlns:p14="http://schemas.microsoft.com/office/powerpoint/2010/main" val="7203386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51208E-DFFB-4D4B-ACF1-BAD28AF62538}" type="slidenum">
              <a:rPr lang="en-US" smtClean="0"/>
              <a:t>1</a:t>
            </a:fld>
            <a:endParaRPr lang="en-US"/>
          </a:p>
        </p:txBody>
      </p:sp>
    </p:spTree>
    <p:extLst>
      <p:ext uri="{BB962C8B-B14F-4D97-AF65-F5344CB8AC3E}">
        <p14:creationId xmlns:p14="http://schemas.microsoft.com/office/powerpoint/2010/main" val="12603696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JFS</a:t>
            </a:r>
          </a:p>
        </p:txBody>
      </p:sp>
      <p:sp>
        <p:nvSpPr>
          <p:cNvPr id="4" name="Slide Number Placeholder 3"/>
          <p:cNvSpPr>
            <a:spLocks noGrp="1"/>
          </p:cNvSpPr>
          <p:nvPr>
            <p:ph type="sldNum" sz="quarter" idx="5"/>
          </p:nvPr>
        </p:nvSpPr>
        <p:spPr/>
        <p:txBody>
          <a:bodyPr/>
          <a:lstStyle/>
          <a:p>
            <a:fld id="{4451208E-DFFB-4D4B-ACF1-BAD28AF62538}" type="slidenum">
              <a:rPr lang="en-US" smtClean="0"/>
              <a:t>4</a:t>
            </a:fld>
            <a:endParaRPr lang="en-US"/>
          </a:p>
        </p:txBody>
      </p:sp>
    </p:spTree>
    <p:extLst>
      <p:ext uri="{BB962C8B-B14F-4D97-AF65-F5344CB8AC3E}">
        <p14:creationId xmlns:p14="http://schemas.microsoft.com/office/powerpoint/2010/main" val="32738914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Lo son igualmente los dueños o directores de un establecimiento o empresa respecto de los perjuicios causados por sus dependientes en el servicio de los ramos en que los tuvieran empleados, o con ocasión de sus funciones.</a:t>
            </a:r>
            <a:endParaRPr lang="en-US" dirty="0"/>
          </a:p>
        </p:txBody>
      </p:sp>
      <p:sp>
        <p:nvSpPr>
          <p:cNvPr id="4" name="Slide Number Placeholder 3"/>
          <p:cNvSpPr>
            <a:spLocks noGrp="1"/>
          </p:cNvSpPr>
          <p:nvPr>
            <p:ph type="sldNum" sz="quarter" idx="5"/>
          </p:nvPr>
        </p:nvSpPr>
        <p:spPr/>
        <p:txBody>
          <a:bodyPr/>
          <a:lstStyle/>
          <a:p>
            <a:fld id="{4451208E-DFFB-4D4B-ACF1-BAD28AF62538}" type="slidenum">
              <a:rPr lang="en-US" smtClean="0"/>
              <a:t>6</a:t>
            </a:fld>
            <a:endParaRPr lang="en-US"/>
          </a:p>
        </p:txBody>
      </p:sp>
    </p:spTree>
    <p:extLst>
      <p:ext uri="{BB962C8B-B14F-4D97-AF65-F5344CB8AC3E}">
        <p14:creationId xmlns:p14="http://schemas.microsoft.com/office/powerpoint/2010/main" val="1276997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51208E-DFFB-4D4B-ACF1-BAD28AF62538}" type="slidenum">
              <a:rPr lang="en-US" smtClean="0"/>
              <a:t>12</a:t>
            </a:fld>
            <a:endParaRPr lang="en-US"/>
          </a:p>
        </p:txBody>
      </p:sp>
    </p:spTree>
    <p:extLst>
      <p:ext uri="{BB962C8B-B14F-4D97-AF65-F5344CB8AC3E}">
        <p14:creationId xmlns:p14="http://schemas.microsoft.com/office/powerpoint/2010/main" val="8024028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51208E-DFFB-4D4B-ACF1-BAD28AF62538}" type="slidenum">
              <a:rPr lang="en-US" smtClean="0"/>
              <a:t>14</a:t>
            </a:fld>
            <a:endParaRPr lang="en-US"/>
          </a:p>
        </p:txBody>
      </p:sp>
    </p:spTree>
    <p:extLst>
      <p:ext uri="{BB962C8B-B14F-4D97-AF65-F5344CB8AC3E}">
        <p14:creationId xmlns:p14="http://schemas.microsoft.com/office/powerpoint/2010/main" val="24969001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51208E-DFFB-4D4B-ACF1-BAD28AF62538}" type="slidenum">
              <a:rPr lang="en-US" smtClean="0"/>
              <a:t>17</a:t>
            </a:fld>
            <a:endParaRPr lang="en-US"/>
          </a:p>
        </p:txBody>
      </p:sp>
    </p:spTree>
    <p:extLst>
      <p:ext uri="{BB962C8B-B14F-4D97-AF65-F5344CB8AC3E}">
        <p14:creationId xmlns:p14="http://schemas.microsoft.com/office/powerpoint/2010/main" val="9536910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451208E-DFFB-4D4B-ACF1-BAD28AF62538}" type="slidenum">
              <a:rPr lang="en-US" smtClean="0"/>
              <a:t>25</a:t>
            </a:fld>
            <a:endParaRPr lang="en-US"/>
          </a:p>
        </p:txBody>
      </p:sp>
    </p:spTree>
    <p:extLst>
      <p:ext uri="{BB962C8B-B14F-4D97-AF65-F5344CB8AC3E}">
        <p14:creationId xmlns:p14="http://schemas.microsoft.com/office/powerpoint/2010/main" val="28515928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51208E-DFFB-4D4B-ACF1-BAD28AF62538}" type="slidenum">
              <a:rPr lang="en-US" smtClean="0"/>
              <a:t>26</a:t>
            </a:fld>
            <a:endParaRPr lang="en-US"/>
          </a:p>
        </p:txBody>
      </p:sp>
    </p:spTree>
    <p:extLst>
      <p:ext uri="{BB962C8B-B14F-4D97-AF65-F5344CB8AC3E}">
        <p14:creationId xmlns:p14="http://schemas.microsoft.com/office/powerpoint/2010/main" val="898923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_Amethys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93ACBEF-EDE2-49F3-A80C-D3C8A5594F65}"/>
              </a:ext>
            </a:extLst>
          </p:cNvPr>
          <p:cNvSpPr/>
          <p:nvPr userDrawn="1"/>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CDA30F6-69D6-D540-94FB-80E4D4880D83}"/>
              </a:ext>
            </a:extLst>
          </p:cNvPr>
          <p:cNvSpPr>
            <a:spLocks noGrp="1"/>
          </p:cNvSpPr>
          <p:nvPr>
            <p:ph type="ctrTitle" hasCustomPrompt="1"/>
          </p:nvPr>
        </p:nvSpPr>
        <p:spPr>
          <a:xfrm>
            <a:off x="699805" y="1983604"/>
            <a:ext cx="10829544" cy="1559719"/>
          </a:xfrm>
          <a:prstGeom prst="rect">
            <a:avLst/>
          </a:prstGeom>
        </p:spPr>
        <p:txBody>
          <a:bodyPr anchor="b"/>
          <a:lstStyle>
            <a:lvl1pPr algn="l">
              <a:defRPr sz="4800"/>
            </a:lvl1pPr>
          </a:lstStyle>
          <a:p>
            <a:r>
              <a:rPr lang="en-US" dirty="0"/>
              <a:t>Title Goes Here</a:t>
            </a:r>
          </a:p>
        </p:txBody>
      </p:sp>
      <p:sp>
        <p:nvSpPr>
          <p:cNvPr id="3" name="Subtitle 2">
            <a:extLst>
              <a:ext uri="{FF2B5EF4-FFF2-40B4-BE49-F238E27FC236}">
                <a16:creationId xmlns:a16="http://schemas.microsoft.com/office/drawing/2014/main" id="{C2BA5ED3-CA83-A04A-8DB8-B16120AF2B73}"/>
              </a:ext>
            </a:extLst>
          </p:cNvPr>
          <p:cNvSpPr>
            <a:spLocks noGrp="1"/>
          </p:cNvSpPr>
          <p:nvPr>
            <p:ph type="subTitle" idx="1" hasCustomPrompt="1"/>
          </p:nvPr>
        </p:nvSpPr>
        <p:spPr>
          <a:xfrm>
            <a:off x="699805" y="3598739"/>
            <a:ext cx="10825975" cy="1535649"/>
          </a:xfrm>
          <a:prstGeom prst="rect">
            <a:avLst/>
          </a:prstGeom>
        </p:spPr>
        <p:txBody>
          <a:bodyPr/>
          <a:lstStyle>
            <a:lvl1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 Goes Here</a:t>
            </a:r>
          </a:p>
          <a:p>
            <a:endParaRPr lang="en-US" dirty="0"/>
          </a:p>
        </p:txBody>
      </p:sp>
      <p:pic>
        <p:nvPicPr>
          <p:cNvPr id="9" name="Picture 8">
            <a:extLst>
              <a:ext uri="{FF2B5EF4-FFF2-40B4-BE49-F238E27FC236}">
                <a16:creationId xmlns:a16="http://schemas.microsoft.com/office/drawing/2014/main" id="{83AEE761-B543-46C6-933E-75A99117BA52}"/>
              </a:ext>
            </a:extLst>
          </p:cNvPr>
          <p:cNvPicPr>
            <a:picLocks noChangeAspect="1"/>
          </p:cNvPicPr>
          <p:nvPr userDrawn="1"/>
        </p:nvPicPr>
        <p:blipFill>
          <a:blip r:embed="rId2"/>
          <a:stretch>
            <a:fillRect/>
          </a:stretch>
        </p:blipFill>
        <p:spPr>
          <a:xfrm>
            <a:off x="680225" y="661719"/>
            <a:ext cx="2667000" cy="317885"/>
          </a:xfrm>
          <a:prstGeom prst="rect">
            <a:avLst/>
          </a:prstGeom>
        </p:spPr>
      </p:pic>
      <p:sp>
        <p:nvSpPr>
          <p:cNvPr id="6" name="Text Placeholder 5">
            <a:extLst>
              <a:ext uri="{FF2B5EF4-FFF2-40B4-BE49-F238E27FC236}">
                <a16:creationId xmlns:a16="http://schemas.microsoft.com/office/drawing/2014/main" id="{6CF61252-D212-46B4-9E84-AEB18ABA9126}"/>
              </a:ext>
            </a:extLst>
          </p:cNvPr>
          <p:cNvSpPr>
            <a:spLocks noGrp="1"/>
          </p:cNvSpPr>
          <p:nvPr>
            <p:ph type="body" sz="quarter" idx="10" hasCustomPrompt="1"/>
          </p:nvPr>
        </p:nvSpPr>
        <p:spPr>
          <a:xfrm>
            <a:off x="699805" y="5169909"/>
            <a:ext cx="6259853" cy="269192"/>
          </a:xfrm>
        </p:spPr>
        <p:txBody>
          <a:bodyPr/>
          <a:lstStyle>
            <a:lvl1pPr marL="0" indent="0">
              <a:buNone/>
              <a:defRPr sz="1600" b="1">
                <a:solidFill>
                  <a:schemeClr val="accent2"/>
                </a:solidFill>
              </a:defRPr>
            </a:lvl1pPr>
          </a:lstStyle>
          <a:p>
            <a:pPr lvl="0"/>
            <a:r>
              <a:rPr lang="en-US" dirty="0"/>
              <a:t>Presenter Name</a:t>
            </a:r>
          </a:p>
        </p:txBody>
      </p:sp>
      <p:sp>
        <p:nvSpPr>
          <p:cNvPr id="10" name="Text Placeholder 9">
            <a:extLst>
              <a:ext uri="{FF2B5EF4-FFF2-40B4-BE49-F238E27FC236}">
                <a16:creationId xmlns:a16="http://schemas.microsoft.com/office/drawing/2014/main" id="{6DFCE14A-AE27-4D48-B0F8-F2713092F76D}"/>
              </a:ext>
            </a:extLst>
          </p:cNvPr>
          <p:cNvSpPr>
            <a:spLocks noGrp="1"/>
          </p:cNvSpPr>
          <p:nvPr>
            <p:ph type="body" sz="quarter" idx="11" hasCustomPrompt="1"/>
          </p:nvPr>
        </p:nvSpPr>
        <p:spPr>
          <a:xfrm>
            <a:off x="699805" y="5474621"/>
            <a:ext cx="3449205" cy="302236"/>
          </a:xfrm>
        </p:spPr>
        <p:txBody>
          <a:bodyPr/>
          <a:lstStyle>
            <a:lvl1pPr marL="0" indent="0">
              <a:buNone/>
              <a:defRPr sz="1200" b="1">
                <a:solidFill>
                  <a:schemeClr val="bg1"/>
                </a:solidFill>
              </a:defRPr>
            </a:lvl1pPr>
          </a:lstStyle>
          <a:p>
            <a:pPr lvl="0"/>
            <a:r>
              <a:rPr lang="en-US" dirty="0"/>
              <a:t>[00.00.2020]</a:t>
            </a:r>
          </a:p>
        </p:txBody>
      </p:sp>
      <p:sp>
        <p:nvSpPr>
          <p:cNvPr id="5" name="TextBox 4">
            <a:extLst>
              <a:ext uri="{FF2B5EF4-FFF2-40B4-BE49-F238E27FC236}">
                <a16:creationId xmlns:a16="http://schemas.microsoft.com/office/drawing/2014/main" id="{D12B0FEF-FC7E-4554-BA89-893283BCE8FB}"/>
              </a:ext>
            </a:extLst>
          </p:cNvPr>
          <p:cNvSpPr txBox="1"/>
          <p:nvPr userDrawn="1"/>
        </p:nvSpPr>
        <p:spPr>
          <a:xfrm>
            <a:off x="685800" y="6431460"/>
            <a:ext cx="4505498" cy="215444"/>
          </a:xfrm>
          <a:prstGeom prst="rect">
            <a:avLst/>
          </a:prstGeom>
          <a:noFill/>
        </p:spPr>
        <p:txBody>
          <a:bodyPr wrap="square" lIns="0" rtlCol="0">
            <a:spAutoFit/>
          </a:bodyPr>
          <a:lstStyle/>
          <a:p>
            <a:r>
              <a:rPr lang="en-US" sz="800" dirty="0">
                <a:solidFill>
                  <a:schemeClr val="bg1"/>
                </a:solidFill>
                <a:latin typeface="Arial" panose="020B0604020202020204" pitchFamily="34" charset="0"/>
                <a:cs typeface="Arial" panose="020B0604020202020204" pitchFamily="34" charset="0"/>
              </a:rPr>
              <a:t>© 2020 Jackson Lewis P.C.</a:t>
            </a:r>
          </a:p>
        </p:txBody>
      </p:sp>
      <p:sp>
        <p:nvSpPr>
          <p:cNvPr id="13" name="Text Placeholder 9">
            <a:extLst>
              <a:ext uri="{FF2B5EF4-FFF2-40B4-BE49-F238E27FC236}">
                <a16:creationId xmlns:a16="http://schemas.microsoft.com/office/drawing/2014/main" id="{BE807693-1192-C34F-9A0E-E42928AB429B}"/>
              </a:ext>
            </a:extLst>
          </p:cNvPr>
          <p:cNvSpPr>
            <a:spLocks noGrp="1"/>
          </p:cNvSpPr>
          <p:nvPr>
            <p:ph type="body" sz="quarter" idx="13" hasCustomPrompt="1"/>
          </p:nvPr>
        </p:nvSpPr>
        <p:spPr>
          <a:xfrm>
            <a:off x="699805" y="5812378"/>
            <a:ext cx="7442574" cy="193893"/>
          </a:xfrm>
        </p:spPr>
        <p:txBody>
          <a:bodyPr/>
          <a:lstStyle>
            <a:lvl1pPr marL="0" marR="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sz="1200" b="0">
                <a:solidFill>
                  <a:schemeClr val="bg1"/>
                </a:solidFill>
              </a:defRPr>
            </a:lvl1pPr>
          </a:lstStyle>
          <a:p>
            <a:pPr marL="0" marR="0" lvl="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a:pPr>
            <a:r>
              <a:rPr lang="en-US" dirty="0"/>
              <a:t>Jackson Lewis P.C. ● [Office]</a:t>
            </a:r>
          </a:p>
        </p:txBody>
      </p:sp>
      <p:sp>
        <p:nvSpPr>
          <p:cNvPr id="15" name="Text Placeholder 9">
            <a:extLst>
              <a:ext uri="{FF2B5EF4-FFF2-40B4-BE49-F238E27FC236}">
                <a16:creationId xmlns:a16="http://schemas.microsoft.com/office/drawing/2014/main" id="{F71F420C-6F30-EC42-AFBD-E65EFC5942B8}"/>
              </a:ext>
            </a:extLst>
          </p:cNvPr>
          <p:cNvSpPr>
            <a:spLocks noGrp="1"/>
          </p:cNvSpPr>
          <p:nvPr>
            <p:ph type="body" sz="quarter" idx="14" hasCustomPrompt="1"/>
          </p:nvPr>
        </p:nvSpPr>
        <p:spPr>
          <a:xfrm>
            <a:off x="699805" y="6070617"/>
            <a:ext cx="7442574" cy="308931"/>
          </a:xfrm>
        </p:spPr>
        <p:txBody>
          <a:bodyPr/>
          <a:lstStyle>
            <a:lvl1pPr marL="0" marR="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sz="1200" b="0">
                <a:solidFill>
                  <a:schemeClr val="bg1"/>
                </a:solidFill>
              </a:defRPr>
            </a:lvl1pPr>
          </a:lstStyle>
          <a:p>
            <a:pPr marL="0" marR="0" lvl="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a:pPr>
            <a:r>
              <a:rPr lang="en-US" dirty="0"/>
              <a:t>[Email] ● [Phone]</a:t>
            </a:r>
          </a:p>
        </p:txBody>
      </p:sp>
    </p:spTree>
    <p:extLst>
      <p:ext uri="{BB962C8B-B14F-4D97-AF65-F5344CB8AC3E}">
        <p14:creationId xmlns:p14="http://schemas.microsoft.com/office/powerpoint/2010/main" val="520477425"/>
      </p:ext>
    </p:extLst>
  </p:cSld>
  <p:clrMapOvr>
    <a:masterClrMapping/>
  </p:clrMapOvr>
  <p:extLst>
    <p:ext uri="{DCECCB84-F9BA-43D5-87BE-67443E8EF086}">
      <p15:sldGuideLst xmlns:p15="http://schemas.microsoft.com/office/powerpoint/2012/main">
        <p15:guide id="1" orient="horz" pos="2136">
          <p15:clr>
            <a:srgbClr val="FBAE40"/>
          </p15:clr>
        </p15:guide>
        <p15:guide id="2" orient="horz" pos="252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Agenda_Coral">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3C9DD92-D611-4045-9BE2-B28CA8F0D72D}"/>
              </a:ext>
            </a:extLst>
          </p:cNvPr>
          <p:cNvSpPr/>
          <p:nvPr userDrawn="1"/>
        </p:nvSpPr>
        <p:spPr>
          <a:xfrm>
            <a:off x="0" y="0"/>
            <a:ext cx="12192000" cy="68580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sp>
        <p:nvSpPr>
          <p:cNvPr id="2" name="Title 1">
            <a:extLst>
              <a:ext uri="{FF2B5EF4-FFF2-40B4-BE49-F238E27FC236}">
                <a16:creationId xmlns:a16="http://schemas.microsoft.com/office/drawing/2014/main" id="{CCF83363-4AE9-4C7D-ACC9-83EDF6E0B84D}"/>
              </a:ext>
            </a:extLst>
          </p:cNvPr>
          <p:cNvSpPr>
            <a:spLocks noGrp="1"/>
          </p:cNvSpPr>
          <p:nvPr>
            <p:ph type="title" hasCustomPrompt="1"/>
          </p:nvPr>
        </p:nvSpPr>
        <p:spPr>
          <a:xfrm>
            <a:off x="694392" y="1673352"/>
            <a:ext cx="4462272" cy="1398094"/>
          </a:xfrm>
        </p:spPr>
        <p:txBody>
          <a:bodyPr/>
          <a:lstStyle>
            <a:lvl1pPr>
              <a:defRPr sz="4000">
                <a:solidFill>
                  <a:schemeClr val="bg1"/>
                </a:solidFill>
              </a:defRPr>
            </a:lvl1pPr>
          </a:lstStyle>
          <a:p>
            <a:r>
              <a:rPr lang="en-US" dirty="0"/>
              <a:t>Contents</a:t>
            </a:r>
          </a:p>
        </p:txBody>
      </p:sp>
      <p:sp>
        <p:nvSpPr>
          <p:cNvPr id="8" name="Text Placeholder 7">
            <a:extLst>
              <a:ext uri="{FF2B5EF4-FFF2-40B4-BE49-F238E27FC236}">
                <a16:creationId xmlns:a16="http://schemas.microsoft.com/office/drawing/2014/main" id="{2E0ABC08-DFAC-40B4-8954-B26CF2BBF41B}"/>
              </a:ext>
            </a:extLst>
          </p:cNvPr>
          <p:cNvSpPr>
            <a:spLocks noGrp="1"/>
          </p:cNvSpPr>
          <p:nvPr>
            <p:ph type="body" sz="quarter" idx="10" hasCustomPrompt="1"/>
          </p:nvPr>
        </p:nvSpPr>
        <p:spPr>
          <a:xfrm>
            <a:off x="5971032" y="1673352"/>
            <a:ext cx="5577840" cy="3630168"/>
          </a:xfrm>
        </p:spPr>
        <p:txBody>
          <a:bodyPr/>
          <a:lstStyle>
            <a:lvl1pPr marL="457200" indent="-457200">
              <a:buFont typeface="Arial" panose="020B0604020202020204" pitchFamily="34" charset="0"/>
              <a:buChar char="•"/>
              <a:defRPr sz="1800" b="1">
                <a:solidFill>
                  <a:schemeClr val="bg1"/>
                </a:solidFill>
              </a:defRPr>
            </a:lvl1pPr>
            <a:lvl2pPr marL="914400" indent="-457200">
              <a:buFont typeface="+mj-lt"/>
              <a:buAutoNum type="arabicPeriod"/>
              <a:defRPr sz="1800" b="1">
                <a:solidFill>
                  <a:schemeClr val="bg1"/>
                </a:solidFill>
              </a:defRPr>
            </a:lvl2pPr>
            <a:lvl3pPr marL="1257300" indent="-342900">
              <a:buFont typeface="+mj-lt"/>
              <a:buAutoNum type="arabicPeriod"/>
              <a:defRPr sz="1800" b="1">
                <a:solidFill>
                  <a:schemeClr val="bg1"/>
                </a:solidFill>
              </a:defRPr>
            </a:lvl3pPr>
            <a:lvl4pPr marL="1714500" indent="-342900">
              <a:buFont typeface="+mj-lt"/>
              <a:buAutoNum type="arabicPeriod"/>
              <a:defRPr sz="1800" b="1">
                <a:solidFill>
                  <a:schemeClr val="bg1"/>
                </a:solidFill>
              </a:defRPr>
            </a:lvl4pPr>
            <a:lvl5pPr marL="2171700" indent="-342900">
              <a:buFont typeface="+mj-lt"/>
              <a:buAutoNum type="arabicPeriod"/>
              <a:defRPr sz="1800" b="1">
                <a:solidFill>
                  <a:schemeClr val="bg1"/>
                </a:solidFill>
              </a:defRPr>
            </a:lvl5pPr>
          </a:lstStyle>
          <a:p>
            <a:pPr lvl="0"/>
            <a:r>
              <a:rPr lang="en-US" dirty="0"/>
              <a:t>Item</a:t>
            </a:r>
          </a:p>
          <a:p>
            <a:pPr lvl="0"/>
            <a:r>
              <a:rPr lang="en-US" dirty="0"/>
              <a:t>Item</a:t>
            </a:r>
          </a:p>
          <a:p>
            <a:pPr lvl="0"/>
            <a:r>
              <a:rPr lang="en-US" dirty="0"/>
              <a:t>Item</a:t>
            </a:r>
          </a:p>
          <a:p>
            <a:pPr lvl="0"/>
            <a:r>
              <a:rPr lang="en-US" dirty="0"/>
              <a:t>Item</a:t>
            </a:r>
          </a:p>
          <a:p>
            <a:pPr lvl="0"/>
            <a:r>
              <a:rPr lang="en-US" dirty="0"/>
              <a:t>Item</a:t>
            </a:r>
          </a:p>
          <a:p>
            <a:pPr lvl="0"/>
            <a:r>
              <a:rPr lang="en-US" dirty="0"/>
              <a:t>Item</a:t>
            </a:r>
          </a:p>
        </p:txBody>
      </p:sp>
    </p:spTree>
    <p:extLst>
      <p:ext uri="{BB962C8B-B14F-4D97-AF65-F5344CB8AC3E}">
        <p14:creationId xmlns:p14="http://schemas.microsoft.com/office/powerpoint/2010/main" val="2308752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Agenda_Coral photo">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2662097-3A13-0548-A148-A0D38A232115}"/>
              </a:ext>
            </a:extLst>
          </p:cNvPr>
          <p:cNvPicPr>
            <a:picLocks noChangeAspect="1"/>
          </p:cNvPicPr>
          <p:nvPr userDrawn="1"/>
        </p:nvPicPr>
        <p:blipFill rotWithShape="1">
          <a:blip r:embed="rId2"/>
          <a:srcRect l="7262" t="683" r="50951" b="598"/>
          <a:stretch/>
        </p:blipFill>
        <p:spPr>
          <a:xfrm>
            <a:off x="0" y="1"/>
            <a:ext cx="7391400" cy="6858000"/>
          </a:xfrm>
          <a:prstGeom prst="rect">
            <a:avLst/>
          </a:prstGeom>
        </p:spPr>
      </p:pic>
      <p:sp>
        <p:nvSpPr>
          <p:cNvPr id="4" name="Rectangle 3">
            <a:extLst>
              <a:ext uri="{FF2B5EF4-FFF2-40B4-BE49-F238E27FC236}">
                <a16:creationId xmlns:a16="http://schemas.microsoft.com/office/drawing/2014/main" id="{EBAB421E-8DBB-DB4E-BA02-D46FB52D5410}"/>
              </a:ext>
            </a:extLst>
          </p:cNvPr>
          <p:cNvSpPr/>
          <p:nvPr userDrawn="1"/>
        </p:nvSpPr>
        <p:spPr>
          <a:xfrm>
            <a:off x="0" y="0"/>
            <a:ext cx="7391400" cy="6858000"/>
          </a:xfrm>
          <a:prstGeom prst="rect">
            <a:avLst/>
          </a:prstGeom>
          <a:solidFill>
            <a:schemeClr val="accent2">
              <a:alpha val="3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7">
            <a:extLst>
              <a:ext uri="{FF2B5EF4-FFF2-40B4-BE49-F238E27FC236}">
                <a16:creationId xmlns:a16="http://schemas.microsoft.com/office/drawing/2014/main" id="{2CFDE4D6-90CF-D549-BF76-045623733127}"/>
              </a:ext>
            </a:extLst>
          </p:cNvPr>
          <p:cNvSpPr>
            <a:spLocks noGrp="1"/>
          </p:cNvSpPr>
          <p:nvPr>
            <p:ph type="body" sz="quarter" idx="10" hasCustomPrompt="1"/>
          </p:nvPr>
        </p:nvSpPr>
        <p:spPr>
          <a:xfrm>
            <a:off x="5971032" y="1591056"/>
            <a:ext cx="4919662" cy="3511550"/>
          </a:xfrm>
          <a:solidFill>
            <a:schemeClr val="bg1"/>
          </a:solidFill>
          <a:ln>
            <a:solidFill>
              <a:schemeClr val="bg1"/>
            </a:solidFill>
          </a:ln>
        </p:spPr>
        <p:txBody>
          <a:bodyPr anchor="ctr"/>
          <a:lstStyle>
            <a:lvl1pPr marL="974725" indent="-401638" defTabSz="1828800">
              <a:tabLst/>
              <a:defRPr sz="1800">
                <a:solidFill>
                  <a:schemeClr val="accent1"/>
                </a:solidFill>
              </a:defRPr>
            </a:lvl1pPr>
          </a:lstStyle>
          <a:p>
            <a:pPr lvl="0"/>
            <a:r>
              <a:rPr lang="en-US" dirty="0"/>
              <a:t>Topic 1</a:t>
            </a:r>
          </a:p>
          <a:p>
            <a:pPr lvl="0"/>
            <a:r>
              <a:rPr lang="en-US" dirty="0"/>
              <a:t>Topic 2</a:t>
            </a:r>
          </a:p>
          <a:p>
            <a:pPr lvl="0"/>
            <a:r>
              <a:rPr lang="en-US" dirty="0"/>
              <a:t>Topic 3</a:t>
            </a:r>
          </a:p>
          <a:p>
            <a:pPr lvl="0"/>
            <a:r>
              <a:rPr lang="en-US" dirty="0"/>
              <a:t>Topic 4</a:t>
            </a:r>
          </a:p>
          <a:p>
            <a:pPr lvl="0"/>
            <a:r>
              <a:rPr lang="en-US" dirty="0"/>
              <a:t>Topic 5</a:t>
            </a:r>
          </a:p>
        </p:txBody>
      </p:sp>
      <p:sp>
        <p:nvSpPr>
          <p:cNvPr id="6" name="Title 1">
            <a:extLst>
              <a:ext uri="{FF2B5EF4-FFF2-40B4-BE49-F238E27FC236}">
                <a16:creationId xmlns:a16="http://schemas.microsoft.com/office/drawing/2014/main" id="{0B3F8F76-7615-7744-AE5A-38B7FC6ACCDC}"/>
              </a:ext>
            </a:extLst>
          </p:cNvPr>
          <p:cNvSpPr>
            <a:spLocks noGrp="1"/>
          </p:cNvSpPr>
          <p:nvPr>
            <p:ph type="title" hasCustomPrompt="1"/>
          </p:nvPr>
        </p:nvSpPr>
        <p:spPr>
          <a:xfrm>
            <a:off x="694392" y="2816352"/>
            <a:ext cx="4062336" cy="777240"/>
          </a:xfrm>
        </p:spPr>
        <p:txBody>
          <a:bodyPr/>
          <a:lstStyle>
            <a:lvl1pPr>
              <a:defRPr sz="6600">
                <a:solidFill>
                  <a:schemeClr val="bg1"/>
                </a:solidFill>
              </a:defRPr>
            </a:lvl1pPr>
          </a:lstStyle>
          <a:p>
            <a:r>
              <a:rPr lang="en-US" dirty="0"/>
              <a:t>Agenda</a:t>
            </a:r>
          </a:p>
        </p:txBody>
      </p:sp>
    </p:spTree>
    <p:extLst>
      <p:ext uri="{BB962C8B-B14F-4D97-AF65-F5344CB8AC3E}">
        <p14:creationId xmlns:p14="http://schemas.microsoft.com/office/powerpoint/2010/main" val="3226619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Divider coral">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6D1FA51-3B57-40BD-91B5-CEC224871270}"/>
              </a:ext>
            </a:extLst>
          </p:cNvPr>
          <p:cNvSpPr/>
          <p:nvPr userDrawn="1"/>
        </p:nvSpPr>
        <p:spPr>
          <a:xfrm>
            <a:off x="0" y="0"/>
            <a:ext cx="12192000" cy="685800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5115D650-12C9-4CF6-8C8E-1C3E2245418A}"/>
              </a:ext>
            </a:extLst>
          </p:cNvPr>
          <p:cNvSpPr>
            <a:spLocks noGrp="1"/>
          </p:cNvSpPr>
          <p:nvPr>
            <p:ph sz="quarter" idx="12" hasCustomPrompt="1"/>
          </p:nvPr>
        </p:nvSpPr>
        <p:spPr>
          <a:xfrm>
            <a:off x="685800" y="2753580"/>
            <a:ext cx="10820399" cy="890587"/>
          </a:xfrm>
        </p:spPr>
        <p:txBody>
          <a:bodyPr anchor="ctr"/>
          <a:lstStyle>
            <a:lvl1pPr marL="0" indent="0">
              <a:buNone/>
              <a:defRPr sz="6000" b="1">
                <a:solidFill>
                  <a:schemeClr val="bg1"/>
                </a:solidFill>
              </a:defRPr>
            </a:lvl1pPr>
          </a:lstStyle>
          <a:p>
            <a:pPr lvl="0"/>
            <a:r>
              <a:rPr lang="en-US" dirty="0"/>
              <a:t>Section divider</a:t>
            </a:r>
          </a:p>
        </p:txBody>
      </p:sp>
    </p:spTree>
    <p:extLst>
      <p:ext uri="{BB962C8B-B14F-4D97-AF65-F5344CB8AC3E}">
        <p14:creationId xmlns:p14="http://schemas.microsoft.com/office/powerpoint/2010/main" val="57255609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5268E-BDBF-46CF-9145-6D0B411E5FED}"/>
              </a:ext>
            </a:extLst>
          </p:cNvPr>
          <p:cNvSpPr>
            <a:spLocks noGrp="1"/>
          </p:cNvSpPr>
          <p:nvPr>
            <p:ph type="title" hasCustomPrompt="1"/>
          </p:nvPr>
        </p:nvSpPr>
        <p:spPr>
          <a:xfrm>
            <a:off x="749808" y="3054096"/>
            <a:ext cx="8814816" cy="777240"/>
          </a:xfrm>
        </p:spPr>
        <p:txBody>
          <a:bodyPr anchor="ctr"/>
          <a:lstStyle>
            <a:lvl1pPr>
              <a:defRPr sz="4800">
                <a:solidFill>
                  <a:schemeClr val="accent1"/>
                </a:solidFill>
              </a:defRPr>
            </a:lvl1pPr>
          </a:lstStyle>
          <a:p>
            <a:r>
              <a:rPr lang="en-US" dirty="0"/>
              <a:t>Section Divider</a:t>
            </a:r>
          </a:p>
        </p:txBody>
      </p:sp>
      <p:cxnSp>
        <p:nvCxnSpPr>
          <p:cNvPr id="5" name="Straight Connector 4">
            <a:extLst>
              <a:ext uri="{FF2B5EF4-FFF2-40B4-BE49-F238E27FC236}">
                <a16:creationId xmlns:a16="http://schemas.microsoft.com/office/drawing/2014/main" id="{6BB2AA69-C160-4C56-9A25-F4B7EECA0C35}"/>
              </a:ext>
            </a:extLst>
          </p:cNvPr>
          <p:cNvCxnSpPr/>
          <p:nvPr userDrawn="1"/>
        </p:nvCxnSpPr>
        <p:spPr>
          <a:xfrm>
            <a:off x="745919" y="2735283"/>
            <a:ext cx="10665793"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55E8954-6251-4AEE-9C4D-A0ACA58B451B}"/>
              </a:ext>
            </a:extLst>
          </p:cNvPr>
          <p:cNvCxnSpPr/>
          <p:nvPr userDrawn="1"/>
        </p:nvCxnSpPr>
        <p:spPr>
          <a:xfrm>
            <a:off x="745919" y="4057561"/>
            <a:ext cx="10665793"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8087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ection Divider_Two lin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5268E-BDBF-46CF-9145-6D0B411E5FED}"/>
              </a:ext>
            </a:extLst>
          </p:cNvPr>
          <p:cNvSpPr>
            <a:spLocks noGrp="1"/>
          </p:cNvSpPr>
          <p:nvPr>
            <p:ph type="title" hasCustomPrompt="1"/>
          </p:nvPr>
        </p:nvSpPr>
        <p:spPr>
          <a:xfrm>
            <a:off x="749808" y="2752344"/>
            <a:ext cx="8814816" cy="1444752"/>
          </a:xfrm>
        </p:spPr>
        <p:txBody>
          <a:bodyPr anchor="ctr"/>
          <a:lstStyle>
            <a:lvl1pPr>
              <a:defRPr sz="4800">
                <a:solidFill>
                  <a:schemeClr val="accent1"/>
                </a:solidFill>
              </a:defRPr>
            </a:lvl1pPr>
          </a:lstStyle>
          <a:p>
            <a:r>
              <a:rPr lang="en-US" dirty="0"/>
              <a:t>Section Divider:</a:t>
            </a:r>
            <a:br>
              <a:rPr lang="en-US" dirty="0"/>
            </a:br>
            <a:r>
              <a:rPr lang="en-US" dirty="0"/>
              <a:t>Two Lines</a:t>
            </a:r>
          </a:p>
        </p:txBody>
      </p:sp>
      <p:cxnSp>
        <p:nvCxnSpPr>
          <p:cNvPr id="7" name="Straight Connector 6">
            <a:extLst>
              <a:ext uri="{FF2B5EF4-FFF2-40B4-BE49-F238E27FC236}">
                <a16:creationId xmlns:a16="http://schemas.microsoft.com/office/drawing/2014/main" id="{B0F7EB9C-7D39-4B23-9B6D-90342B6E8F10}"/>
              </a:ext>
            </a:extLst>
          </p:cNvPr>
          <p:cNvCxnSpPr/>
          <p:nvPr userDrawn="1"/>
        </p:nvCxnSpPr>
        <p:spPr>
          <a:xfrm>
            <a:off x="745919" y="2438400"/>
            <a:ext cx="10665793"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195B5F58-D1AA-4102-84D4-E125BFA8FA63}"/>
              </a:ext>
            </a:extLst>
          </p:cNvPr>
          <p:cNvCxnSpPr/>
          <p:nvPr userDrawn="1"/>
        </p:nvCxnSpPr>
        <p:spPr>
          <a:xfrm>
            <a:off x="745919" y="4425696"/>
            <a:ext cx="10665793"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4096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ubhea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110037-B89C-C645-8A65-0584641C9896}"/>
              </a:ext>
            </a:extLst>
          </p:cNvPr>
          <p:cNvSpPr>
            <a:spLocks noGrp="1"/>
          </p:cNvSpPr>
          <p:nvPr>
            <p:ph idx="1"/>
          </p:nvPr>
        </p:nvSpPr>
        <p:spPr>
          <a:xfrm>
            <a:off x="685800" y="2211160"/>
            <a:ext cx="10817352" cy="3961039"/>
          </a:xfrm>
          <a:prstGeom prst="rect">
            <a:avLst/>
          </a:prstGeom>
        </p:spPr>
        <p:txBody>
          <a:bodyPr/>
          <a:lstStyle>
            <a:lvl1pPr>
              <a:defRPr sz="24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4">
            <a:extLst>
              <a:ext uri="{FF2B5EF4-FFF2-40B4-BE49-F238E27FC236}">
                <a16:creationId xmlns:a16="http://schemas.microsoft.com/office/drawing/2014/main" id="{9924244A-D158-6344-86A5-C9D81CABCC51}"/>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6" name="Rectangle 5">
            <a:extLst>
              <a:ext uri="{FF2B5EF4-FFF2-40B4-BE49-F238E27FC236}">
                <a16:creationId xmlns:a16="http://schemas.microsoft.com/office/drawing/2014/main" id="{4C10F997-1AEB-5448-8248-BB47AA2B9162}"/>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9" name="Title Placeholder 1">
            <a:extLst>
              <a:ext uri="{FF2B5EF4-FFF2-40B4-BE49-F238E27FC236}">
                <a16:creationId xmlns:a16="http://schemas.microsoft.com/office/drawing/2014/main" id="{6A34A508-91FC-464A-AFE4-6FEE546C1B12}"/>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
        <p:nvSpPr>
          <p:cNvPr id="10" name="Text Placeholder 2">
            <a:extLst>
              <a:ext uri="{FF2B5EF4-FFF2-40B4-BE49-F238E27FC236}">
                <a16:creationId xmlns:a16="http://schemas.microsoft.com/office/drawing/2014/main" id="{4B811CE4-5549-8542-8E93-3471FF994AED}"/>
              </a:ext>
            </a:extLst>
          </p:cNvPr>
          <p:cNvSpPr>
            <a:spLocks noGrp="1"/>
          </p:cNvSpPr>
          <p:nvPr>
            <p:ph type="body" idx="10"/>
          </p:nvPr>
        </p:nvSpPr>
        <p:spPr>
          <a:xfrm>
            <a:off x="685800" y="1685067"/>
            <a:ext cx="10817352" cy="473025"/>
          </a:xfrm>
        </p:spPr>
        <p:txBody>
          <a:bodyPr lIns="0" anchor="t" anchorCtr="0">
            <a:normAutofit/>
          </a:bodyPr>
          <a:lstStyle>
            <a:lvl1pPr marL="0" indent="0">
              <a:buNone/>
              <a:defRPr sz="2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Tree>
    <p:extLst>
      <p:ext uri="{BB962C8B-B14F-4D97-AF65-F5344CB8AC3E}">
        <p14:creationId xmlns:p14="http://schemas.microsoft.com/office/powerpoint/2010/main" val="3891390756"/>
      </p:ext>
    </p:extLst>
  </p:cSld>
  <p:clrMapOvr>
    <a:masterClrMapping/>
  </p:clrMapOvr>
  <p:extLst>
    <p:ext uri="{DCECCB84-F9BA-43D5-87BE-67443E8EF086}">
      <p15:sldGuideLst xmlns:p15="http://schemas.microsoft.com/office/powerpoint/2012/main">
        <p15:guide id="1" orient="horz" pos="120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110037-B89C-C645-8A65-0584641C9896}"/>
              </a:ext>
            </a:extLst>
          </p:cNvPr>
          <p:cNvSpPr>
            <a:spLocks noGrp="1"/>
          </p:cNvSpPr>
          <p:nvPr>
            <p:ph idx="1"/>
          </p:nvPr>
        </p:nvSpPr>
        <p:spPr>
          <a:xfrm>
            <a:off x="685800" y="1705430"/>
            <a:ext cx="10817352" cy="4466770"/>
          </a:xfrm>
          <a:prstGeom prst="rect">
            <a:avLst/>
          </a:prstGeom>
        </p:spPr>
        <p:txBody>
          <a:bodyPr/>
          <a:lstStyle>
            <a:lvl1pPr>
              <a:defRPr sz="2400"/>
            </a:lvl1pPr>
            <a:lvl2pPr>
              <a:defRPr sz="2000"/>
            </a:lvl2pPr>
            <a:lvl3pPr>
              <a:defRPr sz="1800"/>
            </a:lvl3pPr>
            <a:lvl4pPr>
              <a:defRPr sz="1600"/>
            </a:lvl4pPr>
            <a:lvl5pP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4">
            <a:extLst>
              <a:ext uri="{FF2B5EF4-FFF2-40B4-BE49-F238E27FC236}">
                <a16:creationId xmlns:a16="http://schemas.microsoft.com/office/drawing/2014/main" id="{9924244A-D158-6344-86A5-C9D81CABCC51}"/>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6" name="Rectangle 5">
            <a:extLst>
              <a:ext uri="{FF2B5EF4-FFF2-40B4-BE49-F238E27FC236}">
                <a16:creationId xmlns:a16="http://schemas.microsoft.com/office/drawing/2014/main" id="{4C10F997-1AEB-5448-8248-BB47AA2B9162}"/>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9" name="Title Placeholder 1">
            <a:extLst>
              <a:ext uri="{FF2B5EF4-FFF2-40B4-BE49-F238E27FC236}">
                <a16:creationId xmlns:a16="http://schemas.microsoft.com/office/drawing/2014/main" id="{6A34A508-91FC-464A-AFE4-6FEE546C1B12}"/>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810521249"/>
      </p:ext>
    </p:extLst>
  </p:cSld>
  <p:clrMapOvr>
    <a:masterClrMapping/>
  </p:clrMapOvr>
  <p:extLst>
    <p:ext uri="{DCECCB84-F9BA-43D5-87BE-67443E8EF086}">
      <p15:sldGuideLst xmlns:p15="http://schemas.microsoft.com/office/powerpoint/2012/main">
        <p15:guide id="1" orient="horz" pos="12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no Content">
    <p:spTree>
      <p:nvGrpSpPr>
        <p:cNvPr id="1" name=""/>
        <p:cNvGrpSpPr/>
        <p:nvPr/>
      </p:nvGrpSpPr>
      <p:grpSpPr>
        <a:xfrm>
          <a:off x="0" y="0"/>
          <a:ext cx="0" cy="0"/>
          <a:chOff x="0" y="0"/>
          <a:chExt cx="0" cy="0"/>
        </a:xfrm>
      </p:grpSpPr>
      <p:sp>
        <p:nvSpPr>
          <p:cNvPr id="7" name="Footer Placeholder 4">
            <a:extLst>
              <a:ext uri="{FF2B5EF4-FFF2-40B4-BE49-F238E27FC236}">
                <a16:creationId xmlns:a16="http://schemas.microsoft.com/office/drawing/2014/main" id="{9924244A-D158-6344-86A5-C9D81CABCC51}"/>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6" name="Rectangle 5">
            <a:extLst>
              <a:ext uri="{FF2B5EF4-FFF2-40B4-BE49-F238E27FC236}">
                <a16:creationId xmlns:a16="http://schemas.microsoft.com/office/drawing/2014/main" id="{4C10F997-1AEB-5448-8248-BB47AA2B9162}"/>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9" name="Title Placeholder 1">
            <a:extLst>
              <a:ext uri="{FF2B5EF4-FFF2-40B4-BE49-F238E27FC236}">
                <a16:creationId xmlns:a16="http://schemas.microsoft.com/office/drawing/2014/main" id="{6A34A508-91FC-464A-AFE4-6FEE546C1B12}"/>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96716581"/>
      </p:ext>
    </p:extLst>
  </p:cSld>
  <p:clrMapOvr>
    <a:masterClrMapping/>
  </p:clrMapOvr>
  <p:extLst>
    <p:ext uri="{DCECCB84-F9BA-43D5-87BE-67443E8EF086}">
      <p15:sldGuideLst xmlns:p15="http://schemas.microsoft.com/office/powerpoint/2012/main">
        <p15:guide id="1" orient="horz" pos="120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2 column subheads">
    <p:spTree>
      <p:nvGrpSpPr>
        <p:cNvPr id="1" name=""/>
        <p:cNvGrpSpPr/>
        <p:nvPr/>
      </p:nvGrpSpPr>
      <p:grpSpPr>
        <a:xfrm>
          <a:off x="0" y="0"/>
          <a:ext cx="0" cy="0"/>
          <a:chOff x="0" y="0"/>
          <a:chExt cx="0" cy="0"/>
        </a:xfrm>
      </p:grpSpPr>
      <p:sp>
        <p:nvSpPr>
          <p:cNvPr id="7" name="Footer Placeholder 4">
            <a:extLst>
              <a:ext uri="{FF2B5EF4-FFF2-40B4-BE49-F238E27FC236}">
                <a16:creationId xmlns:a16="http://schemas.microsoft.com/office/drawing/2014/main" id="{4764EA6E-80E6-B34F-887A-59949864C795}"/>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1812BB44-8134-BC46-833F-5E4D72C7A92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9" name="Content Placeholder 3">
            <a:extLst>
              <a:ext uri="{FF2B5EF4-FFF2-40B4-BE49-F238E27FC236}">
                <a16:creationId xmlns:a16="http://schemas.microsoft.com/office/drawing/2014/main" id="{F9028A84-F258-7B4F-8184-F864F5845DE9}"/>
              </a:ext>
            </a:extLst>
          </p:cNvPr>
          <p:cNvSpPr>
            <a:spLocks noGrp="1"/>
          </p:cNvSpPr>
          <p:nvPr>
            <p:ph sz="half" idx="2"/>
          </p:nvPr>
        </p:nvSpPr>
        <p:spPr>
          <a:xfrm>
            <a:off x="685800" y="2211160"/>
            <a:ext cx="5257800" cy="3961040"/>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1" name="Content Placeholder 3">
            <a:extLst>
              <a:ext uri="{FF2B5EF4-FFF2-40B4-BE49-F238E27FC236}">
                <a16:creationId xmlns:a16="http://schemas.microsoft.com/office/drawing/2014/main" id="{7277077D-157A-FD42-B080-97316937EFEB}"/>
              </a:ext>
            </a:extLst>
          </p:cNvPr>
          <p:cNvSpPr>
            <a:spLocks noGrp="1"/>
          </p:cNvSpPr>
          <p:nvPr>
            <p:ph sz="half" idx="13"/>
          </p:nvPr>
        </p:nvSpPr>
        <p:spPr>
          <a:xfrm>
            <a:off x="6248400" y="2211160"/>
            <a:ext cx="5257800" cy="3961040"/>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3" name="Rectangle 12">
            <a:extLst>
              <a:ext uri="{FF2B5EF4-FFF2-40B4-BE49-F238E27FC236}">
                <a16:creationId xmlns:a16="http://schemas.microsoft.com/office/drawing/2014/main" id="{2E75C5DC-0B18-0642-9ACA-52298D2A5E56}"/>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4" name="Title Placeholder 1">
            <a:extLst>
              <a:ext uri="{FF2B5EF4-FFF2-40B4-BE49-F238E27FC236}">
                <a16:creationId xmlns:a16="http://schemas.microsoft.com/office/drawing/2014/main" id="{D2010694-D2A1-3C4E-BDE3-FFFEC9BF8F99}"/>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
        <p:nvSpPr>
          <p:cNvPr id="15" name="Text Placeholder 2">
            <a:extLst>
              <a:ext uri="{FF2B5EF4-FFF2-40B4-BE49-F238E27FC236}">
                <a16:creationId xmlns:a16="http://schemas.microsoft.com/office/drawing/2014/main" id="{FA58DCE0-85D0-964E-8ECA-4980FA6001D7}"/>
              </a:ext>
            </a:extLst>
          </p:cNvPr>
          <p:cNvSpPr>
            <a:spLocks noGrp="1"/>
          </p:cNvSpPr>
          <p:nvPr>
            <p:ph type="body" idx="10"/>
          </p:nvPr>
        </p:nvSpPr>
        <p:spPr>
          <a:xfrm>
            <a:off x="685800" y="1685067"/>
            <a:ext cx="5257800" cy="526093"/>
          </a:xfrm>
        </p:spPr>
        <p:txBody>
          <a:bodyPr lIns="0" anchor="t" anchorCtr="0">
            <a:normAutofit/>
          </a:bodyPr>
          <a:lstStyle>
            <a:lvl1pPr marL="0" indent="0">
              <a:buNone/>
              <a:defRPr sz="20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2">
            <a:extLst>
              <a:ext uri="{FF2B5EF4-FFF2-40B4-BE49-F238E27FC236}">
                <a16:creationId xmlns:a16="http://schemas.microsoft.com/office/drawing/2014/main" id="{68D5EE91-3AD5-9A43-9657-8AC9045F296C}"/>
              </a:ext>
            </a:extLst>
          </p:cNvPr>
          <p:cNvSpPr>
            <a:spLocks noGrp="1"/>
          </p:cNvSpPr>
          <p:nvPr>
            <p:ph type="body" idx="14"/>
          </p:nvPr>
        </p:nvSpPr>
        <p:spPr>
          <a:xfrm>
            <a:off x="6248400" y="1685067"/>
            <a:ext cx="5257800" cy="526093"/>
          </a:xfrm>
        </p:spPr>
        <p:txBody>
          <a:bodyPr lIns="0" anchor="t" anchorCtr="0">
            <a:normAutofit/>
          </a:bodyPr>
          <a:lstStyle>
            <a:lvl1pPr marL="0" indent="0">
              <a:buNone/>
              <a:defRPr sz="20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Tree>
    <p:extLst>
      <p:ext uri="{BB962C8B-B14F-4D97-AF65-F5344CB8AC3E}">
        <p14:creationId xmlns:p14="http://schemas.microsoft.com/office/powerpoint/2010/main" val="4048606522"/>
      </p:ext>
    </p:extLst>
  </p:cSld>
  <p:clrMapOvr>
    <a:masterClrMapping/>
  </p:clrMapOvr>
  <p:extLst>
    <p:ext uri="{DCECCB84-F9BA-43D5-87BE-67443E8EF086}">
      <p15:sldGuideLst xmlns:p15="http://schemas.microsoft.com/office/powerpoint/2012/main">
        <p15:guide id="1" pos="3744">
          <p15:clr>
            <a:srgbClr val="FBAE40"/>
          </p15:clr>
        </p15:guide>
        <p15:guide id="2" pos="3936">
          <p15:clr>
            <a:srgbClr val="FBAE40"/>
          </p15:clr>
        </p15:guide>
        <p15:guide id="3" orient="horz" pos="1200" userDrawn="1">
          <p15:clr>
            <a:srgbClr val="FBAE40"/>
          </p15:clr>
        </p15:guide>
        <p15:guide id="4" orient="horz" pos="1512"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2 column">
    <p:spTree>
      <p:nvGrpSpPr>
        <p:cNvPr id="1" name=""/>
        <p:cNvGrpSpPr/>
        <p:nvPr/>
      </p:nvGrpSpPr>
      <p:grpSpPr>
        <a:xfrm>
          <a:off x="0" y="0"/>
          <a:ext cx="0" cy="0"/>
          <a:chOff x="0" y="0"/>
          <a:chExt cx="0" cy="0"/>
        </a:xfrm>
      </p:grpSpPr>
      <p:sp>
        <p:nvSpPr>
          <p:cNvPr id="7" name="Footer Placeholder 4">
            <a:extLst>
              <a:ext uri="{FF2B5EF4-FFF2-40B4-BE49-F238E27FC236}">
                <a16:creationId xmlns:a16="http://schemas.microsoft.com/office/drawing/2014/main" id="{4764EA6E-80E6-B34F-887A-59949864C795}"/>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1812BB44-8134-BC46-833F-5E4D72C7A92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9" name="Content Placeholder 3">
            <a:extLst>
              <a:ext uri="{FF2B5EF4-FFF2-40B4-BE49-F238E27FC236}">
                <a16:creationId xmlns:a16="http://schemas.microsoft.com/office/drawing/2014/main" id="{F9028A84-F258-7B4F-8184-F864F5845DE9}"/>
              </a:ext>
            </a:extLst>
          </p:cNvPr>
          <p:cNvSpPr>
            <a:spLocks noGrp="1"/>
          </p:cNvSpPr>
          <p:nvPr>
            <p:ph sz="half" idx="2"/>
          </p:nvPr>
        </p:nvSpPr>
        <p:spPr>
          <a:xfrm>
            <a:off x="685800" y="1705429"/>
            <a:ext cx="5257800" cy="4466771"/>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1" name="Content Placeholder 3">
            <a:extLst>
              <a:ext uri="{FF2B5EF4-FFF2-40B4-BE49-F238E27FC236}">
                <a16:creationId xmlns:a16="http://schemas.microsoft.com/office/drawing/2014/main" id="{7277077D-157A-FD42-B080-97316937EFEB}"/>
              </a:ext>
            </a:extLst>
          </p:cNvPr>
          <p:cNvSpPr>
            <a:spLocks noGrp="1"/>
          </p:cNvSpPr>
          <p:nvPr>
            <p:ph sz="half" idx="13"/>
          </p:nvPr>
        </p:nvSpPr>
        <p:spPr>
          <a:xfrm>
            <a:off x="6248400" y="1705429"/>
            <a:ext cx="5257800" cy="4466771"/>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3" name="Rectangle 12">
            <a:extLst>
              <a:ext uri="{FF2B5EF4-FFF2-40B4-BE49-F238E27FC236}">
                <a16:creationId xmlns:a16="http://schemas.microsoft.com/office/drawing/2014/main" id="{2E75C5DC-0B18-0642-9ACA-52298D2A5E56}"/>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4" name="Title Placeholder 1">
            <a:extLst>
              <a:ext uri="{FF2B5EF4-FFF2-40B4-BE49-F238E27FC236}">
                <a16:creationId xmlns:a16="http://schemas.microsoft.com/office/drawing/2014/main" id="{D2010694-D2A1-3C4E-BDE3-FFFEC9BF8F99}"/>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4040545407"/>
      </p:ext>
    </p:extLst>
  </p:cSld>
  <p:clrMapOvr>
    <a:masterClrMapping/>
  </p:clrMapOvr>
  <p:extLst>
    <p:ext uri="{DCECCB84-F9BA-43D5-87BE-67443E8EF086}">
      <p15:sldGuideLst xmlns:p15="http://schemas.microsoft.com/office/powerpoint/2012/main">
        <p15:guide id="1" pos="3744">
          <p15:clr>
            <a:srgbClr val="FBAE40"/>
          </p15:clr>
        </p15:guide>
        <p15:guide id="2" pos="3936">
          <p15:clr>
            <a:srgbClr val="FBAE40"/>
          </p15:clr>
        </p15:guide>
        <p15:guide id="3" orient="horz" pos="1200">
          <p15:clr>
            <a:srgbClr val="FBAE40"/>
          </p15:clr>
        </p15:guide>
        <p15:guide id="4" orient="horz" pos="1512">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Footnote no content ">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FB52A4C5-2716-E347-BA83-8194E78AFAED}"/>
              </a:ext>
            </a:extLst>
          </p:cNvPr>
          <p:cNvSpPr>
            <a:spLocks noGrp="1"/>
          </p:cNvSpPr>
          <p:nvPr>
            <p:ph type="ftr" sz="quarter" idx="10"/>
          </p:nvPr>
        </p:nvSpPr>
        <p:spPr/>
        <p:txBody>
          <a:bodyPr/>
          <a:lstStyle/>
          <a:p>
            <a:r>
              <a:rPr lang="en-US" b="1" dirty="0"/>
              <a:t>Jackson Lewis P.C.</a:t>
            </a:r>
            <a:endParaRPr lang="en-US" dirty="0"/>
          </a:p>
        </p:txBody>
      </p:sp>
      <p:sp>
        <p:nvSpPr>
          <p:cNvPr id="4" name="Slide Number Placeholder 3">
            <a:extLst>
              <a:ext uri="{FF2B5EF4-FFF2-40B4-BE49-F238E27FC236}">
                <a16:creationId xmlns:a16="http://schemas.microsoft.com/office/drawing/2014/main" id="{7BA38785-7ADF-A34A-93D3-3070905B4905}"/>
              </a:ext>
            </a:extLst>
          </p:cNvPr>
          <p:cNvSpPr>
            <a:spLocks noGrp="1"/>
          </p:cNvSpPr>
          <p:nvPr>
            <p:ph type="sldNum" sz="quarter" idx="11"/>
          </p:nvPr>
        </p:nvSpPr>
        <p:spPr/>
        <p:txBody>
          <a:bodyPr/>
          <a:lstStyle/>
          <a:p>
            <a:fld id="{407F7647-6CBB-4945-B48A-22BF8575EA14}" type="slidenum">
              <a:rPr lang="en-US" smtClean="0"/>
              <a:pPr/>
              <a:t>‹#›</a:t>
            </a:fld>
            <a:endParaRPr lang="en-US" dirty="0"/>
          </a:p>
        </p:txBody>
      </p:sp>
    </p:spTree>
    <p:extLst>
      <p:ext uri="{BB962C8B-B14F-4D97-AF65-F5344CB8AC3E}">
        <p14:creationId xmlns:p14="http://schemas.microsoft.com/office/powerpoint/2010/main" val="14868612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3 columns">
    <p:spTree>
      <p:nvGrpSpPr>
        <p:cNvPr id="1" name=""/>
        <p:cNvGrpSpPr/>
        <p:nvPr/>
      </p:nvGrpSpPr>
      <p:grpSpPr>
        <a:xfrm>
          <a:off x="0" y="0"/>
          <a:ext cx="0" cy="0"/>
          <a:chOff x="0" y="0"/>
          <a:chExt cx="0" cy="0"/>
        </a:xfrm>
      </p:grpSpPr>
      <p:sp>
        <p:nvSpPr>
          <p:cNvPr id="7" name="Footer Placeholder 4">
            <a:extLst>
              <a:ext uri="{FF2B5EF4-FFF2-40B4-BE49-F238E27FC236}">
                <a16:creationId xmlns:a16="http://schemas.microsoft.com/office/drawing/2014/main" id="{F610FD58-353C-F240-AA43-30C04915F686}"/>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9D73A866-0BBE-F444-8B58-702BA5D0B55B}"/>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15" name="Content Placeholder 3">
            <a:extLst>
              <a:ext uri="{FF2B5EF4-FFF2-40B4-BE49-F238E27FC236}">
                <a16:creationId xmlns:a16="http://schemas.microsoft.com/office/drawing/2014/main" id="{32841B70-5E35-3840-88CE-0055F744C878}"/>
              </a:ext>
            </a:extLst>
          </p:cNvPr>
          <p:cNvSpPr>
            <a:spLocks noGrp="1"/>
          </p:cNvSpPr>
          <p:nvPr>
            <p:ph sz="half" idx="2"/>
          </p:nvPr>
        </p:nvSpPr>
        <p:spPr>
          <a:xfrm>
            <a:off x="695614" y="2091806"/>
            <a:ext cx="3381086" cy="4080394"/>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6" name="Content Placeholder 3">
            <a:extLst>
              <a:ext uri="{FF2B5EF4-FFF2-40B4-BE49-F238E27FC236}">
                <a16:creationId xmlns:a16="http://schemas.microsoft.com/office/drawing/2014/main" id="{5B3FB8AA-3A22-6C42-94F6-1EC29754F03D}"/>
              </a:ext>
            </a:extLst>
          </p:cNvPr>
          <p:cNvSpPr>
            <a:spLocks noGrp="1"/>
          </p:cNvSpPr>
          <p:nvPr>
            <p:ph sz="half" idx="10"/>
          </p:nvPr>
        </p:nvSpPr>
        <p:spPr>
          <a:xfrm>
            <a:off x="4390736" y="2091806"/>
            <a:ext cx="3381664" cy="4080394"/>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7" name="Content Placeholder 3">
            <a:extLst>
              <a:ext uri="{FF2B5EF4-FFF2-40B4-BE49-F238E27FC236}">
                <a16:creationId xmlns:a16="http://schemas.microsoft.com/office/drawing/2014/main" id="{9DAE58FD-2FAB-4E4C-8AA0-C9B549EAF94E}"/>
              </a:ext>
            </a:extLst>
          </p:cNvPr>
          <p:cNvSpPr>
            <a:spLocks noGrp="1"/>
          </p:cNvSpPr>
          <p:nvPr>
            <p:ph sz="half" idx="11"/>
          </p:nvPr>
        </p:nvSpPr>
        <p:spPr>
          <a:xfrm>
            <a:off x="8095672" y="2091806"/>
            <a:ext cx="3410528" cy="4080394"/>
          </a:xfrm>
        </p:spPr>
        <p:txBody>
          <a:bodyPr lIns="0"/>
          <a:lstStyle>
            <a:lvl1pPr marL="0" indent="0">
              <a:buNone/>
              <a:defRPr sz="1800">
                <a:solidFill>
                  <a:schemeClr val="tx1"/>
                </a:solidFill>
              </a:defRPr>
            </a:lvl1pPr>
            <a:lvl2pPr marL="457200" indent="0">
              <a:buNone/>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lumMod val="65000"/>
                    <a:lumOff val="3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1" name="Rectangle 10">
            <a:extLst>
              <a:ext uri="{FF2B5EF4-FFF2-40B4-BE49-F238E27FC236}">
                <a16:creationId xmlns:a16="http://schemas.microsoft.com/office/drawing/2014/main" id="{DB424AD2-C2FD-8942-A059-3B231330A15F}"/>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12" name="Title Placeholder 1">
            <a:extLst>
              <a:ext uri="{FF2B5EF4-FFF2-40B4-BE49-F238E27FC236}">
                <a16:creationId xmlns:a16="http://schemas.microsoft.com/office/drawing/2014/main" id="{DFF234AD-98E6-BC44-8F6E-63EFE730F397}"/>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
        <p:nvSpPr>
          <p:cNvPr id="13" name="Text Placeholder 2">
            <a:extLst>
              <a:ext uri="{FF2B5EF4-FFF2-40B4-BE49-F238E27FC236}">
                <a16:creationId xmlns:a16="http://schemas.microsoft.com/office/drawing/2014/main" id="{726F8AF8-61F0-7D42-9986-49F3FA5594E1}"/>
              </a:ext>
            </a:extLst>
          </p:cNvPr>
          <p:cNvSpPr>
            <a:spLocks noGrp="1"/>
          </p:cNvSpPr>
          <p:nvPr>
            <p:ph type="body" idx="12"/>
          </p:nvPr>
        </p:nvSpPr>
        <p:spPr>
          <a:xfrm>
            <a:off x="685800" y="1685067"/>
            <a:ext cx="3390900" cy="406739"/>
          </a:xfrm>
        </p:spPr>
        <p:txBody>
          <a:bodyPr lIns="0" anchor="t" anchorCtr="0">
            <a:normAutofit/>
          </a:bodyPr>
          <a:lstStyle>
            <a:lvl1pPr marL="0" indent="0">
              <a:buNone/>
              <a:defRPr sz="1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1" name="Text Placeholder 2">
            <a:extLst>
              <a:ext uri="{FF2B5EF4-FFF2-40B4-BE49-F238E27FC236}">
                <a16:creationId xmlns:a16="http://schemas.microsoft.com/office/drawing/2014/main" id="{8A559C3F-C6F1-1B4F-96DF-4769B4B5E90D}"/>
              </a:ext>
            </a:extLst>
          </p:cNvPr>
          <p:cNvSpPr>
            <a:spLocks noGrp="1"/>
          </p:cNvSpPr>
          <p:nvPr>
            <p:ph type="body" idx="14"/>
          </p:nvPr>
        </p:nvSpPr>
        <p:spPr>
          <a:xfrm>
            <a:off x="4381500" y="1685067"/>
            <a:ext cx="3390900" cy="406739"/>
          </a:xfrm>
        </p:spPr>
        <p:txBody>
          <a:bodyPr lIns="0" anchor="t" anchorCtr="0">
            <a:normAutofit/>
          </a:bodyPr>
          <a:lstStyle>
            <a:lvl1pPr marL="0" indent="0">
              <a:buNone/>
              <a:defRPr sz="1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2" name="Text Placeholder 2">
            <a:extLst>
              <a:ext uri="{FF2B5EF4-FFF2-40B4-BE49-F238E27FC236}">
                <a16:creationId xmlns:a16="http://schemas.microsoft.com/office/drawing/2014/main" id="{5761A200-7679-7348-AB01-CF00EF0FF10F}"/>
              </a:ext>
            </a:extLst>
          </p:cNvPr>
          <p:cNvSpPr>
            <a:spLocks noGrp="1"/>
          </p:cNvSpPr>
          <p:nvPr>
            <p:ph type="body" idx="15"/>
          </p:nvPr>
        </p:nvSpPr>
        <p:spPr>
          <a:xfrm>
            <a:off x="8096250" y="1681225"/>
            <a:ext cx="3390900" cy="410581"/>
          </a:xfrm>
        </p:spPr>
        <p:txBody>
          <a:bodyPr lIns="0" anchor="t" anchorCtr="0">
            <a:normAutofit/>
          </a:bodyPr>
          <a:lstStyle>
            <a:lvl1pPr marL="0" indent="0">
              <a:buNone/>
              <a:defRPr sz="18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Tree>
    <p:extLst>
      <p:ext uri="{BB962C8B-B14F-4D97-AF65-F5344CB8AC3E}">
        <p14:creationId xmlns:p14="http://schemas.microsoft.com/office/powerpoint/2010/main" val="1310030017"/>
      </p:ext>
    </p:extLst>
  </p:cSld>
  <p:clrMapOvr>
    <a:masterClrMapping/>
  </p:clrMapOvr>
  <p:extLst>
    <p:ext uri="{DCECCB84-F9BA-43D5-87BE-67443E8EF086}">
      <p15:sldGuideLst xmlns:p15="http://schemas.microsoft.com/office/powerpoint/2012/main">
        <p15:guide id="1" orient="horz" pos="1176" userDrawn="1">
          <p15:clr>
            <a:srgbClr val="FBAE40"/>
          </p15:clr>
        </p15:guide>
        <p15:guide id="2" pos="2568">
          <p15:clr>
            <a:srgbClr val="FBAE40"/>
          </p15:clr>
        </p15:guide>
        <p15:guide id="3" pos="2760">
          <p15:clr>
            <a:srgbClr val="FBAE40"/>
          </p15:clr>
        </p15:guide>
        <p15:guide id="4" pos="4896">
          <p15:clr>
            <a:srgbClr val="FBAE40"/>
          </p15:clr>
        </p15:guide>
        <p15:guide id="5" pos="5088">
          <p15:clr>
            <a:srgbClr val="FBAE40"/>
          </p15:clr>
        </p15:guide>
        <p15:guide id="6" orient="horz" pos="14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tatement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6D1FA51-3B57-40BD-91B5-CEC224871270}"/>
              </a:ext>
            </a:extLst>
          </p:cNvPr>
          <p:cNvSpPr/>
          <p:nvPr userDrawn="1"/>
        </p:nvSpPr>
        <p:spPr>
          <a:xfrm>
            <a:off x="0" y="-18472"/>
            <a:ext cx="12192000" cy="6858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solidFill>
            </a:endParaRPr>
          </a:p>
        </p:txBody>
      </p:sp>
      <p:sp>
        <p:nvSpPr>
          <p:cNvPr id="5" name="Text Placeholder 4">
            <a:extLst>
              <a:ext uri="{FF2B5EF4-FFF2-40B4-BE49-F238E27FC236}">
                <a16:creationId xmlns:a16="http://schemas.microsoft.com/office/drawing/2014/main" id="{E3AD1CAC-E36E-45DC-981C-F6F305145AA5}"/>
              </a:ext>
            </a:extLst>
          </p:cNvPr>
          <p:cNvSpPr>
            <a:spLocks noGrp="1"/>
          </p:cNvSpPr>
          <p:nvPr>
            <p:ph type="body" sz="quarter" idx="10" hasCustomPrompt="1"/>
          </p:nvPr>
        </p:nvSpPr>
        <p:spPr>
          <a:xfrm>
            <a:off x="793750" y="1902691"/>
            <a:ext cx="10612438" cy="3131127"/>
          </a:xfrm>
        </p:spPr>
        <p:txBody>
          <a:bodyPr anchor="ctr"/>
          <a:lstStyle>
            <a:lvl1pPr marL="0" indent="0">
              <a:buNone/>
              <a:defRPr sz="6000">
                <a:solidFill>
                  <a:schemeClr val="bg1"/>
                </a:solidFill>
              </a:defRPr>
            </a:lvl1pPr>
          </a:lstStyle>
          <a:p>
            <a:pPr lvl="0"/>
            <a:r>
              <a:rPr lang="en-US" dirty="0"/>
              <a:t>Insert accent statement here.</a:t>
            </a:r>
          </a:p>
        </p:txBody>
      </p:sp>
    </p:spTree>
    <p:extLst>
      <p:ext uri="{BB962C8B-B14F-4D97-AF65-F5344CB8AC3E}">
        <p14:creationId xmlns:p14="http://schemas.microsoft.com/office/powerpoint/2010/main" val="231000889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3 Content amethyst lef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039ADF0-50B4-4858-95F7-7C51A1239CD5}"/>
              </a:ext>
            </a:extLst>
          </p:cNvPr>
          <p:cNvSpPr/>
          <p:nvPr userDrawn="1"/>
        </p:nvSpPr>
        <p:spPr>
          <a:xfrm>
            <a:off x="0" y="0"/>
            <a:ext cx="43815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7110037-B89C-C645-8A65-0584641C9896}"/>
              </a:ext>
            </a:extLst>
          </p:cNvPr>
          <p:cNvSpPr>
            <a:spLocks noGrp="1"/>
          </p:cNvSpPr>
          <p:nvPr>
            <p:ph idx="1"/>
          </p:nvPr>
        </p:nvSpPr>
        <p:spPr>
          <a:xfrm>
            <a:off x="685800" y="2321472"/>
            <a:ext cx="3416300" cy="3850728"/>
          </a:xfrm>
          <a:prstGeom prst="rect">
            <a:avLst/>
          </a:prstGeom>
        </p:spPr>
        <p:txBody>
          <a:bodyPr/>
          <a:lstStyle>
            <a:lvl1pPr marL="0" indent="0">
              <a:buNone/>
              <a:defRPr sz="1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9" name="Content Placeholder 2">
            <a:extLst>
              <a:ext uri="{FF2B5EF4-FFF2-40B4-BE49-F238E27FC236}">
                <a16:creationId xmlns:a16="http://schemas.microsoft.com/office/drawing/2014/main" id="{A6AA6A22-A47C-474C-8FE7-674A5F7B867F}"/>
              </a:ext>
            </a:extLst>
          </p:cNvPr>
          <p:cNvSpPr>
            <a:spLocks noGrp="1"/>
          </p:cNvSpPr>
          <p:nvPr>
            <p:ph idx="11"/>
          </p:nvPr>
        </p:nvSpPr>
        <p:spPr>
          <a:xfrm>
            <a:off x="685800" y="1181100"/>
            <a:ext cx="3416300" cy="762000"/>
          </a:xfrm>
          <a:prstGeom prst="rect">
            <a:avLst/>
          </a:prstGeom>
        </p:spPr>
        <p:txBody>
          <a:bodyPr anchor="b"/>
          <a:lstStyle>
            <a:lvl1pPr marL="0" indent="0">
              <a:buNone/>
              <a:defRPr sz="2000" b="1">
                <a:solidFill>
                  <a:schemeClr val="bg1"/>
                </a:solidFill>
              </a:defRPr>
            </a:lvl1pPr>
          </a:lstStyle>
          <a:p>
            <a:pPr lvl="0"/>
            <a:r>
              <a:rPr lang="en-US" dirty="0"/>
              <a:t>Click to edit Master text styles</a:t>
            </a:r>
          </a:p>
        </p:txBody>
      </p:sp>
      <p:sp>
        <p:nvSpPr>
          <p:cNvPr id="7" name="Content Placeholder 2">
            <a:extLst>
              <a:ext uri="{FF2B5EF4-FFF2-40B4-BE49-F238E27FC236}">
                <a16:creationId xmlns:a16="http://schemas.microsoft.com/office/drawing/2014/main" id="{C3CB3C04-38A0-6047-A160-729D7E2E77C9}"/>
              </a:ext>
            </a:extLst>
          </p:cNvPr>
          <p:cNvSpPr>
            <a:spLocks noGrp="1"/>
          </p:cNvSpPr>
          <p:nvPr>
            <p:ph idx="10"/>
          </p:nvPr>
        </p:nvSpPr>
        <p:spPr>
          <a:xfrm>
            <a:off x="4838700" y="1584767"/>
            <a:ext cx="6664452" cy="3797300"/>
          </a:xfrm>
          <a:prstGeom prst="rect">
            <a:avLst/>
          </a:prstGeom>
        </p:spPr>
        <p:txBody>
          <a:bodyPr/>
          <a:lstStyle>
            <a:lvl1pPr>
              <a:defRPr>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52372795"/>
      </p:ext>
    </p:extLst>
  </p:cSld>
  <p:clrMapOvr>
    <a:masterClrMapping/>
  </p:clrMapOvr>
  <p:extLst>
    <p:ext uri="{DCECCB84-F9BA-43D5-87BE-67443E8EF086}">
      <p15:sldGuideLst xmlns:p15="http://schemas.microsoft.com/office/powerpoint/2012/main">
        <p15:guide id="1" pos="2760">
          <p15:clr>
            <a:srgbClr val="FBAE40"/>
          </p15:clr>
        </p15:guide>
        <p15:guide id="2" pos="3048">
          <p15:clr>
            <a:srgbClr val="FBAE40"/>
          </p15:clr>
        </p15:guide>
        <p15:guide id="3" orient="horz" pos="984">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3 Content amethyst righ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039ADF0-50B4-4858-95F7-7C51A1239CD5}"/>
              </a:ext>
            </a:extLst>
          </p:cNvPr>
          <p:cNvSpPr/>
          <p:nvPr userDrawn="1"/>
        </p:nvSpPr>
        <p:spPr>
          <a:xfrm>
            <a:off x="7810500" y="0"/>
            <a:ext cx="43815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7110037-B89C-C645-8A65-0584641C9896}"/>
              </a:ext>
            </a:extLst>
          </p:cNvPr>
          <p:cNvSpPr>
            <a:spLocks noGrp="1"/>
          </p:cNvSpPr>
          <p:nvPr>
            <p:ph idx="1"/>
          </p:nvPr>
        </p:nvSpPr>
        <p:spPr>
          <a:xfrm>
            <a:off x="8089900" y="2321472"/>
            <a:ext cx="3416300" cy="3850728"/>
          </a:xfrm>
          <a:prstGeom prst="rect">
            <a:avLst/>
          </a:prstGeom>
        </p:spPr>
        <p:txBody>
          <a:bodyPr/>
          <a:lstStyle>
            <a:lvl1pPr marL="0" indent="0">
              <a:buNone/>
              <a:defRPr sz="1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9" name="Content Placeholder 2">
            <a:extLst>
              <a:ext uri="{FF2B5EF4-FFF2-40B4-BE49-F238E27FC236}">
                <a16:creationId xmlns:a16="http://schemas.microsoft.com/office/drawing/2014/main" id="{A6AA6A22-A47C-474C-8FE7-674A5F7B867F}"/>
              </a:ext>
            </a:extLst>
          </p:cNvPr>
          <p:cNvSpPr>
            <a:spLocks noGrp="1"/>
          </p:cNvSpPr>
          <p:nvPr>
            <p:ph idx="11"/>
          </p:nvPr>
        </p:nvSpPr>
        <p:spPr>
          <a:xfrm>
            <a:off x="8089900" y="1181100"/>
            <a:ext cx="3416300" cy="762000"/>
          </a:xfrm>
          <a:prstGeom prst="rect">
            <a:avLst/>
          </a:prstGeom>
        </p:spPr>
        <p:txBody>
          <a:bodyPr anchor="b"/>
          <a:lstStyle>
            <a:lvl1pPr marL="0" indent="0">
              <a:buNone/>
              <a:defRPr sz="2000" b="1">
                <a:solidFill>
                  <a:schemeClr val="bg1"/>
                </a:solidFill>
              </a:defRPr>
            </a:lvl1pPr>
          </a:lstStyle>
          <a:p>
            <a:pPr lvl="0"/>
            <a:r>
              <a:rPr lang="en-US" dirty="0"/>
              <a:t>Click to edit Master text styles</a:t>
            </a:r>
          </a:p>
        </p:txBody>
      </p:sp>
      <p:sp>
        <p:nvSpPr>
          <p:cNvPr id="7" name="Footer Placeholder 2">
            <a:extLst>
              <a:ext uri="{FF2B5EF4-FFF2-40B4-BE49-F238E27FC236}">
                <a16:creationId xmlns:a16="http://schemas.microsoft.com/office/drawing/2014/main" id="{CA2827E9-8B6E-8B4A-A34B-69F79E1C5CB8}"/>
              </a:ext>
            </a:extLst>
          </p:cNvPr>
          <p:cNvSpPr>
            <a:spLocks noGrp="1"/>
          </p:cNvSpPr>
          <p:nvPr>
            <p:ph type="ftr" sz="quarter" idx="12"/>
          </p:nvPr>
        </p:nvSpPr>
        <p:spPr>
          <a:xfrm>
            <a:off x="685800" y="6356350"/>
            <a:ext cx="4114800" cy="365125"/>
          </a:xfrm>
        </p:spPr>
        <p:txBody>
          <a:bodyPr/>
          <a:lstStyle/>
          <a:p>
            <a:r>
              <a:rPr lang="en-US" b="1" dirty="0"/>
              <a:t>Jackson Lewis P.C.  </a:t>
            </a:r>
            <a:endParaRPr lang="en-US" dirty="0"/>
          </a:p>
        </p:txBody>
      </p:sp>
      <p:sp>
        <p:nvSpPr>
          <p:cNvPr id="10" name="Content Placeholder 2">
            <a:extLst>
              <a:ext uri="{FF2B5EF4-FFF2-40B4-BE49-F238E27FC236}">
                <a16:creationId xmlns:a16="http://schemas.microsoft.com/office/drawing/2014/main" id="{2D52510A-B443-3A41-856F-1DC143ABE19B}"/>
              </a:ext>
            </a:extLst>
          </p:cNvPr>
          <p:cNvSpPr>
            <a:spLocks noGrp="1"/>
          </p:cNvSpPr>
          <p:nvPr>
            <p:ph idx="10"/>
          </p:nvPr>
        </p:nvSpPr>
        <p:spPr>
          <a:xfrm>
            <a:off x="688848" y="1584767"/>
            <a:ext cx="6664452" cy="3797300"/>
          </a:xfrm>
          <a:prstGeom prst="rect">
            <a:avLst/>
          </a:prstGeom>
        </p:spPr>
        <p:txBody>
          <a:bodyPr/>
          <a:lstStyle>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05143121"/>
      </p:ext>
    </p:extLst>
  </p:cSld>
  <p:clrMapOvr>
    <a:masterClrMapping/>
  </p:clrMapOvr>
  <p:extLst>
    <p:ext uri="{DCECCB84-F9BA-43D5-87BE-67443E8EF086}">
      <p15:sldGuideLst xmlns:p15="http://schemas.microsoft.com/office/powerpoint/2012/main">
        <p15:guide id="1" pos="4632">
          <p15:clr>
            <a:srgbClr val="FBAE40"/>
          </p15:clr>
        </p15:guide>
        <p15:guide id="2" pos="4920">
          <p15:clr>
            <a:srgbClr val="FBAE40"/>
          </p15:clr>
        </p15:guide>
        <p15:guide id="3" orient="horz" pos="984">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Title no Content">
    <p:spTree>
      <p:nvGrpSpPr>
        <p:cNvPr id="1" name=""/>
        <p:cNvGrpSpPr/>
        <p:nvPr/>
      </p:nvGrpSpPr>
      <p:grpSpPr>
        <a:xfrm>
          <a:off x="0" y="0"/>
          <a:ext cx="0" cy="0"/>
          <a:chOff x="0" y="0"/>
          <a:chExt cx="0" cy="0"/>
        </a:xfrm>
      </p:grpSpPr>
      <p:sp>
        <p:nvSpPr>
          <p:cNvPr id="7" name="Footer Placeholder 4">
            <a:extLst>
              <a:ext uri="{FF2B5EF4-FFF2-40B4-BE49-F238E27FC236}">
                <a16:creationId xmlns:a16="http://schemas.microsoft.com/office/drawing/2014/main" id="{9924244A-D158-6344-86A5-C9D81CABCC51}"/>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  </a:t>
            </a:r>
            <a:endParaRPr lang="en-US" dirty="0"/>
          </a:p>
        </p:txBody>
      </p:sp>
      <p:sp>
        <p:nvSpPr>
          <p:cNvPr id="8" name="Slide Number Placeholder 5">
            <a:extLst>
              <a:ext uri="{FF2B5EF4-FFF2-40B4-BE49-F238E27FC236}">
                <a16:creationId xmlns:a16="http://schemas.microsoft.com/office/drawing/2014/main" id="{66BED752-D88C-BA41-A26A-5F1F074B5A78}"/>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
        <p:nvSpPr>
          <p:cNvPr id="6" name="Rectangle 5">
            <a:extLst>
              <a:ext uri="{FF2B5EF4-FFF2-40B4-BE49-F238E27FC236}">
                <a16:creationId xmlns:a16="http://schemas.microsoft.com/office/drawing/2014/main" id="{4C10F997-1AEB-5448-8248-BB47AA2B9162}"/>
              </a:ext>
            </a:extLst>
          </p:cNvPr>
          <p:cNvSpPr/>
          <p:nvPr userDrawn="1"/>
        </p:nvSpPr>
        <p:spPr>
          <a:xfrm>
            <a:off x="0" y="0"/>
            <a:ext cx="12192000" cy="1248229"/>
          </a:xfrm>
          <a:prstGeom prst="rect">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9" name="Title Placeholder 1">
            <a:extLst>
              <a:ext uri="{FF2B5EF4-FFF2-40B4-BE49-F238E27FC236}">
                <a16:creationId xmlns:a16="http://schemas.microsoft.com/office/drawing/2014/main" id="{6A34A508-91FC-464A-AFE4-6FEE546C1B12}"/>
              </a:ext>
            </a:extLst>
          </p:cNvPr>
          <p:cNvSpPr>
            <a:spLocks noGrp="1"/>
          </p:cNvSpPr>
          <p:nvPr>
            <p:ph type="title"/>
          </p:nvPr>
        </p:nvSpPr>
        <p:spPr>
          <a:xfrm>
            <a:off x="685800" y="457200"/>
            <a:ext cx="10817352" cy="737961"/>
          </a:xfrm>
          <a:prstGeom prst="rect">
            <a:avLst/>
          </a:prstGeom>
        </p:spPr>
        <p:txBody>
          <a:bodyPr vert="horz" lIns="0" tIns="0" rIns="0" bIns="0" rtlCol="0" anchor="t">
            <a:noAutofit/>
          </a:bodyPr>
          <a:lstStyle>
            <a:lvl1pPr>
              <a:defRPr>
                <a:solidFill>
                  <a:schemeClr val="bg1"/>
                </a:solidFill>
              </a:defRPr>
            </a:lvl1pPr>
          </a:lstStyle>
          <a:p>
            <a:r>
              <a:rPr lang="en-US" dirty="0"/>
              <a:t>Click to edit Master title style</a:t>
            </a:r>
          </a:p>
        </p:txBody>
      </p:sp>
      <p:sp>
        <p:nvSpPr>
          <p:cNvPr id="10" name="Picture Placeholder 2">
            <a:extLst>
              <a:ext uri="{FF2B5EF4-FFF2-40B4-BE49-F238E27FC236}">
                <a16:creationId xmlns:a16="http://schemas.microsoft.com/office/drawing/2014/main" id="{271A8290-D5AB-7E43-B58F-00526C5516A5}"/>
              </a:ext>
            </a:extLst>
          </p:cNvPr>
          <p:cNvSpPr>
            <a:spLocks noGrp="1"/>
          </p:cNvSpPr>
          <p:nvPr>
            <p:ph type="pic" idx="1"/>
          </p:nvPr>
        </p:nvSpPr>
        <p:spPr>
          <a:xfrm>
            <a:off x="3140364" y="1562101"/>
            <a:ext cx="5763491" cy="325928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Content Placeholder 3">
            <a:extLst>
              <a:ext uri="{FF2B5EF4-FFF2-40B4-BE49-F238E27FC236}">
                <a16:creationId xmlns:a16="http://schemas.microsoft.com/office/drawing/2014/main" id="{E4ACE865-B391-F441-BEDF-5E90D6B1A5BA}"/>
              </a:ext>
            </a:extLst>
          </p:cNvPr>
          <p:cNvSpPr>
            <a:spLocks noGrp="1"/>
          </p:cNvSpPr>
          <p:nvPr>
            <p:ph sz="half" idx="2" hasCustomPrompt="1"/>
          </p:nvPr>
        </p:nvSpPr>
        <p:spPr>
          <a:xfrm>
            <a:off x="3140363" y="5347860"/>
            <a:ext cx="5763491" cy="313872"/>
          </a:xfrm>
        </p:spPr>
        <p:txBody>
          <a:bodyPr lIns="0"/>
          <a:lstStyle>
            <a:lvl1pPr marL="0" indent="0">
              <a:buNone/>
              <a:defRPr sz="1400">
                <a:solidFill>
                  <a:schemeClr val="tx1">
                    <a:lumMod val="75000"/>
                    <a:lumOff val="25000"/>
                  </a:schemeClr>
                </a:solidFill>
              </a:defRPr>
            </a:lvl1pPr>
            <a:lvl2pPr marL="457200" indent="0">
              <a:buNone/>
              <a:defRPr sz="1400">
                <a:solidFill>
                  <a:schemeClr val="tx1">
                    <a:lumMod val="75000"/>
                    <a:lumOff val="25000"/>
                  </a:schemeClr>
                </a:solidFill>
              </a:defRPr>
            </a:lvl2pPr>
            <a:lvl3pPr>
              <a:defRPr sz="1400">
                <a:solidFill>
                  <a:schemeClr val="tx1">
                    <a:lumMod val="75000"/>
                    <a:lumOff val="25000"/>
                  </a:schemeClr>
                </a:solidFill>
              </a:defRPr>
            </a:lvl3pPr>
            <a:lvl4pPr>
              <a:defRPr sz="1200">
                <a:solidFill>
                  <a:schemeClr val="tx1">
                    <a:lumMod val="75000"/>
                    <a:lumOff val="25000"/>
                  </a:schemeClr>
                </a:solidFill>
              </a:defRPr>
            </a:lvl4pPr>
            <a:lvl5pPr>
              <a:defRPr sz="1200">
                <a:solidFill>
                  <a:schemeClr val="tx1">
                    <a:lumMod val="65000"/>
                    <a:lumOff val="35000"/>
                  </a:schemeClr>
                </a:solidFill>
              </a:defRPr>
            </a:lvl5pPr>
          </a:lstStyle>
          <a:p>
            <a:pPr lvl="0"/>
            <a:r>
              <a:rPr lang="en-US" dirty="0"/>
              <a:t>Second level</a:t>
            </a:r>
          </a:p>
        </p:txBody>
      </p:sp>
      <p:sp>
        <p:nvSpPr>
          <p:cNvPr id="12" name="Text Placeholder 2">
            <a:extLst>
              <a:ext uri="{FF2B5EF4-FFF2-40B4-BE49-F238E27FC236}">
                <a16:creationId xmlns:a16="http://schemas.microsoft.com/office/drawing/2014/main" id="{FA580981-3CE7-4D41-998D-87EB3B252D35}"/>
              </a:ext>
            </a:extLst>
          </p:cNvPr>
          <p:cNvSpPr>
            <a:spLocks noGrp="1"/>
          </p:cNvSpPr>
          <p:nvPr>
            <p:ph type="body" idx="10"/>
          </p:nvPr>
        </p:nvSpPr>
        <p:spPr>
          <a:xfrm>
            <a:off x="3140363" y="5006489"/>
            <a:ext cx="5763491" cy="324789"/>
          </a:xfrm>
        </p:spPr>
        <p:txBody>
          <a:bodyPr lIns="0" anchor="t" anchorCtr="0">
            <a:normAutofit/>
          </a:bodyPr>
          <a:lstStyle>
            <a:lvl1pPr marL="0" indent="0">
              <a:buNone/>
              <a:defRPr sz="1600" b="1">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Tree>
    <p:extLst>
      <p:ext uri="{BB962C8B-B14F-4D97-AF65-F5344CB8AC3E}">
        <p14:creationId xmlns:p14="http://schemas.microsoft.com/office/powerpoint/2010/main" val="286876628"/>
      </p:ext>
    </p:extLst>
  </p:cSld>
  <p:clrMapOvr>
    <a:masterClrMapping/>
  </p:clrMapOvr>
  <p:extLst>
    <p:ext uri="{DCECCB84-F9BA-43D5-87BE-67443E8EF086}">
      <p15:sldGuideLst xmlns:p15="http://schemas.microsoft.com/office/powerpoint/2012/main">
        <p15:guide id="1" orient="horz" pos="120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6D1FA51-3B57-40BD-91B5-CEC224871270}"/>
              </a:ext>
            </a:extLst>
          </p:cNvPr>
          <p:cNvSpPr/>
          <p:nvPr userDrawn="1"/>
        </p:nvSpPr>
        <p:spPr>
          <a:xfrm>
            <a:off x="0" y="0"/>
            <a:ext cx="12192000" cy="6858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1"/>
              </a:solidFill>
            </a:endParaRPr>
          </a:p>
        </p:txBody>
      </p:sp>
      <p:sp>
        <p:nvSpPr>
          <p:cNvPr id="2" name="TextBox 1">
            <a:extLst>
              <a:ext uri="{FF2B5EF4-FFF2-40B4-BE49-F238E27FC236}">
                <a16:creationId xmlns:a16="http://schemas.microsoft.com/office/drawing/2014/main" id="{5A78F35C-B711-459A-8D9C-462DD4E0FE0F}"/>
              </a:ext>
            </a:extLst>
          </p:cNvPr>
          <p:cNvSpPr txBox="1"/>
          <p:nvPr userDrawn="1"/>
        </p:nvSpPr>
        <p:spPr>
          <a:xfrm>
            <a:off x="685800" y="2752344"/>
            <a:ext cx="7813964" cy="1015663"/>
          </a:xfrm>
          <a:prstGeom prst="rect">
            <a:avLst/>
          </a:prstGeom>
          <a:noFill/>
        </p:spPr>
        <p:txBody>
          <a:bodyPr wrap="square" rtlCol="0">
            <a:spAutoFit/>
          </a:bodyPr>
          <a:lstStyle/>
          <a:p>
            <a:r>
              <a:rPr lang="en-US" sz="6000" b="1" dirty="0">
                <a:solidFill>
                  <a:schemeClr val="bg1"/>
                </a:solidFill>
                <a:latin typeface="Arial" panose="020B0604020202020204" pitchFamily="34" charset="0"/>
                <a:cs typeface="Arial" panose="020B0604020202020204" pitchFamily="34" charset="0"/>
              </a:rPr>
              <a:t>Thank </a:t>
            </a:r>
            <a:r>
              <a:rPr lang="en-US" sz="6000" b="1" dirty="0">
                <a:solidFill>
                  <a:schemeClr val="accent2"/>
                </a:solidFill>
                <a:latin typeface="Arial" panose="020B0604020202020204" pitchFamily="34" charset="0"/>
                <a:cs typeface="Arial" panose="020B0604020202020204" pitchFamily="34" charset="0"/>
              </a:rPr>
              <a:t>you</a:t>
            </a:r>
            <a:r>
              <a:rPr lang="en-US" sz="6000" b="1" dirty="0">
                <a:solidFill>
                  <a:schemeClr val="bg1"/>
                </a:solidFill>
                <a:latin typeface="Arial" panose="020B0604020202020204" pitchFamily="34" charset="0"/>
                <a:cs typeface="Arial" panose="020B0604020202020204" pitchFamily="34" charset="0"/>
              </a:rPr>
              <a:t>.</a:t>
            </a:r>
          </a:p>
        </p:txBody>
      </p:sp>
      <p:pic>
        <p:nvPicPr>
          <p:cNvPr id="4" name="Picture 3" descr="A picture containing drawing&#10;&#10;Description automatically generated">
            <a:extLst>
              <a:ext uri="{FF2B5EF4-FFF2-40B4-BE49-F238E27FC236}">
                <a16:creationId xmlns:a16="http://schemas.microsoft.com/office/drawing/2014/main" id="{9C2CAC87-7752-4274-8537-B916C8EA400C}"/>
              </a:ext>
            </a:extLst>
          </p:cNvPr>
          <p:cNvPicPr>
            <a:picLocks noChangeAspect="1"/>
          </p:cNvPicPr>
          <p:nvPr userDrawn="1"/>
        </p:nvPicPr>
        <p:blipFill>
          <a:blip r:embed="rId2"/>
          <a:stretch>
            <a:fillRect/>
          </a:stretch>
        </p:blipFill>
        <p:spPr>
          <a:xfrm>
            <a:off x="8820635" y="658368"/>
            <a:ext cx="2670048" cy="412550"/>
          </a:xfrm>
          <a:prstGeom prst="rect">
            <a:avLst/>
          </a:prstGeom>
        </p:spPr>
      </p:pic>
    </p:spTree>
    <p:extLst>
      <p:ext uri="{BB962C8B-B14F-4D97-AF65-F5344CB8AC3E}">
        <p14:creationId xmlns:p14="http://schemas.microsoft.com/office/powerpoint/2010/main" val="32173135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09737049-76FA-45B4-A210-B5AC07F885D3}"/>
              </a:ext>
            </a:extLst>
          </p:cNvPr>
          <p:cNvSpPr>
            <a:spLocks noGrp="1"/>
          </p:cNvSpPr>
          <p:nvPr>
            <p:ph type="ftr" sz="quarter" idx="10"/>
          </p:nvPr>
        </p:nvSpPr>
        <p:spPr/>
        <p:txBody>
          <a:bodyPr/>
          <a:lstStyle/>
          <a:p>
            <a:r>
              <a:rPr lang="en-US" b="1"/>
              <a:t>Jackson Lewis P.C.</a:t>
            </a:r>
            <a:endParaRPr lang="en-US" dirty="0"/>
          </a:p>
        </p:txBody>
      </p:sp>
      <p:sp>
        <p:nvSpPr>
          <p:cNvPr id="3" name="Slide Number Placeholder 2">
            <a:extLst>
              <a:ext uri="{FF2B5EF4-FFF2-40B4-BE49-F238E27FC236}">
                <a16:creationId xmlns:a16="http://schemas.microsoft.com/office/drawing/2014/main" id="{972AF7FD-F992-442F-BF57-6EA0F61F0959}"/>
              </a:ext>
            </a:extLst>
          </p:cNvPr>
          <p:cNvSpPr>
            <a:spLocks noGrp="1"/>
          </p:cNvSpPr>
          <p:nvPr>
            <p:ph type="sldNum" sz="quarter" idx="11"/>
          </p:nvPr>
        </p:nvSpPr>
        <p:spPr/>
        <p:txBody>
          <a:bodyPr/>
          <a:lstStyle/>
          <a:p>
            <a:fld id="{407F7647-6CBB-4945-B48A-22BF8575EA14}" type="slidenum">
              <a:rPr lang="en-US" smtClean="0"/>
              <a:pPr/>
              <a:t>‹#›</a:t>
            </a:fld>
            <a:endParaRPr lang="en-US" dirty="0"/>
          </a:p>
        </p:txBody>
      </p:sp>
    </p:spTree>
    <p:extLst>
      <p:ext uri="{BB962C8B-B14F-4D97-AF65-F5344CB8AC3E}">
        <p14:creationId xmlns:p14="http://schemas.microsoft.com/office/powerpoint/2010/main" val="1091762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1B67E8-37D2-8C4E-932B-52A93588AA25}"/>
              </a:ext>
            </a:extLst>
          </p:cNvPr>
          <p:cNvSpPr>
            <a:spLocks noGrp="1"/>
          </p:cNvSpPr>
          <p:nvPr>
            <p:ph type="title"/>
          </p:nvPr>
        </p:nvSpPr>
        <p:spPr>
          <a:xfrm>
            <a:off x="685800" y="457200"/>
            <a:ext cx="10515600" cy="480951"/>
          </a:xfrm>
          <a:prstGeom prst="rect">
            <a:avLst/>
          </a:prstGeom>
        </p:spPr>
        <p:txBody>
          <a:bodyPr vert="horz" lIns="0" tIns="0" rIns="0" bIns="0" rtlCol="0" anchor="t" anchorCtr="0">
            <a:noAutofit/>
          </a:bodyPr>
          <a:lstStyle/>
          <a:p>
            <a:r>
              <a:rPr lang="en-US" dirty="0"/>
              <a:t>Click to edit Master title style</a:t>
            </a:r>
          </a:p>
        </p:txBody>
      </p:sp>
      <p:sp>
        <p:nvSpPr>
          <p:cNvPr id="3" name="Text Placeholder 2">
            <a:extLst>
              <a:ext uri="{FF2B5EF4-FFF2-40B4-BE49-F238E27FC236}">
                <a16:creationId xmlns:a16="http://schemas.microsoft.com/office/drawing/2014/main" id="{5AADA0D5-3024-8340-8D84-D65735B57DEF}"/>
              </a:ext>
            </a:extLst>
          </p:cNvPr>
          <p:cNvSpPr>
            <a:spLocks noGrp="1"/>
          </p:cNvSpPr>
          <p:nvPr>
            <p:ph type="body" idx="1"/>
          </p:nvPr>
        </p:nvSpPr>
        <p:spPr>
          <a:xfrm>
            <a:off x="685800" y="1364805"/>
            <a:ext cx="10515600" cy="4351338"/>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723F7706-036D-FB4D-BF65-51EC680ACC28}"/>
              </a:ext>
            </a:extLst>
          </p:cNvPr>
          <p:cNvSpPr>
            <a:spLocks noGrp="1"/>
          </p:cNvSpPr>
          <p:nvPr>
            <p:ph type="ftr" sz="quarter" idx="3"/>
          </p:nvPr>
        </p:nvSpPr>
        <p:spPr>
          <a:xfrm>
            <a:off x="685800" y="6356350"/>
            <a:ext cx="4114800" cy="365125"/>
          </a:xfrm>
          <a:prstGeom prst="rect">
            <a:avLst/>
          </a:prstGeom>
        </p:spPr>
        <p:txBody>
          <a:bodyPr vert="horz" lIns="0" tIns="0" rIns="0" bIns="0" rtlCol="0" anchor="t" anchorCtr="0"/>
          <a:lstStyle>
            <a:lvl1pPr algn="l">
              <a:defRPr sz="1000">
                <a:solidFill>
                  <a:schemeClr val="accent1"/>
                </a:solidFill>
                <a:latin typeface="Arial" panose="020B0604020202020204" pitchFamily="34" charset="0"/>
                <a:cs typeface="Arial" panose="020B0604020202020204" pitchFamily="34" charset="0"/>
              </a:defRPr>
            </a:lvl1pPr>
          </a:lstStyle>
          <a:p>
            <a:r>
              <a:rPr lang="en-US" b="1" dirty="0"/>
              <a:t>Jackson Lewis P.C.</a:t>
            </a:r>
            <a:endParaRPr lang="en-US" dirty="0"/>
          </a:p>
        </p:txBody>
      </p:sp>
      <p:sp>
        <p:nvSpPr>
          <p:cNvPr id="6" name="Slide Number Placeholder 5">
            <a:extLst>
              <a:ext uri="{FF2B5EF4-FFF2-40B4-BE49-F238E27FC236}">
                <a16:creationId xmlns:a16="http://schemas.microsoft.com/office/drawing/2014/main" id="{B9E45BDC-DC77-4547-AB6C-D56C743F2E5C}"/>
              </a:ext>
            </a:extLst>
          </p:cNvPr>
          <p:cNvSpPr>
            <a:spLocks noGrp="1"/>
          </p:cNvSpPr>
          <p:nvPr>
            <p:ph type="sldNum" sz="quarter" idx="4"/>
          </p:nvPr>
        </p:nvSpPr>
        <p:spPr>
          <a:xfrm>
            <a:off x="8759952" y="6355080"/>
            <a:ext cx="2743200" cy="365125"/>
          </a:xfrm>
          <a:prstGeom prst="rect">
            <a:avLst/>
          </a:prstGeom>
        </p:spPr>
        <p:txBody>
          <a:bodyPr vert="horz" lIns="0" tIns="0" rIns="0" bIns="0" rtlCol="0" anchor="t" anchorCtr="0"/>
          <a:lstStyle>
            <a:lvl1pPr algn="r">
              <a:defRPr sz="1000" b="1">
                <a:solidFill>
                  <a:schemeClr val="accent1"/>
                </a:solidFill>
                <a:latin typeface="Arial" panose="020B0604020202020204" pitchFamily="34" charset="0"/>
                <a:cs typeface="Arial" panose="020B0604020202020204" pitchFamily="34" charset="0"/>
              </a:defRPr>
            </a:lvl1pPr>
          </a:lstStyle>
          <a:p>
            <a:fld id="{407F7647-6CBB-4945-B48A-22BF8575EA14}" type="slidenum">
              <a:rPr lang="en-US" smtClean="0"/>
              <a:pPr/>
              <a:t>‹#›</a:t>
            </a:fld>
            <a:endParaRPr lang="en-US" dirty="0"/>
          </a:p>
        </p:txBody>
      </p:sp>
    </p:spTree>
    <p:extLst>
      <p:ext uri="{BB962C8B-B14F-4D97-AF65-F5344CB8AC3E}">
        <p14:creationId xmlns:p14="http://schemas.microsoft.com/office/powerpoint/2010/main" val="1787901010"/>
      </p:ext>
    </p:extLst>
  </p:cSld>
  <p:clrMap bg1="lt1" tx1="dk1" bg2="lt2" tx2="dk2" accent1="accent1" accent2="accent2" accent3="accent3" accent4="accent4" accent5="accent5" accent6="accent6" hlink="hlink" folHlink="folHlink"/>
  <p:sldLayoutIdLst>
    <p:sldLayoutId id="2147483652" r:id="rId1"/>
    <p:sldLayoutId id="2147483656" r:id="rId2"/>
    <p:sldLayoutId id="2147483661" r:id="rId3"/>
    <p:sldLayoutId id="2147483657" r:id="rId4"/>
    <p:sldLayoutId id="2147483670" r:id="rId5"/>
    <p:sldLayoutId id="2147483671" r:id="rId6"/>
    <p:sldLayoutId id="2147483650" r:id="rId7"/>
    <p:sldLayoutId id="2147483664" r:id="rId8"/>
    <p:sldLayoutId id="2147483665" r:id="rId9"/>
    <p:sldLayoutId id="2147483662" r:id="rId10"/>
    <p:sldLayoutId id="2147483666" r:id="rId11"/>
    <p:sldLayoutId id="2147483667" r:id="rId12"/>
    <p:sldLayoutId id="2147483663" r:id="rId13"/>
    <p:sldLayoutId id="2147483673" r:id="rId14"/>
    <p:sldLayoutId id="2147483658" r:id="rId15"/>
    <p:sldLayoutId id="2147483659" r:id="rId16"/>
    <p:sldLayoutId id="2147483668" r:id="rId17"/>
    <p:sldLayoutId id="2147483669" r:id="rId18"/>
    <p:sldLayoutId id="2147483674" r:id="rId19"/>
  </p:sldLayoutIdLst>
  <p:hf hdr="0" dt="0"/>
  <p:txStyles>
    <p:titleStyle>
      <a:lvl1pPr algn="l" defTabSz="914400" rtl="0" eaLnBrk="1" latinLnBrk="0" hangingPunct="1">
        <a:lnSpc>
          <a:spcPct val="90000"/>
        </a:lnSpc>
        <a:spcBef>
          <a:spcPct val="0"/>
        </a:spcBef>
        <a:buNone/>
        <a:defRPr sz="3200" b="1" i="0" kern="1200">
          <a:solidFill>
            <a:schemeClr val="accent2"/>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32" userDrawn="1">
          <p15:clr>
            <a:srgbClr val="F26B43"/>
          </p15:clr>
        </p15:guide>
        <p15:guide id="2" pos="7248" userDrawn="1">
          <p15:clr>
            <a:srgbClr val="F26B43"/>
          </p15:clr>
        </p15:guide>
        <p15:guide id="3" orient="horz" pos="504" userDrawn="1">
          <p15:clr>
            <a:srgbClr val="F26B43"/>
          </p15:clr>
        </p15:guide>
        <p15:guide id="4" orient="horz" pos="4080" userDrawn="1">
          <p15:clr>
            <a:srgbClr val="F26B43"/>
          </p15:clr>
        </p15:guide>
        <p15:guide id="5" orient="horz" pos="3888" userDrawn="1">
          <p15:clr>
            <a:srgbClr val="F26B43"/>
          </p15:clr>
        </p15:guide>
        <p15:guide id="6" orient="horz" pos="98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hemeOverride" Target="../theme/themeOverride1.xml"/></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12.svg"/></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58DD573-1A45-DC49-9E3D-C06DB4ED16D4}"/>
              </a:ext>
            </a:extLst>
          </p:cNvPr>
          <p:cNvSpPr>
            <a:spLocks noGrp="1"/>
          </p:cNvSpPr>
          <p:nvPr>
            <p:ph type="ctrTitle"/>
          </p:nvPr>
        </p:nvSpPr>
        <p:spPr>
          <a:xfrm>
            <a:off x="699805" y="1444396"/>
            <a:ext cx="10829544" cy="3416362"/>
          </a:xfrm>
        </p:spPr>
        <p:txBody>
          <a:bodyPr/>
          <a:lstStyle/>
          <a:p>
            <a:r>
              <a:rPr lang="es-PR" dirty="0"/>
              <a:t>CONOCE LAS NUEVAS GUIAS SOBRE EL ACOSO LABORAL EN EL SECTOR PRIVADO DE PUERTO RICO Y LAS NUEVAS GUIAS DE SALAS DE LACTANCIA</a:t>
            </a:r>
            <a:endParaRPr lang="en-US" dirty="0"/>
          </a:p>
        </p:txBody>
      </p:sp>
      <p:sp>
        <p:nvSpPr>
          <p:cNvPr id="9" name="Text Placeholder 8">
            <a:extLst>
              <a:ext uri="{FF2B5EF4-FFF2-40B4-BE49-F238E27FC236}">
                <a16:creationId xmlns:a16="http://schemas.microsoft.com/office/drawing/2014/main" id="{C8D96FA3-D690-6440-A7C0-2683DDDC6C52}"/>
              </a:ext>
            </a:extLst>
          </p:cNvPr>
          <p:cNvSpPr>
            <a:spLocks noGrp="1"/>
          </p:cNvSpPr>
          <p:nvPr>
            <p:ph type="body" sz="quarter" idx="10"/>
          </p:nvPr>
        </p:nvSpPr>
        <p:spPr>
          <a:xfrm>
            <a:off x="683012" y="5111368"/>
            <a:ext cx="7113451" cy="302236"/>
          </a:xfrm>
        </p:spPr>
        <p:txBody>
          <a:bodyPr/>
          <a:lstStyle/>
          <a:p>
            <a:r>
              <a:rPr lang="es-PR" dirty="0"/>
              <a:t>Lcda. Tatiana Leal-González     &amp;     Lcda. Rosangela Sanfilippo Resumil</a:t>
            </a:r>
          </a:p>
          <a:p>
            <a:endParaRPr lang="en-US" dirty="0"/>
          </a:p>
        </p:txBody>
      </p:sp>
      <p:sp>
        <p:nvSpPr>
          <p:cNvPr id="10" name="Text Placeholder 9">
            <a:extLst>
              <a:ext uri="{FF2B5EF4-FFF2-40B4-BE49-F238E27FC236}">
                <a16:creationId xmlns:a16="http://schemas.microsoft.com/office/drawing/2014/main" id="{2E62CBB6-F9C7-564E-81A8-448D6005B293}"/>
              </a:ext>
            </a:extLst>
          </p:cNvPr>
          <p:cNvSpPr>
            <a:spLocks noGrp="1"/>
          </p:cNvSpPr>
          <p:nvPr>
            <p:ph type="body" sz="quarter" idx="11"/>
          </p:nvPr>
        </p:nvSpPr>
        <p:spPr/>
        <p:txBody>
          <a:bodyPr/>
          <a:lstStyle/>
          <a:p>
            <a:r>
              <a:rPr lang="es-PR" dirty="0"/>
              <a:t>(787) 522-7312  (787) 522-7305	</a:t>
            </a:r>
            <a:endParaRPr lang="en-US" dirty="0"/>
          </a:p>
        </p:txBody>
      </p:sp>
      <p:sp>
        <p:nvSpPr>
          <p:cNvPr id="11" name="Text Placeholder 10">
            <a:extLst>
              <a:ext uri="{FF2B5EF4-FFF2-40B4-BE49-F238E27FC236}">
                <a16:creationId xmlns:a16="http://schemas.microsoft.com/office/drawing/2014/main" id="{2B381DE0-B409-3548-A2BD-7CA839C0523D}"/>
              </a:ext>
            </a:extLst>
          </p:cNvPr>
          <p:cNvSpPr>
            <a:spLocks noGrp="1"/>
          </p:cNvSpPr>
          <p:nvPr>
            <p:ph type="body" sz="quarter" idx="13"/>
          </p:nvPr>
        </p:nvSpPr>
        <p:spPr/>
        <p:txBody>
          <a:bodyPr/>
          <a:lstStyle/>
          <a:p>
            <a:r>
              <a:rPr lang="en-US" dirty="0"/>
              <a:t>Jackson Lewis P.C. – San Juan Office </a:t>
            </a:r>
          </a:p>
          <a:p>
            <a:endParaRPr lang="en-US" dirty="0"/>
          </a:p>
        </p:txBody>
      </p:sp>
      <p:sp>
        <p:nvSpPr>
          <p:cNvPr id="12" name="Text Placeholder 11">
            <a:extLst>
              <a:ext uri="{FF2B5EF4-FFF2-40B4-BE49-F238E27FC236}">
                <a16:creationId xmlns:a16="http://schemas.microsoft.com/office/drawing/2014/main" id="{411893DF-214A-854B-85C3-8E3E6A9AC317}"/>
              </a:ext>
            </a:extLst>
          </p:cNvPr>
          <p:cNvSpPr>
            <a:spLocks noGrp="1"/>
          </p:cNvSpPr>
          <p:nvPr>
            <p:ph type="body" sz="quarter" idx="14"/>
          </p:nvPr>
        </p:nvSpPr>
        <p:spPr/>
        <p:txBody>
          <a:bodyPr/>
          <a:lstStyle/>
          <a:p>
            <a:r>
              <a:rPr lang="en-US" dirty="0"/>
              <a:t>Tatiana.Leal-Gonzalez@jacksonlewis.com      Rosangela.SanfilippoResumil@jacksonlewis.com</a:t>
            </a:r>
          </a:p>
        </p:txBody>
      </p:sp>
      <p:pic>
        <p:nvPicPr>
          <p:cNvPr id="13" name="Picture 12">
            <a:extLst>
              <a:ext uri="{FF2B5EF4-FFF2-40B4-BE49-F238E27FC236}">
                <a16:creationId xmlns:a16="http://schemas.microsoft.com/office/drawing/2014/main" id="{6D855D89-7E4E-4D26-B37A-AEC1B25463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7945" y="4595395"/>
            <a:ext cx="2095001" cy="1758451"/>
          </a:xfrm>
          <a:prstGeom prst="rect">
            <a:avLst/>
          </a:prstGeom>
        </p:spPr>
      </p:pic>
    </p:spTree>
    <p:extLst>
      <p:ext uri="{BB962C8B-B14F-4D97-AF65-F5344CB8AC3E}">
        <p14:creationId xmlns:p14="http://schemas.microsoft.com/office/powerpoint/2010/main" val="2363906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B5C3CE6-898B-48FF-8F3C-C3ACD8AB632A}"/>
              </a:ext>
            </a:extLst>
          </p:cNvPr>
          <p:cNvSpPr>
            <a:spLocks noGrp="1"/>
          </p:cNvSpPr>
          <p:nvPr>
            <p:ph idx="1"/>
          </p:nvPr>
        </p:nvSpPr>
        <p:spPr>
          <a:xfrm>
            <a:off x="685799" y="1439917"/>
            <a:ext cx="5094891" cy="4732283"/>
          </a:xfrm>
        </p:spPr>
        <p:txBody>
          <a:bodyPr/>
          <a:lstStyle/>
          <a:p>
            <a:pPr marL="0" indent="0" algn="just">
              <a:buNone/>
            </a:pPr>
            <a:r>
              <a:rPr lang="en-US" sz="1300" dirty="0"/>
              <a:t>La Lcda. Tatiana Leal-González</a:t>
            </a:r>
            <a:r>
              <a:rPr lang="es-PR" sz="1300" dirty="0"/>
              <a:t> es Asociada en la oficina de San Juan, Puerto Rico, de Jackson Lewis P.C. Su práctica está enfocada en aspectos sustantivos y procesales de litigios laborales y de derecho laboral y ha defendido con éxito reclamos contra patronos ante tribunales federales y locales y agencias administrativas, que involucran alegaciones complejas de despido injustificado, hostigamiento sexual, represalias, discrimen por incapacidad y edad.</a:t>
            </a:r>
          </a:p>
          <a:p>
            <a:pPr marL="0" indent="0" algn="just">
              <a:buNone/>
            </a:pPr>
            <a:r>
              <a:rPr lang="es-PR" sz="1300" dirty="0"/>
              <a:t>La Lcda. Leal-González con frecuencia brinda asesoría legal y preventiva a los clientes sobre una variedad de asuntos laborales, incluyendo la redacción de contratos de trabajo para empleados de alto rango; negociación de despidos; imposición de disciplina progresiva según los estándares legales locales aplicables; y administración de licencias de ausencia. También brinda asesoría sobre despidos, acuerdos de indemnización, mala conducta, discrimen, acomodos razonables y otros asuntos relacionados con el empleo para prevenir litigios potenciales.</a:t>
            </a:r>
            <a:endParaRPr lang="en-US" sz="1300" dirty="0"/>
          </a:p>
          <a:p>
            <a:pPr marL="0" indent="0" algn="just">
              <a:buNone/>
            </a:pPr>
            <a:r>
              <a:rPr lang="es-PR" sz="1300" dirty="0"/>
              <a:t>Además, tiene experiencia proveyendo asesoría a clientes en Puerto Rico sobre asuntos de beneficios para empleados, incluyendo: presentación de solicitudes para la cualificación de planes de retiro con autoridades fiscales de Puerto Rico; determinaciones de cubierta de planes de Puerto Rico bajo el Título IV de ERISA con el </a:t>
            </a:r>
            <a:r>
              <a:rPr lang="es-PR" sz="1300" dirty="0" err="1"/>
              <a:t>Pension</a:t>
            </a:r>
            <a:r>
              <a:rPr lang="es-PR" sz="1300" dirty="0"/>
              <a:t> Benefit </a:t>
            </a:r>
            <a:r>
              <a:rPr lang="es-PR" sz="1300" dirty="0" err="1"/>
              <a:t>Guaranty</a:t>
            </a:r>
            <a:r>
              <a:rPr lang="es-PR" sz="1300" dirty="0"/>
              <a:t> </a:t>
            </a:r>
            <a:r>
              <a:rPr lang="es-PR" sz="1300" dirty="0" err="1"/>
              <a:t>Corporation</a:t>
            </a:r>
            <a:r>
              <a:rPr lang="es-PR" sz="1300" dirty="0"/>
              <a:t>; procedimientos de corrección de planes de retiro con el Departamento de Trabajo de EE. UU.; administración del planes de retiro; entre otros asuntos complejos.</a:t>
            </a:r>
          </a:p>
          <a:p>
            <a:pPr marL="0" indent="0" algn="just">
              <a:buNone/>
            </a:pPr>
            <a:endParaRPr lang="en-US" sz="1300" dirty="0"/>
          </a:p>
        </p:txBody>
      </p:sp>
      <p:sp>
        <p:nvSpPr>
          <p:cNvPr id="3" name="Footer Placeholder 2">
            <a:extLst>
              <a:ext uri="{FF2B5EF4-FFF2-40B4-BE49-F238E27FC236}">
                <a16:creationId xmlns:a16="http://schemas.microsoft.com/office/drawing/2014/main" id="{FE8192E1-1947-4764-BA52-D3B106725722}"/>
              </a:ext>
            </a:extLst>
          </p:cNvPr>
          <p:cNvSpPr>
            <a:spLocks noGrp="1"/>
          </p:cNvSpPr>
          <p:nvPr>
            <p:ph type="ftr" sz="quarter" idx="3"/>
          </p:nvPr>
        </p:nvSpPr>
        <p:spPr/>
        <p:txBody>
          <a:bodyPr/>
          <a:lstStyle/>
          <a:p>
            <a:r>
              <a:rPr lang="en-US" b="1" dirty="0"/>
              <a:t>Jackson Lewis P.C.  </a:t>
            </a:r>
            <a:endParaRPr lang="en-US" dirty="0"/>
          </a:p>
        </p:txBody>
      </p:sp>
      <p:sp>
        <p:nvSpPr>
          <p:cNvPr id="4" name="Slide Number Placeholder 3">
            <a:extLst>
              <a:ext uri="{FF2B5EF4-FFF2-40B4-BE49-F238E27FC236}">
                <a16:creationId xmlns:a16="http://schemas.microsoft.com/office/drawing/2014/main" id="{3CADED63-4711-4BF9-9010-7F81465F5FAC}"/>
              </a:ext>
            </a:extLst>
          </p:cNvPr>
          <p:cNvSpPr>
            <a:spLocks noGrp="1"/>
          </p:cNvSpPr>
          <p:nvPr>
            <p:ph type="sldNum" sz="quarter" idx="4"/>
          </p:nvPr>
        </p:nvSpPr>
        <p:spPr/>
        <p:txBody>
          <a:bodyPr/>
          <a:lstStyle/>
          <a:p>
            <a:fld id="{407F7647-6CBB-4945-B48A-22BF8575EA14}" type="slidenum">
              <a:rPr lang="en-US" smtClean="0"/>
              <a:pPr/>
              <a:t>2</a:t>
            </a:fld>
            <a:endParaRPr lang="en-US" dirty="0"/>
          </a:p>
        </p:txBody>
      </p:sp>
      <p:sp>
        <p:nvSpPr>
          <p:cNvPr id="5" name="Title 4">
            <a:extLst>
              <a:ext uri="{FF2B5EF4-FFF2-40B4-BE49-F238E27FC236}">
                <a16:creationId xmlns:a16="http://schemas.microsoft.com/office/drawing/2014/main" id="{C344ECFC-4E29-4D93-953E-6137108232E9}"/>
              </a:ext>
            </a:extLst>
          </p:cNvPr>
          <p:cNvSpPr>
            <a:spLocks noGrp="1"/>
          </p:cNvSpPr>
          <p:nvPr>
            <p:ph type="title"/>
          </p:nvPr>
        </p:nvSpPr>
        <p:spPr/>
        <p:txBody>
          <a:bodyPr/>
          <a:lstStyle/>
          <a:p>
            <a:r>
              <a:rPr lang="en-US" dirty="0" err="1"/>
              <a:t>Sobre</a:t>
            </a:r>
            <a:r>
              <a:rPr lang="en-US" dirty="0"/>
              <a:t> las </a:t>
            </a:r>
            <a:r>
              <a:rPr lang="en-US" dirty="0" err="1"/>
              <a:t>Conferenciantes</a:t>
            </a:r>
            <a:endParaRPr lang="en-US" dirty="0"/>
          </a:p>
        </p:txBody>
      </p:sp>
      <p:pic>
        <p:nvPicPr>
          <p:cNvPr id="7" name="Picture 6">
            <a:extLst>
              <a:ext uri="{FF2B5EF4-FFF2-40B4-BE49-F238E27FC236}">
                <a16:creationId xmlns:a16="http://schemas.microsoft.com/office/drawing/2014/main" id="{3C04F6FD-07FB-4E4A-B881-B7FE642F0C8D}"/>
              </a:ext>
            </a:extLst>
          </p:cNvPr>
          <p:cNvPicPr>
            <a:picLocks noChangeAspect="1"/>
          </p:cNvPicPr>
          <p:nvPr/>
        </p:nvPicPr>
        <p:blipFill>
          <a:blip r:embed="rId2"/>
          <a:stretch>
            <a:fillRect/>
          </a:stretch>
        </p:blipFill>
        <p:spPr>
          <a:xfrm>
            <a:off x="5914536" y="1794941"/>
            <a:ext cx="5937568" cy="3960358"/>
          </a:xfrm>
          <a:prstGeom prst="rect">
            <a:avLst/>
          </a:prstGeom>
        </p:spPr>
      </p:pic>
    </p:spTree>
    <p:extLst>
      <p:ext uri="{BB962C8B-B14F-4D97-AF65-F5344CB8AC3E}">
        <p14:creationId xmlns:p14="http://schemas.microsoft.com/office/powerpoint/2010/main" val="3830804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B5C3CE6-898B-48FF-8F3C-C3ACD8AB632A}"/>
              </a:ext>
            </a:extLst>
          </p:cNvPr>
          <p:cNvSpPr>
            <a:spLocks noGrp="1"/>
          </p:cNvSpPr>
          <p:nvPr>
            <p:ph idx="1"/>
          </p:nvPr>
        </p:nvSpPr>
        <p:spPr>
          <a:xfrm>
            <a:off x="685800" y="1469692"/>
            <a:ext cx="6776545" cy="4702508"/>
          </a:xfrm>
        </p:spPr>
        <p:txBody>
          <a:bodyPr/>
          <a:lstStyle/>
          <a:p>
            <a:pPr marL="0" indent="0" algn="just">
              <a:buNone/>
            </a:pPr>
            <a:r>
              <a:rPr lang="es-PR" sz="1250" dirty="0"/>
              <a:t>Durante los últimos diecisiete años, la licenciada Sanfilippo ha brindado asesoramiento a patronos, representándolos además ante los tribunales federales y locales y ante agencias administrativas, trabajando mano a mano con sus ejecutivos. </a:t>
            </a:r>
            <a:endParaRPr lang="en-US" sz="1250" dirty="0"/>
          </a:p>
          <a:p>
            <a:pPr marL="0" indent="0" algn="just">
              <a:buNone/>
            </a:pPr>
            <a:r>
              <a:rPr lang="es-PR" sz="1250" dirty="0"/>
              <a:t>Antes de unirse a Jackson Lewis, Rosangela Sanfilippo Resumil se desempeñó como Vicepresidenta Senior de Asuntos Legales para MCS </a:t>
            </a:r>
            <a:r>
              <a:rPr lang="es-PR" sz="1250" dirty="0" err="1"/>
              <a:t>Healthcare</a:t>
            </a:r>
            <a:r>
              <a:rPr lang="es-PR" sz="1250" dirty="0"/>
              <a:t> Holdings, LLC. (MCS), donde supervisó desde una perspectiva legal las operaciones de la compañía en Puerto Rico. </a:t>
            </a:r>
            <a:endParaRPr lang="en-US" sz="1250" dirty="0"/>
          </a:p>
          <a:p>
            <a:pPr marL="0" indent="0" algn="just">
              <a:buNone/>
            </a:pPr>
            <a:r>
              <a:rPr lang="es-PR" sz="1250" dirty="0"/>
              <a:t>Antes de esto, la licenciada Sanfilippo fue socia en Morell, Cartagena &amp; </a:t>
            </a:r>
            <a:r>
              <a:rPr lang="es-PR" sz="1250" dirty="0" err="1"/>
              <a:t>Dapena</a:t>
            </a:r>
            <a:r>
              <a:rPr lang="es-PR" sz="1250" dirty="0"/>
              <a:t>, L.L.C. donde tuvo a su cargo el Departamento Laboral.  Su experiencia en el ámbito legal también incluye haber trabajado en el departamento Laboral de </a:t>
            </a:r>
            <a:r>
              <a:rPr lang="es-PR" sz="1250" dirty="0" err="1"/>
              <a:t>Oneill</a:t>
            </a:r>
            <a:r>
              <a:rPr lang="es-PR" sz="1250" dirty="0"/>
              <a:t> &amp; Borges. En un punto de su carrera, estableció su propia firma donde ejerció durante siete años antes de llegar a Morell, Cartagena &amp; </a:t>
            </a:r>
            <a:r>
              <a:rPr lang="es-PR" sz="1250" dirty="0" err="1"/>
              <a:t>Dapena</a:t>
            </a:r>
            <a:r>
              <a:rPr lang="es-PR" sz="1250" dirty="0"/>
              <a:t>, L.L.C. Además, complementó su experiencia laboral trabajando tanto en el Tribunal Supremo de Puerto Rico como en el Tribunal de Distrito para el Distrito de Puerto Rico. </a:t>
            </a:r>
            <a:endParaRPr lang="en-US" sz="1250" dirty="0"/>
          </a:p>
          <a:p>
            <a:pPr marL="0" indent="0" algn="just">
              <a:buNone/>
            </a:pPr>
            <a:r>
              <a:rPr lang="es-PR" sz="1250" dirty="0"/>
              <a:t>Ha sido reconocida en la edición especial “40 </a:t>
            </a:r>
            <a:r>
              <a:rPr lang="es-PR" sz="1250" dirty="0" err="1"/>
              <a:t>under</a:t>
            </a:r>
            <a:r>
              <a:rPr lang="es-PR" sz="1250" dirty="0"/>
              <a:t> 40” del periódico </a:t>
            </a:r>
            <a:r>
              <a:rPr lang="es-PR" sz="1250" dirty="0" err="1"/>
              <a:t>Caribbean</a:t>
            </a:r>
            <a:r>
              <a:rPr lang="es-PR" sz="1250" dirty="0"/>
              <a:t> Business como una de las mujeres ejecutivas jóvenes más ejemplares en Puerto Rico.</a:t>
            </a:r>
            <a:endParaRPr lang="en-US" sz="1250" dirty="0"/>
          </a:p>
          <a:p>
            <a:pPr marL="0" indent="0" algn="just">
              <a:buNone/>
            </a:pPr>
            <a:r>
              <a:rPr lang="es-PR" sz="1250" dirty="0"/>
              <a:t>Desde abril de 2019 hasta noviembre de 2020, Sanfilippo presidió la Junta de Directores de la Asociación de Compañías de Seguros de Puerto Rico (ACODESE), entidad dedicada a aunar </a:t>
            </a:r>
            <a:r>
              <a:rPr lang="es-ES_tradnl" sz="1250" dirty="0"/>
              <a:t>los esfuerzos de sus asociados para promover, proteger y desarrollar el bienestar de la industria</a:t>
            </a:r>
            <a:r>
              <a:rPr lang="es-PR" sz="1250" dirty="0"/>
              <a:t>.</a:t>
            </a:r>
            <a:endParaRPr lang="en-US" sz="1250" dirty="0"/>
          </a:p>
          <a:p>
            <a:pPr marL="0" indent="0" algn="just">
              <a:buNone/>
            </a:pPr>
            <a:r>
              <a:rPr lang="es-PR" sz="1250" dirty="0"/>
              <a:t>La licenciada Sanfilippo obtuvo su </a:t>
            </a:r>
            <a:r>
              <a:rPr lang="es-PR" sz="1250" dirty="0" err="1"/>
              <a:t>Juris</a:t>
            </a:r>
            <a:r>
              <a:rPr lang="es-PR" sz="1250" dirty="0"/>
              <a:t> Doctor, </a:t>
            </a:r>
            <a:r>
              <a:rPr lang="es-PR" sz="1250" i="1" dirty="0"/>
              <a:t>Magna Cum Laude</a:t>
            </a:r>
            <a:r>
              <a:rPr lang="es-PR" sz="1250" dirty="0"/>
              <a:t> de la Facultad de Derecho de la Universidad de Puerto Rico en 2003. Es miembro de la </a:t>
            </a:r>
            <a:r>
              <a:rPr lang="es-PR" sz="1250" i="1" dirty="0"/>
              <a:t>Federal Bar </a:t>
            </a:r>
            <a:r>
              <a:rPr lang="es-PR" sz="1250" i="1" dirty="0" err="1"/>
              <a:t>Association</a:t>
            </a:r>
            <a:r>
              <a:rPr lang="es-PR" sz="1250" dirty="0"/>
              <a:t> y la </a:t>
            </a:r>
            <a:r>
              <a:rPr lang="es-PR" sz="1250" i="1" dirty="0"/>
              <a:t>American Bar </a:t>
            </a:r>
            <a:r>
              <a:rPr lang="es-PR" sz="1250" i="1" dirty="0" err="1"/>
              <a:t>Association</a:t>
            </a:r>
            <a:r>
              <a:rPr lang="es-PR" sz="1250" dirty="0"/>
              <a:t>. Está autorizada para ejercer ante todos los tribunales de Puerto Rico, el Tribunal de Distrito de los Estados Unidos para el Distrito de Puerto Rico, el Tribunal de Apelaciones de los Estados Unidos para el Primer Circuito y el Tribunal Supremo de los Estados Unidos.</a:t>
            </a:r>
            <a:endParaRPr lang="en-US" sz="1250" dirty="0"/>
          </a:p>
        </p:txBody>
      </p:sp>
      <p:sp>
        <p:nvSpPr>
          <p:cNvPr id="3" name="Footer Placeholder 2">
            <a:extLst>
              <a:ext uri="{FF2B5EF4-FFF2-40B4-BE49-F238E27FC236}">
                <a16:creationId xmlns:a16="http://schemas.microsoft.com/office/drawing/2014/main" id="{FE8192E1-1947-4764-BA52-D3B106725722}"/>
              </a:ext>
            </a:extLst>
          </p:cNvPr>
          <p:cNvSpPr>
            <a:spLocks noGrp="1"/>
          </p:cNvSpPr>
          <p:nvPr>
            <p:ph type="ftr" sz="quarter" idx="3"/>
          </p:nvPr>
        </p:nvSpPr>
        <p:spPr/>
        <p:txBody>
          <a:bodyPr/>
          <a:lstStyle/>
          <a:p>
            <a:r>
              <a:rPr lang="en-US" b="1" dirty="0"/>
              <a:t>Jackson Lewis P.C.  </a:t>
            </a:r>
            <a:endParaRPr lang="en-US" dirty="0"/>
          </a:p>
        </p:txBody>
      </p:sp>
      <p:sp>
        <p:nvSpPr>
          <p:cNvPr id="4" name="Slide Number Placeholder 3">
            <a:extLst>
              <a:ext uri="{FF2B5EF4-FFF2-40B4-BE49-F238E27FC236}">
                <a16:creationId xmlns:a16="http://schemas.microsoft.com/office/drawing/2014/main" id="{3CADED63-4711-4BF9-9010-7F81465F5FAC}"/>
              </a:ext>
            </a:extLst>
          </p:cNvPr>
          <p:cNvSpPr>
            <a:spLocks noGrp="1"/>
          </p:cNvSpPr>
          <p:nvPr>
            <p:ph type="sldNum" sz="quarter" idx="4"/>
          </p:nvPr>
        </p:nvSpPr>
        <p:spPr/>
        <p:txBody>
          <a:bodyPr/>
          <a:lstStyle/>
          <a:p>
            <a:fld id="{407F7647-6CBB-4945-B48A-22BF8575EA14}" type="slidenum">
              <a:rPr lang="en-US" smtClean="0"/>
              <a:pPr/>
              <a:t>3</a:t>
            </a:fld>
            <a:endParaRPr lang="en-US" dirty="0"/>
          </a:p>
        </p:txBody>
      </p:sp>
      <p:sp>
        <p:nvSpPr>
          <p:cNvPr id="5" name="Title 4">
            <a:extLst>
              <a:ext uri="{FF2B5EF4-FFF2-40B4-BE49-F238E27FC236}">
                <a16:creationId xmlns:a16="http://schemas.microsoft.com/office/drawing/2014/main" id="{C344ECFC-4E29-4D93-953E-6137108232E9}"/>
              </a:ext>
            </a:extLst>
          </p:cNvPr>
          <p:cNvSpPr>
            <a:spLocks noGrp="1"/>
          </p:cNvSpPr>
          <p:nvPr>
            <p:ph type="title"/>
          </p:nvPr>
        </p:nvSpPr>
        <p:spPr/>
        <p:txBody>
          <a:bodyPr/>
          <a:lstStyle/>
          <a:p>
            <a:r>
              <a:rPr lang="en-US" dirty="0" err="1"/>
              <a:t>Sobre</a:t>
            </a:r>
            <a:r>
              <a:rPr lang="en-US" dirty="0"/>
              <a:t> las </a:t>
            </a:r>
            <a:r>
              <a:rPr lang="en-US" dirty="0" err="1"/>
              <a:t>Conferenciantes</a:t>
            </a:r>
            <a:endParaRPr lang="en-US" dirty="0"/>
          </a:p>
        </p:txBody>
      </p:sp>
      <p:pic>
        <p:nvPicPr>
          <p:cNvPr id="8" name="Picture 7">
            <a:extLst>
              <a:ext uri="{FF2B5EF4-FFF2-40B4-BE49-F238E27FC236}">
                <a16:creationId xmlns:a16="http://schemas.microsoft.com/office/drawing/2014/main" id="{D19EDE18-B5E3-434A-8DF2-267AA980B0DE}"/>
              </a:ext>
            </a:extLst>
          </p:cNvPr>
          <p:cNvPicPr>
            <a:picLocks noChangeAspect="1"/>
          </p:cNvPicPr>
          <p:nvPr/>
        </p:nvPicPr>
        <p:blipFill>
          <a:blip r:embed="rId2"/>
          <a:stretch>
            <a:fillRect/>
          </a:stretch>
        </p:blipFill>
        <p:spPr>
          <a:xfrm>
            <a:off x="7828190" y="1469692"/>
            <a:ext cx="3111954" cy="4702508"/>
          </a:xfrm>
          <a:prstGeom prst="rect">
            <a:avLst/>
          </a:prstGeom>
        </p:spPr>
      </p:pic>
    </p:spTree>
    <p:extLst>
      <p:ext uri="{BB962C8B-B14F-4D97-AF65-F5344CB8AC3E}">
        <p14:creationId xmlns:p14="http://schemas.microsoft.com/office/powerpoint/2010/main" val="1755866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6C209-5D41-4935-B43E-8F872E7F293E}"/>
              </a:ext>
            </a:extLst>
          </p:cNvPr>
          <p:cNvSpPr>
            <a:spLocks noGrp="1"/>
          </p:cNvSpPr>
          <p:nvPr>
            <p:ph type="title"/>
          </p:nvPr>
        </p:nvSpPr>
        <p:spPr/>
        <p:txBody>
          <a:bodyPr/>
          <a:lstStyle/>
          <a:p>
            <a:r>
              <a:rPr lang="en-US" sz="3600" dirty="0" err="1"/>
              <a:t>Advertencia</a:t>
            </a:r>
            <a:endParaRPr lang="en-US" sz="3600" dirty="0"/>
          </a:p>
        </p:txBody>
      </p:sp>
      <p:sp>
        <p:nvSpPr>
          <p:cNvPr id="3" name="Text Placeholder 2">
            <a:extLst>
              <a:ext uri="{FF2B5EF4-FFF2-40B4-BE49-F238E27FC236}">
                <a16:creationId xmlns:a16="http://schemas.microsoft.com/office/drawing/2014/main" id="{7C5F0768-3ACC-400B-AE83-9EA0929231BF}"/>
              </a:ext>
            </a:extLst>
          </p:cNvPr>
          <p:cNvSpPr>
            <a:spLocks noGrp="1"/>
          </p:cNvSpPr>
          <p:nvPr>
            <p:ph type="body" sz="quarter" idx="10"/>
          </p:nvPr>
        </p:nvSpPr>
        <p:spPr>
          <a:xfrm>
            <a:off x="5427785" y="1377387"/>
            <a:ext cx="6121087" cy="4589659"/>
          </a:xfrm>
        </p:spPr>
        <p:txBody>
          <a:bodyPr/>
          <a:lstStyle/>
          <a:p>
            <a:pPr marL="0" indent="0" algn="just">
              <a:buNone/>
            </a:pPr>
            <a:r>
              <a:rPr lang="es-ES" sz="2400" dirty="0"/>
              <a:t>Jackson Lewis LLC ha preparado los materiales contenidos en esta presentación para la referencia e información general de los participantes en relación con los seminarios educativos presentados por la firma y sus abogados. Los asistentes deben consultar con un abogado antes de tomar cualquier acción que pueda afectar sus derechos legales y no deben considerar estos materiales o discusiones sobre estos materiales como asesoramiento legal o de otro tipo con respecto a cualquier asunto específico.</a:t>
            </a:r>
            <a:endParaRPr lang="en-US" sz="2400" dirty="0"/>
          </a:p>
        </p:txBody>
      </p:sp>
      <p:sp>
        <p:nvSpPr>
          <p:cNvPr id="4" name="Rectangle 3">
            <a:extLst>
              <a:ext uri="{FF2B5EF4-FFF2-40B4-BE49-F238E27FC236}">
                <a16:creationId xmlns:a16="http://schemas.microsoft.com/office/drawing/2014/main" id="{C8E8D7A6-5C55-4E7F-A4D2-86794B175A51}"/>
              </a:ext>
            </a:extLst>
          </p:cNvPr>
          <p:cNvSpPr/>
          <p:nvPr/>
        </p:nvSpPr>
        <p:spPr>
          <a:xfrm>
            <a:off x="457256" y="6175103"/>
            <a:ext cx="1945917" cy="369332"/>
          </a:xfrm>
          <a:prstGeom prst="rect">
            <a:avLst/>
          </a:prstGeom>
        </p:spPr>
        <p:txBody>
          <a:bodyPr wrap="none">
            <a:spAutoFit/>
          </a:bodyPr>
          <a:lstStyle/>
          <a:p>
            <a:r>
              <a:rPr lang="en-US" b="1" dirty="0">
                <a:solidFill>
                  <a:srgbClr val="7030A0"/>
                </a:solidFill>
              </a:rPr>
              <a:t>Jackson Lewis P.C. </a:t>
            </a:r>
            <a:endParaRPr lang="en-US" dirty="0">
              <a:solidFill>
                <a:srgbClr val="7030A0"/>
              </a:solidFill>
            </a:endParaRPr>
          </a:p>
        </p:txBody>
      </p:sp>
    </p:spTree>
    <p:extLst>
      <p:ext uri="{BB962C8B-B14F-4D97-AF65-F5344CB8AC3E}">
        <p14:creationId xmlns:p14="http://schemas.microsoft.com/office/powerpoint/2010/main" val="474328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3B65FE5-E5ED-4B51-B910-2EB8A8591F5E}"/>
              </a:ext>
            </a:extLst>
          </p:cNvPr>
          <p:cNvSpPr>
            <a:spLocks noGrp="1"/>
          </p:cNvSpPr>
          <p:nvPr>
            <p:ph idx="1"/>
          </p:nvPr>
        </p:nvSpPr>
        <p:spPr/>
        <p:txBody>
          <a:bodyPr/>
          <a:lstStyle/>
          <a:p>
            <a:r>
              <a:rPr lang="es-PR" dirty="0"/>
              <a:t>Proyectos similares vetados en 2004 y 2014</a:t>
            </a:r>
          </a:p>
          <a:p>
            <a:r>
              <a:rPr lang="en-US" dirty="0"/>
              <a:t>1/2/2017 – Se </a:t>
            </a:r>
            <a:r>
              <a:rPr lang="en-US" dirty="0" err="1"/>
              <a:t>presentó</a:t>
            </a:r>
            <a:r>
              <a:rPr lang="en-US" dirty="0"/>
              <a:t> P. de la C. 306</a:t>
            </a:r>
          </a:p>
          <a:p>
            <a:r>
              <a:rPr lang="en-US" dirty="0"/>
              <a:t>12/13/2017 y 2/2/2018 – Se </a:t>
            </a:r>
            <a:r>
              <a:rPr lang="en-US" dirty="0" err="1"/>
              <a:t>celebraron</a:t>
            </a:r>
            <a:r>
              <a:rPr lang="en-US" dirty="0"/>
              <a:t> vistas </a:t>
            </a:r>
            <a:r>
              <a:rPr lang="en-US" dirty="0" err="1"/>
              <a:t>públicas</a:t>
            </a:r>
            <a:endParaRPr lang="en-US" dirty="0"/>
          </a:p>
          <a:p>
            <a:r>
              <a:rPr lang="en-US" dirty="0"/>
              <a:t>6/24/2020 – Informe </a:t>
            </a:r>
            <a:r>
              <a:rPr lang="en-US" dirty="0" err="1"/>
              <a:t>emitido</a:t>
            </a:r>
            <a:r>
              <a:rPr lang="en-US" dirty="0"/>
              <a:t> por la </a:t>
            </a:r>
            <a:r>
              <a:rPr lang="en-US" dirty="0" err="1"/>
              <a:t>Cámara</a:t>
            </a:r>
            <a:r>
              <a:rPr lang="en-US" dirty="0"/>
              <a:t> </a:t>
            </a:r>
            <a:r>
              <a:rPr lang="en-US" dirty="0" err="1"/>
              <a:t>recomendando</a:t>
            </a:r>
            <a:r>
              <a:rPr lang="en-US" dirty="0"/>
              <a:t> </a:t>
            </a:r>
            <a:r>
              <a:rPr lang="en-US" dirty="0" err="1"/>
              <a:t>aprobación</a:t>
            </a:r>
            <a:endParaRPr lang="en-US" dirty="0"/>
          </a:p>
          <a:p>
            <a:pPr lvl="1"/>
            <a:r>
              <a:rPr lang="en-US" i="1" dirty="0"/>
              <a:t>DTRH se </a:t>
            </a:r>
            <a:r>
              <a:rPr lang="en-US" i="1" dirty="0" err="1"/>
              <a:t>opuso</a:t>
            </a:r>
            <a:r>
              <a:rPr lang="en-US" i="1" dirty="0"/>
              <a:t> al P. de la C. 306</a:t>
            </a:r>
          </a:p>
          <a:p>
            <a:r>
              <a:rPr lang="en-US" dirty="0"/>
              <a:t>6/25/2020 – </a:t>
            </a:r>
            <a:r>
              <a:rPr lang="en-US" dirty="0" err="1"/>
              <a:t>Aprobado</a:t>
            </a:r>
            <a:r>
              <a:rPr lang="en-US" dirty="0"/>
              <a:t> por la </a:t>
            </a:r>
            <a:r>
              <a:rPr lang="en-US" dirty="0" err="1"/>
              <a:t>Cámara</a:t>
            </a:r>
            <a:endParaRPr lang="en-US" dirty="0"/>
          </a:p>
          <a:p>
            <a:r>
              <a:rPr lang="en-US" dirty="0"/>
              <a:t>7/24/2020 – Informe </a:t>
            </a:r>
            <a:r>
              <a:rPr lang="en-US" dirty="0" err="1"/>
              <a:t>emitido</a:t>
            </a:r>
            <a:r>
              <a:rPr lang="en-US" dirty="0"/>
              <a:t> por el </a:t>
            </a:r>
            <a:r>
              <a:rPr lang="en-US" dirty="0" err="1"/>
              <a:t>Senado</a:t>
            </a:r>
            <a:r>
              <a:rPr lang="en-US" dirty="0"/>
              <a:t> </a:t>
            </a:r>
            <a:r>
              <a:rPr lang="en-US" dirty="0" err="1"/>
              <a:t>recomendando</a:t>
            </a:r>
            <a:r>
              <a:rPr lang="en-US" dirty="0"/>
              <a:t> </a:t>
            </a:r>
            <a:r>
              <a:rPr lang="en-US" dirty="0" err="1"/>
              <a:t>aprobación</a:t>
            </a:r>
            <a:endParaRPr lang="en-US" dirty="0"/>
          </a:p>
          <a:p>
            <a:r>
              <a:rPr lang="en-US" dirty="0"/>
              <a:t>7/24/2020 – </a:t>
            </a:r>
            <a:r>
              <a:rPr lang="en-US" dirty="0" err="1"/>
              <a:t>Aprobado</a:t>
            </a:r>
            <a:r>
              <a:rPr lang="en-US" dirty="0"/>
              <a:t> por el </a:t>
            </a:r>
            <a:r>
              <a:rPr lang="en-US" dirty="0" err="1"/>
              <a:t>Senado</a:t>
            </a:r>
            <a:endParaRPr lang="en-US" dirty="0"/>
          </a:p>
          <a:p>
            <a:r>
              <a:rPr lang="en-US" dirty="0"/>
              <a:t>8/7/2020 – Se </a:t>
            </a:r>
            <a:r>
              <a:rPr lang="en-US" dirty="0" err="1"/>
              <a:t>convirtió</a:t>
            </a:r>
            <a:r>
              <a:rPr lang="en-US" dirty="0"/>
              <a:t> </a:t>
            </a:r>
            <a:r>
              <a:rPr lang="en-US" dirty="0" err="1"/>
              <a:t>en</a:t>
            </a:r>
            <a:r>
              <a:rPr lang="en-US" dirty="0"/>
              <a:t> Ley </a:t>
            </a:r>
            <a:r>
              <a:rPr lang="en-US" dirty="0" err="1"/>
              <a:t>Núm</a:t>
            </a:r>
            <a:r>
              <a:rPr lang="en-US" dirty="0"/>
              <a:t>. 90-2020 y </a:t>
            </a:r>
            <a:r>
              <a:rPr lang="en-US" dirty="0" err="1"/>
              <a:t>entró</a:t>
            </a:r>
            <a:r>
              <a:rPr lang="en-US" dirty="0"/>
              <a:t> </a:t>
            </a:r>
            <a:r>
              <a:rPr lang="en-US" dirty="0" err="1"/>
              <a:t>en</a:t>
            </a:r>
            <a:r>
              <a:rPr lang="en-US" dirty="0"/>
              <a:t> vigor ese </a:t>
            </a:r>
            <a:r>
              <a:rPr lang="en-US" dirty="0" err="1"/>
              <a:t>mismo</a:t>
            </a:r>
            <a:r>
              <a:rPr lang="en-US" dirty="0"/>
              <a:t> </a:t>
            </a:r>
            <a:r>
              <a:rPr lang="en-US" dirty="0" err="1"/>
              <a:t>día</a:t>
            </a:r>
            <a:endParaRPr lang="en-US" dirty="0"/>
          </a:p>
        </p:txBody>
      </p:sp>
      <p:sp>
        <p:nvSpPr>
          <p:cNvPr id="3" name="Footer Placeholder 2">
            <a:extLst>
              <a:ext uri="{FF2B5EF4-FFF2-40B4-BE49-F238E27FC236}">
                <a16:creationId xmlns:a16="http://schemas.microsoft.com/office/drawing/2014/main" id="{FA6FF89C-6175-491C-84DD-2BD8EB12406D}"/>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78B13668-38DD-40D0-A7B3-B7740F4AC031}"/>
              </a:ext>
            </a:extLst>
          </p:cNvPr>
          <p:cNvSpPr>
            <a:spLocks noGrp="1"/>
          </p:cNvSpPr>
          <p:nvPr>
            <p:ph type="sldNum" sz="quarter" idx="4"/>
          </p:nvPr>
        </p:nvSpPr>
        <p:spPr/>
        <p:txBody>
          <a:bodyPr/>
          <a:lstStyle/>
          <a:p>
            <a:fld id="{407F7647-6CBB-4945-B48A-22BF8575EA14}" type="slidenum">
              <a:rPr lang="en-US" smtClean="0"/>
              <a:pPr/>
              <a:t>5</a:t>
            </a:fld>
            <a:endParaRPr lang="en-US" dirty="0"/>
          </a:p>
        </p:txBody>
      </p:sp>
      <p:sp>
        <p:nvSpPr>
          <p:cNvPr id="5" name="Title 4">
            <a:extLst>
              <a:ext uri="{FF2B5EF4-FFF2-40B4-BE49-F238E27FC236}">
                <a16:creationId xmlns:a16="http://schemas.microsoft.com/office/drawing/2014/main" id="{C74C7E66-221E-40E0-BDC3-1EEE0F1D65C2}"/>
              </a:ext>
            </a:extLst>
          </p:cNvPr>
          <p:cNvSpPr>
            <a:spLocks noGrp="1"/>
          </p:cNvSpPr>
          <p:nvPr>
            <p:ph type="title"/>
          </p:nvPr>
        </p:nvSpPr>
        <p:spPr/>
        <p:txBody>
          <a:bodyPr/>
          <a:lstStyle/>
          <a:p>
            <a:r>
              <a:rPr lang="es-PR" dirty="0"/>
              <a:t>Trasfondo Ley Núm. 90-2020</a:t>
            </a:r>
            <a:endParaRPr lang="en-US" dirty="0"/>
          </a:p>
        </p:txBody>
      </p:sp>
    </p:spTree>
    <p:extLst>
      <p:ext uri="{BB962C8B-B14F-4D97-AF65-F5344CB8AC3E}">
        <p14:creationId xmlns:p14="http://schemas.microsoft.com/office/powerpoint/2010/main" val="2122252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2651949-00D3-4EBE-8339-D03E54A068AA}"/>
              </a:ext>
            </a:extLst>
          </p:cNvPr>
          <p:cNvSpPr>
            <a:spLocks noGrp="1"/>
          </p:cNvSpPr>
          <p:nvPr>
            <p:ph idx="1"/>
          </p:nvPr>
        </p:nvSpPr>
        <p:spPr>
          <a:xfrm>
            <a:off x="685800" y="1705430"/>
            <a:ext cx="10817352" cy="4466770"/>
          </a:xfrm>
        </p:spPr>
        <p:txBody>
          <a:bodyPr/>
          <a:lstStyle/>
          <a:p>
            <a:r>
              <a:rPr lang="es-PR" dirty="0"/>
              <a:t>Constitución de Puerto Rico</a:t>
            </a:r>
          </a:p>
          <a:p>
            <a:pPr lvl="1"/>
            <a:r>
              <a:rPr lang="en-US" dirty="0"/>
              <a:t>Art. II, </a:t>
            </a:r>
            <a:r>
              <a:rPr lang="en-US" dirty="0" err="1"/>
              <a:t>Secc</a:t>
            </a:r>
            <a:r>
              <a:rPr lang="en-US" dirty="0"/>
              <a:t>. 1 y 8 – derecho a la </a:t>
            </a:r>
            <a:r>
              <a:rPr lang="en-US" dirty="0" err="1"/>
              <a:t>intimidad</a:t>
            </a:r>
            <a:r>
              <a:rPr lang="en-US" dirty="0"/>
              <a:t>, </a:t>
            </a:r>
            <a:r>
              <a:rPr lang="en-US" dirty="0" err="1"/>
              <a:t>inviolabilidad</a:t>
            </a:r>
            <a:r>
              <a:rPr lang="en-US" dirty="0"/>
              <a:t> de la </a:t>
            </a:r>
            <a:r>
              <a:rPr lang="en-US" dirty="0" err="1"/>
              <a:t>dignidad</a:t>
            </a:r>
            <a:r>
              <a:rPr lang="en-US" dirty="0"/>
              <a:t> del ser </a:t>
            </a:r>
            <a:r>
              <a:rPr lang="en-US" dirty="0" err="1"/>
              <a:t>humano</a:t>
            </a:r>
            <a:r>
              <a:rPr lang="en-US" dirty="0"/>
              <a:t>, derecho a </a:t>
            </a:r>
            <a:r>
              <a:rPr lang="en-US" dirty="0" err="1"/>
              <a:t>protección</a:t>
            </a:r>
            <a:r>
              <a:rPr lang="en-US" dirty="0"/>
              <a:t> contra </a:t>
            </a:r>
            <a:r>
              <a:rPr lang="en-US" dirty="0" err="1"/>
              <a:t>contra</a:t>
            </a:r>
            <a:r>
              <a:rPr lang="en-US" dirty="0"/>
              <a:t> </a:t>
            </a:r>
            <a:r>
              <a:rPr lang="en-US" dirty="0" err="1"/>
              <a:t>ataques</a:t>
            </a:r>
            <a:r>
              <a:rPr lang="en-US" dirty="0"/>
              <a:t> </a:t>
            </a:r>
            <a:r>
              <a:rPr lang="en-US" dirty="0" err="1"/>
              <a:t>abusivos</a:t>
            </a:r>
            <a:r>
              <a:rPr lang="en-US" dirty="0"/>
              <a:t> a la </a:t>
            </a:r>
            <a:r>
              <a:rPr lang="en-US" dirty="0" err="1"/>
              <a:t>honra</a:t>
            </a:r>
            <a:r>
              <a:rPr lang="en-US" dirty="0"/>
              <a:t>, </a:t>
            </a:r>
            <a:r>
              <a:rPr lang="en-US" dirty="0" err="1"/>
              <a:t>reputación</a:t>
            </a:r>
            <a:r>
              <a:rPr lang="en-US" dirty="0"/>
              <a:t> y a  </a:t>
            </a:r>
            <a:r>
              <a:rPr lang="en-US" dirty="0" err="1"/>
              <a:t>vida</a:t>
            </a:r>
            <a:r>
              <a:rPr lang="en-US" dirty="0"/>
              <a:t> </a:t>
            </a:r>
            <a:r>
              <a:rPr lang="en-US" dirty="0" err="1"/>
              <a:t>privada</a:t>
            </a:r>
            <a:r>
              <a:rPr lang="en-US" dirty="0"/>
              <a:t> o familiar.</a:t>
            </a:r>
            <a:endParaRPr lang="es-PR" dirty="0"/>
          </a:p>
          <a:p>
            <a:r>
              <a:rPr lang="es-PR" dirty="0"/>
              <a:t>Artículos 1802 y 1803 del Código Civil de Puerto Rico</a:t>
            </a:r>
          </a:p>
          <a:p>
            <a:pPr lvl="1"/>
            <a:r>
              <a:rPr lang="es-ES" i="1" dirty="0"/>
              <a:t>El que por acción u omisión causa daño a otro, interviniendo culpa o negligencia, está obligado a reparar el daño causado. </a:t>
            </a:r>
            <a:endParaRPr lang="en-US" i="1" dirty="0"/>
          </a:p>
          <a:p>
            <a:pPr lvl="1"/>
            <a:r>
              <a:rPr lang="es-ES" i="1" dirty="0"/>
              <a:t>La obligación que impone el artículo anterior es exigible, no sólo por los actos u omisiones propios, sino por los de aquellas personas de quienes se debe responder.</a:t>
            </a:r>
            <a:endParaRPr lang="en-US" dirty="0"/>
          </a:p>
          <a:p>
            <a:r>
              <a:rPr lang="es-PR" dirty="0"/>
              <a:t>Ley Núm. 80-1976, según enmendada</a:t>
            </a:r>
          </a:p>
          <a:p>
            <a:pPr lvl="1"/>
            <a:r>
              <a:rPr lang="es-PR" dirty="0"/>
              <a:t>Despido Constructivo – actos dirigidos a inducir o forzar a empleado a renunciar, </a:t>
            </a:r>
            <a:r>
              <a:rPr lang="es-PR" b="1" dirty="0">
                <a:solidFill>
                  <a:schemeClr val="accent2"/>
                </a:solidFill>
                <a:ea typeface="+mj-ea"/>
              </a:rPr>
              <a:t>única alternativa razonable</a:t>
            </a:r>
            <a:r>
              <a:rPr lang="es-PR" dirty="0"/>
              <a:t>; no basta con cualquier molestia; actuaciones arbitrarias, irrazonables y caprichosas que generen ambiente hostil; </a:t>
            </a:r>
            <a:r>
              <a:rPr lang="es-PR" b="1" dirty="0">
                <a:solidFill>
                  <a:schemeClr val="accent2"/>
                </a:solidFill>
                <a:ea typeface="+mj-ea"/>
              </a:rPr>
              <a:t>motivo ajeno al legítimo interés del patrono</a:t>
            </a:r>
            <a:r>
              <a:rPr lang="es-PR" dirty="0"/>
              <a:t>; vejámenes o humillaciones de </a:t>
            </a:r>
            <a:r>
              <a:rPr lang="es-PR" b="1" dirty="0">
                <a:solidFill>
                  <a:schemeClr val="accent2"/>
                </a:solidFill>
                <a:ea typeface="+mj-ea"/>
              </a:rPr>
              <a:t>magnitud sustancial</a:t>
            </a:r>
            <a:r>
              <a:rPr lang="es-PR" dirty="0"/>
              <a:t>.</a:t>
            </a:r>
          </a:p>
        </p:txBody>
      </p:sp>
      <p:sp>
        <p:nvSpPr>
          <p:cNvPr id="3" name="Footer Placeholder 2">
            <a:extLst>
              <a:ext uri="{FF2B5EF4-FFF2-40B4-BE49-F238E27FC236}">
                <a16:creationId xmlns:a16="http://schemas.microsoft.com/office/drawing/2014/main" id="{B8ADE095-D5FF-477E-A777-4882BB0111A7}"/>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679E16EA-C6D4-4F72-AB69-5D201EA4CEFF}"/>
              </a:ext>
            </a:extLst>
          </p:cNvPr>
          <p:cNvSpPr>
            <a:spLocks noGrp="1"/>
          </p:cNvSpPr>
          <p:nvPr>
            <p:ph type="sldNum" sz="quarter" idx="4"/>
          </p:nvPr>
        </p:nvSpPr>
        <p:spPr/>
        <p:txBody>
          <a:bodyPr/>
          <a:lstStyle/>
          <a:p>
            <a:fld id="{407F7647-6CBB-4945-B48A-22BF8575EA14}" type="slidenum">
              <a:rPr lang="en-US" smtClean="0"/>
              <a:pPr/>
              <a:t>6</a:t>
            </a:fld>
            <a:endParaRPr lang="en-US" dirty="0"/>
          </a:p>
        </p:txBody>
      </p:sp>
      <p:sp>
        <p:nvSpPr>
          <p:cNvPr id="5" name="Title 4">
            <a:extLst>
              <a:ext uri="{FF2B5EF4-FFF2-40B4-BE49-F238E27FC236}">
                <a16:creationId xmlns:a16="http://schemas.microsoft.com/office/drawing/2014/main" id="{0406B4C2-F28B-4601-AD78-8CDB36624E08}"/>
              </a:ext>
            </a:extLst>
          </p:cNvPr>
          <p:cNvSpPr>
            <a:spLocks noGrp="1"/>
          </p:cNvSpPr>
          <p:nvPr>
            <p:ph type="title"/>
          </p:nvPr>
        </p:nvSpPr>
        <p:spPr/>
        <p:txBody>
          <a:bodyPr/>
          <a:lstStyle/>
          <a:p>
            <a:r>
              <a:rPr lang="es-PR" dirty="0"/>
              <a:t>Protecciones Legales antes de Ley Núm. 90-2020</a:t>
            </a:r>
            <a:endParaRPr lang="en-US" dirty="0"/>
          </a:p>
        </p:txBody>
      </p:sp>
    </p:spTree>
    <p:extLst>
      <p:ext uri="{BB962C8B-B14F-4D97-AF65-F5344CB8AC3E}">
        <p14:creationId xmlns:p14="http://schemas.microsoft.com/office/powerpoint/2010/main" val="19795008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F6CF330-090B-47FC-84B5-09C80274D016}"/>
              </a:ext>
            </a:extLst>
          </p:cNvPr>
          <p:cNvSpPr>
            <a:spLocks noGrp="1"/>
          </p:cNvSpPr>
          <p:nvPr>
            <p:ph idx="1"/>
          </p:nvPr>
        </p:nvSpPr>
        <p:spPr/>
        <p:txBody>
          <a:bodyPr/>
          <a:lstStyle/>
          <a:p>
            <a:r>
              <a:rPr lang="es-PR" u="sng" dirty="0"/>
              <a:t>Segarra v. Royal Bank of P.R.</a:t>
            </a:r>
            <a:r>
              <a:rPr lang="es-PR" dirty="0"/>
              <a:t>, 145 D.P.R. 178 (1998)</a:t>
            </a:r>
          </a:p>
          <a:p>
            <a:pPr lvl="1"/>
            <a:r>
              <a:rPr lang="es-ES" dirty="0"/>
              <a:t>Empleado puede acudir al tribunal para proteger su derecho constitucional a la intimidad y a su integridad personal en el trabajo.</a:t>
            </a:r>
          </a:p>
          <a:p>
            <a:pPr lvl="1"/>
            <a:r>
              <a:rPr lang="es-ES" dirty="0"/>
              <a:t>“cuando un obrero contratado sin tiempo determinado es despedido sin justa causa, y además, ha sido objeto de actuaciones que lesionan su </a:t>
            </a:r>
            <a:r>
              <a:rPr lang="es-ES" b="1" dirty="0">
                <a:solidFill>
                  <a:schemeClr val="accent2"/>
                </a:solidFill>
                <a:ea typeface="+mj-ea"/>
              </a:rPr>
              <a:t>derecho a la intimidad </a:t>
            </a:r>
            <a:r>
              <a:rPr lang="es-ES" dirty="0"/>
              <a:t>o que son constitutivas de </a:t>
            </a:r>
            <a:r>
              <a:rPr lang="es-ES" b="1" dirty="0">
                <a:solidFill>
                  <a:schemeClr val="accent2"/>
                </a:solidFill>
                <a:ea typeface="+mj-ea"/>
              </a:rPr>
              <a:t>ataques a su integridad personal</a:t>
            </a:r>
            <a:r>
              <a:rPr lang="es-ES" dirty="0"/>
              <a:t>, puede reclamar el pago de la compensación económica por concepto de la mesada y puede, también, instar una acción para reclamar los </a:t>
            </a:r>
            <a:r>
              <a:rPr lang="es-ES" b="1" dirty="0">
                <a:solidFill>
                  <a:schemeClr val="accent2"/>
                </a:solidFill>
                <a:ea typeface="+mj-ea"/>
              </a:rPr>
              <a:t>daños y perjuicios </a:t>
            </a:r>
            <a:r>
              <a:rPr lang="es-ES" dirty="0"/>
              <a:t>que dichas actuaciones le han causado. En tal caso la reclamación de daños se da en función de las </a:t>
            </a:r>
            <a:r>
              <a:rPr lang="es-ES" b="1" dirty="0">
                <a:solidFill>
                  <a:schemeClr val="accent2"/>
                </a:solidFill>
                <a:ea typeface="+mj-ea"/>
              </a:rPr>
              <a:t>actuaciones antijurídicas independientes al hecho del despido </a:t>
            </a:r>
            <a:r>
              <a:rPr lang="es-ES" dirty="0"/>
              <a:t>que resultan indemnizables al amparo de nuestro ordenamiento jurídico. Claro está, si luego de que el obrero querellante presenta toda su prueba queda demostrado que tan sólo hubo un despido injustificado y que no mediaron actuaciones antijurídicas compensables bajo el artículo 1802 del Código Civil de Puerto Rico, dicho obrero tan sólo tiene derecho al remedio provisto en la Ley 80.”</a:t>
            </a:r>
            <a:endParaRPr lang="en-US" dirty="0"/>
          </a:p>
        </p:txBody>
      </p:sp>
      <p:sp>
        <p:nvSpPr>
          <p:cNvPr id="3" name="Footer Placeholder 2">
            <a:extLst>
              <a:ext uri="{FF2B5EF4-FFF2-40B4-BE49-F238E27FC236}">
                <a16:creationId xmlns:a16="http://schemas.microsoft.com/office/drawing/2014/main" id="{B153E8D4-4D16-429D-8DD5-6E563A77EC6D}"/>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69FC3251-B9AB-4E96-9BBD-7772462E679D}"/>
              </a:ext>
            </a:extLst>
          </p:cNvPr>
          <p:cNvSpPr>
            <a:spLocks noGrp="1"/>
          </p:cNvSpPr>
          <p:nvPr>
            <p:ph type="sldNum" sz="quarter" idx="4"/>
          </p:nvPr>
        </p:nvSpPr>
        <p:spPr/>
        <p:txBody>
          <a:bodyPr/>
          <a:lstStyle/>
          <a:p>
            <a:fld id="{407F7647-6CBB-4945-B48A-22BF8575EA14}" type="slidenum">
              <a:rPr lang="en-US" smtClean="0"/>
              <a:pPr/>
              <a:t>7</a:t>
            </a:fld>
            <a:endParaRPr lang="en-US" dirty="0"/>
          </a:p>
        </p:txBody>
      </p:sp>
      <p:sp>
        <p:nvSpPr>
          <p:cNvPr id="5" name="Title 4">
            <a:extLst>
              <a:ext uri="{FF2B5EF4-FFF2-40B4-BE49-F238E27FC236}">
                <a16:creationId xmlns:a16="http://schemas.microsoft.com/office/drawing/2014/main" id="{0C4647F5-C334-4ECA-8B75-E250E62A7760}"/>
              </a:ext>
            </a:extLst>
          </p:cNvPr>
          <p:cNvSpPr>
            <a:spLocks noGrp="1"/>
          </p:cNvSpPr>
          <p:nvPr>
            <p:ph type="title"/>
          </p:nvPr>
        </p:nvSpPr>
        <p:spPr/>
        <p:txBody>
          <a:bodyPr/>
          <a:lstStyle/>
          <a:p>
            <a:r>
              <a:rPr lang="es-PR" dirty="0"/>
              <a:t>Protecciones Legales antes de Ley Núm. 90-2020</a:t>
            </a:r>
            <a:endParaRPr lang="en-US" dirty="0"/>
          </a:p>
        </p:txBody>
      </p:sp>
    </p:spTree>
    <p:extLst>
      <p:ext uri="{BB962C8B-B14F-4D97-AF65-F5344CB8AC3E}">
        <p14:creationId xmlns:p14="http://schemas.microsoft.com/office/powerpoint/2010/main" val="948574203"/>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72F8C6A-D5E2-4AB0-A8C2-FDAF5839D2F1}"/>
              </a:ext>
            </a:extLst>
          </p:cNvPr>
          <p:cNvSpPr>
            <a:spLocks noGrp="1"/>
          </p:cNvSpPr>
          <p:nvPr>
            <p:ph idx="1"/>
          </p:nvPr>
        </p:nvSpPr>
        <p:spPr/>
        <p:txBody>
          <a:bodyPr/>
          <a:lstStyle/>
          <a:p>
            <a:r>
              <a:rPr lang="en-US" dirty="0" err="1"/>
              <a:t>Emitidas</a:t>
            </a:r>
            <a:r>
              <a:rPr lang="en-US" dirty="0"/>
              <a:t> 3 de </a:t>
            </a:r>
            <a:r>
              <a:rPr lang="en-US" dirty="0" err="1"/>
              <a:t>febrero</a:t>
            </a:r>
            <a:r>
              <a:rPr lang="en-US" dirty="0"/>
              <a:t> de 2021</a:t>
            </a:r>
          </a:p>
          <a:p>
            <a:r>
              <a:rPr lang="en-US" dirty="0" err="1"/>
              <a:t>Interpretan</a:t>
            </a:r>
            <a:r>
              <a:rPr lang="en-US" dirty="0"/>
              <a:t> y </a:t>
            </a:r>
            <a:r>
              <a:rPr lang="en-US" dirty="0" err="1"/>
              <a:t>expanden</a:t>
            </a:r>
            <a:r>
              <a:rPr lang="en-US" dirty="0"/>
              <a:t> </a:t>
            </a:r>
            <a:r>
              <a:rPr lang="en-US" dirty="0" err="1"/>
              <a:t>sobre</a:t>
            </a:r>
            <a:r>
              <a:rPr lang="en-US" dirty="0"/>
              <a:t> los </a:t>
            </a:r>
            <a:r>
              <a:rPr lang="en-US" dirty="0" err="1"/>
              <a:t>requisitos</a:t>
            </a:r>
            <a:r>
              <a:rPr lang="en-US" dirty="0"/>
              <a:t> de la Ley 90</a:t>
            </a:r>
          </a:p>
          <a:p>
            <a:r>
              <a:rPr lang="en-US" dirty="0" err="1"/>
              <a:t>Herramienta</a:t>
            </a:r>
            <a:r>
              <a:rPr lang="en-US" dirty="0"/>
              <a:t> que </a:t>
            </a:r>
            <a:r>
              <a:rPr lang="en-US" dirty="0" err="1"/>
              <a:t>permite</a:t>
            </a:r>
            <a:r>
              <a:rPr lang="en-US" dirty="0"/>
              <a:t> also </a:t>
            </a:r>
            <a:r>
              <a:rPr lang="en-US" dirty="0" err="1"/>
              <a:t>patronos</a:t>
            </a:r>
            <a:r>
              <a:rPr lang="en-US" dirty="0"/>
              <a:t> </a:t>
            </a:r>
            <a:r>
              <a:rPr lang="en-US" dirty="0" err="1"/>
              <a:t>cumplir</a:t>
            </a:r>
            <a:r>
              <a:rPr lang="en-US" dirty="0"/>
              <a:t> con los </a:t>
            </a:r>
            <a:r>
              <a:rPr lang="en-US" dirty="0" err="1"/>
              <a:t>requisitos</a:t>
            </a:r>
            <a:r>
              <a:rPr lang="en-US" dirty="0"/>
              <a:t> de la Ley 90</a:t>
            </a:r>
          </a:p>
          <a:p>
            <a:r>
              <a:rPr lang="en-US" dirty="0"/>
              <a:t>El </a:t>
            </a:r>
            <a:r>
              <a:rPr lang="en-US" dirty="0" err="1"/>
              <a:t>cumplimiento</a:t>
            </a:r>
            <a:r>
              <a:rPr lang="en-US" dirty="0"/>
              <a:t> no </a:t>
            </a:r>
            <a:r>
              <a:rPr lang="en-US" dirty="0" err="1"/>
              <a:t>exime</a:t>
            </a:r>
            <a:r>
              <a:rPr lang="en-US" dirty="0"/>
              <a:t> al </a:t>
            </a:r>
            <a:r>
              <a:rPr lang="en-US" dirty="0" err="1"/>
              <a:t>patrono</a:t>
            </a:r>
            <a:r>
              <a:rPr lang="en-US" dirty="0"/>
              <a:t> de </a:t>
            </a:r>
            <a:r>
              <a:rPr lang="en-US" dirty="0" err="1"/>
              <a:t>responsabilidad</a:t>
            </a:r>
            <a:endParaRPr lang="en-US" dirty="0"/>
          </a:p>
          <a:p>
            <a:r>
              <a:rPr lang="en-US" dirty="0" err="1"/>
              <a:t>Carecen</a:t>
            </a:r>
            <a:r>
              <a:rPr lang="en-US" dirty="0"/>
              <a:t> de </a:t>
            </a:r>
            <a:r>
              <a:rPr lang="en-US" dirty="0" err="1"/>
              <a:t>fuerza</a:t>
            </a:r>
            <a:r>
              <a:rPr lang="en-US" dirty="0"/>
              <a:t> de ley</a:t>
            </a:r>
          </a:p>
          <a:p>
            <a:r>
              <a:rPr lang="en-US" dirty="0"/>
              <a:t>No </a:t>
            </a:r>
            <a:r>
              <a:rPr lang="en-US" dirty="0" err="1"/>
              <a:t>crea</a:t>
            </a:r>
            <a:r>
              <a:rPr lang="en-US" dirty="0"/>
              <a:t> derechos </a:t>
            </a:r>
            <a:r>
              <a:rPr lang="en-US" dirty="0" err="1"/>
              <a:t>sustantivos</a:t>
            </a:r>
            <a:r>
              <a:rPr lang="en-US" dirty="0"/>
              <a:t> </a:t>
            </a:r>
            <a:r>
              <a:rPr lang="en-US" dirty="0" err="1"/>
              <a:t>ni</a:t>
            </a:r>
            <a:r>
              <a:rPr lang="en-US" dirty="0"/>
              <a:t> </a:t>
            </a:r>
            <a:r>
              <a:rPr lang="en-US" dirty="0" err="1"/>
              <a:t>procesales</a:t>
            </a:r>
            <a:endParaRPr lang="en-US" dirty="0"/>
          </a:p>
          <a:p>
            <a:r>
              <a:rPr lang="en-US" dirty="0"/>
              <a:t>No </a:t>
            </a:r>
            <a:r>
              <a:rPr lang="en-US" dirty="0" err="1"/>
              <a:t>impone</a:t>
            </a:r>
            <a:r>
              <a:rPr lang="en-US" dirty="0"/>
              <a:t> </a:t>
            </a:r>
            <a:r>
              <a:rPr lang="en-US" dirty="0" err="1"/>
              <a:t>obligaciones</a:t>
            </a:r>
            <a:endParaRPr lang="en-US" dirty="0"/>
          </a:p>
          <a:p>
            <a:r>
              <a:rPr lang="en-US" dirty="0"/>
              <a:t>Ley 90 es la </a:t>
            </a:r>
            <a:r>
              <a:rPr lang="en-US" dirty="0" err="1"/>
              <a:t>única</a:t>
            </a:r>
            <a:r>
              <a:rPr lang="en-US" dirty="0"/>
              <a:t> </a:t>
            </a:r>
            <a:r>
              <a:rPr lang="en-US" dirty="0" err="1"/>
              <a:t>fuente</a:t>
            </a:r>
            <a:r>
              <a:rPr lang="en-US" dirty="0"/>
              <a:t> </a:t>
            </a:r>
            <a:r>
              <a:rPr lang="en-US" dirty="0" err="1"/>
              <a:t>estatutaria</a:t>
            </a:r>
            <a:r>
              <a:rPr lang="en-US" dirty="0"/>
              <a:t> que </a:t>
            </a:r>
            <a:r>
              <a:rPr lang="en-US" dirty="0" err="1"/>
              <a:t>impone</a:t>
            </a:r>
            <a:r>
              <a:rPr lang="en-US" dirty="0"/>
              <a:t> </a:t>
            </a:r>
            <a:r>
              <a:rPr lang="en-US" dirty="0" err="1"/>
              <a:t>obligaciones</a:t>
            </a:r>
            <a:endParaRPr lang="en-US" dirty="0"/>
          </a:p>
        </p:txBody>
      </p:sp>
      <p:sp>
        <p:nvSpPr>
          <p:cNvPr id="3" name="Footer Placeholder 2">
            <a:extLst>
              <a:ext uri="{FF2B5EF4-FFF2-40B4-BE49-F238E27FC236}">
                <a16:creationId xmlns:a16="http://schemas.microsoft.com/office/drawing/2014/main" id="{0D94B3DF-DAE1-4A01-BC3D-A8ED12C4AC02}"/>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AEA658BD-2A84-47F6-B2DA-8727F843C920}"/>
              </a:ext>
            </a:extLst>
          </p:cNvPr>
          <p:cNvSpPr>
            <a:spLocks noGrp="1"/>
          </p:cNvSpPr>
          <p:nvPr>
            <p:ph type="sldNum" sz="quarter" idx="4"/>
          </p:nvPr>
        </p:nvSpPr>
        <p:spPr/>
        <p:txBody>
          <a:bodyPr/>
          <a:lstStyle/>
          <a:p>
            <a:fld id="{407F7647-6CBB-4945-B48A-22BF8575EA14}" type="slidenum">
              <a:rPr lang="en-US" smtClean="0"/>
              <a:pPr/>
              <a:t>8</a:t>
            </a:fld>
            <a:endParaRPr lang="en-US" dirty="0"/>
          </a:p>
        </p:txBody>
      </p:sp>
      <p:sp>
        <p:nvSpPr>
          <p:cNvPr id="5" name="Title 4">
            <a:extLst>
              <a:ext uri="{FF2B5EF4-FFF2-40B4-BE49-F238E27FC236}">
                <a16:creationId xmlns:a16="http://schemas.microsoft.com/office/drawing/2014/main" id="{DF492E0D-E951-498A-B507-F45BE4DFDDB3}"/>
              </a:ext>
            </a:extLst>
          </p:cNvPr>
          <p:cNvSpPr>
            <a:spLocks noGrp="1"/>
          </p:cNvSpPr>
          <p:nvPr>
            <p:ph type="title"/>
          </p:nvPr>
        </p:nvSpPr>
        <p:spPr>
          <a:xfrm>
            <a:off x="685800" y="346842"/>
            <a:ext cx="10817352" cy="848320"/>
          </a:xfrm>
        </p:spPr>
        <p:txBody>
          <a:bodyPr/>
          <a:lstStyle/>
          <a:p>
            <a:r>
              <a:rPr lang="en-US" dirty="0"/>
              <a:t>DTHR - </a:t>
            </a:r>
            <a:r>
              <a:rPr lang="en-US" dirty="0" err="1"/>
              <a:t>Guías</a:t>
            </a:r>
            <a:r>
              <a:rPr lang="en-US" dirty="0"/>
              <a:t> </a:t>
            </a:r>
            <a:r>
              <a:rPr lang="en-US" dirty="0" err="1"/>
              <a:t>sobre</a:t>
            </a:r>
            <a:r>
              <a:rPr lang="en-US" dirty="0"/>
              <a:t> el </a:t>
            </a:r>
            <a:r>
              <a:rPr lang="en-US" dirty="0" err="1"/>
              <a:t>Acoso</a:t>
            </a:r>
            <a:r>
              <a:rPr lang="en-US" dirty="0"/>
              <a:t> Laboral </a:t>
            </a:r>
            <a:r>
              <a:rPr lang="en-US" dirty="0" err="1"/>
              <a:t>en</a:t>
            </a:r>
            <a:r>
              <a:rPr lang="en-US" dirty="0"/>
              <a:t> el Sector Privado</a:t>
            </a:r>
          </a:p>
        </p:txBody>
      </p:sp>
      <p:pic>
        <p:nvPicPr>
          <p:cNvPr id="7" name="Graphic 6" descr="A lightbulb">
            <a:extLst>
              <a:ext uri="{FF2B5EF4-FFF2-40B4-BE49-F238E27FC236}">
                <a16:creationId xmlns:a16="http://schemas.microsoft.com/office/drawing/2014/main" id="{69092B25-084B-4DD2-9FE0-F1AE82E7AEB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527966" y="2690191"/>
            <a:ext cx="3207172" cy="3170582"/>
          </a:xfrm>
          <a:prstGeom prst="rect">
            <a:avLst/>
          </a:prstGeom>
        </p:spPr>
      </p:pic>
    </p:spTree>
    <p:extLst>
      <p:ext uri="{BB962C8B-B14F-4D97-AF65-F5344CB8AC3E}">
        <p14:creationId xmlns:p14="http://schemas.microsoft.com/office/powerpoint/2010/main" val="657550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EA69F57-1436-46C6-A239-1F9C5C444C1C}"/>
              </a:ext>
            </a:extLst>
          </p:cNvPr>
          <p:cNvSpPr>
            <a:spLocks noGrp="1"/>
          </p:cNvSpPr>
          <p:nvPr>
            <p:ph idx="1"/>
          </p:nvPr>
        </p:nvSpPr>
        <p:spPr/>
        <p:txBody>
          <a:bodyPr/>
          <a:lstStyle/>
          <a:p>
            <a:r>
              <a:rPr lang="es-ES" dirty="0"/>
              <a:t>Todo empleado, no importa la naturaleza del empleo, su categoría, jerarquía o clasificación, ni la duración del contrato de empleo, que sea objeto de la conducta denominada como acoso laboral. </a:t>
            </a:r>
          </a:p>
          <a:p>
            <a:pPr lvl="1"/>
            <a:r>
              <a:rPr lang="es-ES" dirty="0"/>
              <a:t>“</a:t>
            </a:r>
            <a:r>
              <a:rPr lang="es-ES" b="1" dirty="0"/>
              <a:t>Empleado</a:t>
            </a:r>
            <a:r>
              <a:rPr lang="es-ES" dirty="0"/>
              <a:t>” – Se define como toda persona que preste servicios a un patrono y que reciba compensación por ello. Para efectos de la protección que se confiere mediante esta Ley, el término empleado se interpretará en la forma más amplia posible.</a:t>
            </a:r>
            <a:endParaRPr lang="es-PR" dirty="0"/>
          </a:p>
          <a:p>
            <a:r>
              <a:rPr lang="es-ES" dirty="0"/>
              <a:t>Todo patrono del sector </a:t>
            </a:r>
            <a:r>
              <a:rPr lang="es-ES" b="1" dirty="0">
                <a:solidFill>
                  <a:schemeClr val="accent2"/>
                </a:solidFill>
                <a:ea typeface="+mj-ea"/>
              </a:rPr>
              <a:t>público</a:t>
            </a:r>
            <a:r>
              <a:rPr lang="es-ES" dirty="0"/>
              <a:t> y </a:t>
            </a:r>
            <a:r>
              <a:rPr lang="es-ES" b="1" dirty="0">
                <a:solidFill>
                  <a:schemeClr val="accent2"/>
                </a:solidFill>
                <a:ea typeface="+mj-ea"/>
              </a:rPr>
              <a:t>privado</a:t>
            </a:r>
            <a:r>
              <a:rPr lang="es-ES" dirty="0"/>
              <a:t>.</a:t>
            </a:r>
            <a:endParaRPr lang="es-PR" dirty="0"/>
          </a:p>
          <a:p>
            <a:pPr lvl="1"/>
            <a:r>
              <a:rPr lang="es-ES" dirty="0"/>
              <a:t>“</a:t>
            </a:r>
            <a:r>
              <a:rPr lang="es-ES" b="1" dirty="0"/>
              <a:t>Patrono</a:t>
            </a:r>
            <a:r>
              <a:rPr lang="es-ES" dirty="0"/>
              <a:t>” – Se define como toda persona natural o jurídica, el Gobierno de Puerto Rico, </a:t>
            </a:r>
            <a:r>
              <a:rPr lang="en-US" dirty="0"/>
              <a:t>[…].</a:t>
            </a:r>
            <a:r>
              <a:rPr lang="es-ES" dirty="0"/>
              <a:t>  También, se incluye a todas las organizaciones o empresas del sector privado que operen con ánimo de lucro o sin él, organizaciones obreras, grupos o asociaciones, en las cuales participan empleados, así como las agencias de empleo.</a:t>
            </a:r>
          </a:p>
          <a:p>
            <a:pPr lvl="2"/>
            <a:r>
              <a:rPr lang="es-ES" b="1" dirty="0">
                <a:solidFill>
                  <a:schemeClr val="accent2"/>
                </a:solidFill>
                <a:ea typeface="+mj-ea"/>
              </a:rPr>
              <a:t>OJO: Las guías no abarcan al sector público.</a:t>
            </a:r>
          </a:p>
        </p:txBody>
      </p:sp>
      <p:sp>
        <p:nvSpPr>
          <p:cNvPr id="3" name="Footer Placeholder 2">
            <a:extLst>
              <a:ext uri="{FF2B5EF4-FFF2-40B4-BE49-F238E27FC236}">
                <a16:creationId xmlns:a16="http://schemas.microsoft.com/office/drawing/2014/main" id="{DC5B3048-A056-4B07-94D3-3979F942BC09}"/>
              </a:ext>
            </a:extLst>
          </p:cNvPr>
          <p:cNvSpPr>
            <a:spLocks noGrp="1"/>
          </p:cNvSpPr>
          <p:nvPr>
            <p:ph type="ftr" sz="quarter" idx="3"/>
          </p:nvPr>
        </p:nvSpPr>
        <p:spPr/>
        <p:txBody>
          <a:bodyPr/>
          <a:lstStyle/>
          <a:p>
            <a:r>
              <a:rPr lang="en-US" b="1" dirty="0"/>
              <a:t>Jackson Lewis P.C.  </a:t>
            </a:r>
            <a:endParaRPr lang="en-US" dirty="0"/>
          </a:p>
        </p:txBody>
      </p:sp>
      <p:sp>
        <p:nvSpPr>
          <p:cNvPr id="4" name="Slide Number Placeholder 3">
            <a:extLst>
              <a:ext uri="{FF2B5EF4-FFF2-40B4-BE49-F238E27FC236}">
                <a16:creationId xmlns:a16="http://schemas.microsoft.com/office/drawing/2014/main" id="{15E0FF7D-47D6-47EF-9813-C17A1841E0BD}"/>
              </a:ext>
            </a:extLst>
          </p:cNvPr>
          <p:cNvSpPr>
            <a:spLocks noGrp="1"/>
          </p:cNvSpPr>
          <p:nvPr>
            <p:ph type="sldNum" sz="quarter" idx="4"/>
          </p:nvPr>
        </p:nvSpPr>
        <p:spPr/>
        <p:txBody>
          <a:bodyPr/>
          <a:lstStyle/>
          <a:p>
            <a:fld id="{407F7647-6CBB-4945-B48A-22BF8575EA14}" type="slidenum">
              <a:rPr lang="en-US" smtClean="0"/>
              <a:pPr/>
              <a:t>9</a:t>
            </a:fld>
            <a:endParaRPr lang="en-US" dirty="0"/>
          </a:p>
        </p:txBody>
      </p:sp>
      <p:sp>
        <p:nvSpPr>
          <p:cNvPr id="5" name="Title 4">
            <a:extLst>
              <a:ext uri="{FF2B5EF4-FFF2-40B4-BE49-F238E27FC236}">
                <a16:creationId xmlns:a16="http://schemas.microsoft.com/office/drawing/2014/main" id="{93A6748C-7CB8-4285-A5D6-F48EA56F2D05}"/>
              </a:ext>
            </a:extLst>
          </p:cNvPr>
          <p:cNvSpPr>
            <a:spLocks noGrp="1"/>
          </p:cNvSpPr>
          <p:nvPr>
            <p:ph type="title"/>
          </p:nvPr>
        </p:nvSpPr>
        <p:spPr/>
        <p:txBody>
          <a:bodyPr/>
          <a:lstStyle/>
          <a:p>
            <a:r>
              <a:rPr lang="es-PR" dirty="0"/>
              <a:t>¿Quiénes están cubiertos por la Ley Núm. 90-2020?		</a:t>
            </a:r>
            <a:endParaRPr lang="en-US" dirty="0"/>
          </a:p>
        </p:txBody>
      </p:sp>
    </p:spTree>
    <p:extLst>
      <p:ext uri="{BB962C8B-B14F-4D97-AF65-F5344CB8AC3E}">
        <p14:creationId xmlns:p14="http://schemas.microsoft.com/office/powerpoint/2010/main" val="16656777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2F53F3C-5732-43FA-92CE-17C19D5DA3F7}"/>
              </a:ext>
            </a:extLst>
          </p:cNvPr>
          <p:cNvSpPr>
            <a:spLocks noGrp="1"/>
          </p:cNvSpPr>
          <p:nvPr>
            <p:ph idx="1"/>
          </p:nvPr>
        </p:nvSpPr>
        <p:spPr/>
        <p:txBody>
          <a:bodyPr/>
          <a:lstStyle/>
          <a:p>
            <a:r>
              <a:rPr lang="es-ES" sz="2000" dirty="0"/>
              <a:t>Depende de la totalidad de las circunstancias</a:t>
            </a:r>
          </a:p>
          <a:p>
            <a:r>
              <a:rPr lang="es-ES" sz="2000" dirty="0"/>
              <a:t>Para que una conducta se considere “acoso laboral” debe cumplir con </a:t>
            </a:r>
            <a:r>
              <a:rPr lang="es-ES" b="1" dirty="0">
                <a:solidFill>
                  <a:schemeClr val="accent2"/>
                </a:solidFill>
                <a:ea typeface="+mj-ea"/>
              </a:rPr>
              <a:t>TODOS</a:t>
            </a:r>
            <a:r>
              <a:rPr lang="es-ES" sz="2000" dirty="0"/>
              <a:t> los siguientes elementos:</a:t>
            </a:r>
          </a:p>
          <a:p>
            <a:pPr lvl="1"/>
            <a:r>
              <a:rPr lang="es-ES" sz="1600" dirty="0"/>
              <a:t>Ser malintencionada, </a:t>
            </a:r>
          </a:p>
          <a:p>
            <a:pPr lvl="1"/>
            <a:r>
              <a:rPr lang="es-ES" sz="1600" dirty="0"/>
              <a:t>no deseada por el empleado,</a:t>
            </a:r>
          </a:p>
          <a:p>
            <a:pPr lvl="1"/>
            <a:r>
              <a:rPr lang="es-ES" sz="1600" dirty="0"/>
              <a:t>ser repetitiva y abusiva; </a:t>
            </a:r>
          </a:p>
          <a:p>
            <a:pPr lvl="1"/>
            <a:r>
              <a:rPr lang="es-ES" sz="1600" dirty="0"/>
              <a:t>arbitraria, irrazonable y/o caprichosa; </a:t>
            </a:r>
          </a:p>
          <a:p>
            <a:pPr lvl="1"/>
            <a:r>
              <a:rPr lang="es-ES" sz="1600" b="1" dirty="0">
                <a:solidFill>
                  <a:schemeClr val="accent2"/>
                </a:solidFill>
                <a:ea typeface="+mj-ea"/>
              </a:rPr>
              <a:t>verbal, escrita y/o física</a:t>
            </a:r>
            <a:r>
              <a:rPr lang="es-ES" sz="1600" dirty="0"/>
              <a:t>; </a:t>
            </a:r>
          </a:p>
          <a:p>
            <a:pPr lvl="1"/>
            <a:r>
              <a:rPr lang="es-ES" sz="1600" dirty="0"/>
              <a:t>debe haber ocurrido de forma reiterada por parte del patrono, sus agentes, supervisores o empleados;</a:t>
            </a:r>
          </a:p>
          <a:p>
            <a:pPr lvl="1"/>
            <a:r>
              <a:rPr lang="es-ES" sz="1600" b="1" dirty="0">
                <a:solidFill>
                  <a:schemeClr val="accent2"/>
                </a:solidFill>
                <a:ea typeface="+mj-ea"/>
              </a:rPr>
              <a:t>ajena a los legítimos intereses de la empresa del patrono</a:t>
            </a:r>
            <a:r>
              <a:rPr lang="es-ES" sz="1600" b="1" dirty="0"/>
              <a:t>;</a:t>
            </a:r>
          </a:p>
          <a:p>
            <a:pPr lvl="1"/>
            <a:r>
              <a:rPr lang="es-ES" sz="1600" dirty="0"/>
              <a:t>debe haber </a:t>
            </a:r>
            <a:r>
              <a:rPr lang="es-ES" sz="1600" b="1" dirty="0">
                <a:solidFill>
                  <a:schemeClr val="accent2"/>
                </a:solidFill>
                <a:ea typeface="+mj-ea"/>
              </a:rPr>
              <a:t>atentado contra los derechos constitucionales protegidos del empleado</a:t>
            </a:r>
            <a:r>
              <a:rPr lang="es-ES" sz="1600" dirty="0"/>
              <a:t>, tales como: la inviolabilidad de la dignidad de la persona, la protección contra ataques abusivos a su honra, su reputación y su vida privada o familiar, y la protección del trabajador contra riesgos para su salud o integridad personal en su trabajo o empleo; </a:t>
            </a:r>
          </a:p>
          <a:p>
            <a:pPr lvl="1"/>
            <a:r>
              <a:rPr lang="es-ES" sz="1600" dirty="0"/>
              <a:t>Debe haber creado un entorno de trabajo intimidante, humillante, hostil u ofensivo, no apto para que la </a:t>
            </a:r>
            <a:r>
              <a:rPr lang="es-ES" sz="1600" b="1" dirty="0">
                <a:solidFill>
                  <a:schemeClr val="accent2"/>
                </a:solidFill>
                <a:ea typeface="+mj-ea"/>
              </a:rPr>
              <a:t>persona razonable</a:t>
            </a:r>
            <a:r>
              <a:rPr lang="es-ES" sz="1600" b="1" dirty="0"/>
              <a:t> </a:t>
            </a:r>
            <a:r>
              <a:rPr lang="es-ES" sz="1600" dirty="0"/>
              <a:t>pueda ejecutar sus funciones o tareas de forma normal.</a:t>
            </a:r>
            <a:endParaRPr lang="en-US" sz="1800" dirty="0"/>
          </a:p>
        </p:txBody>
      </p:sp>
      <p:sp>
        <p:nvSpPr>
          <p:cNvPr id="3" name="Footer Placeholder 2">
            <a:extLst>
              <a:ext uri="{FF2B5EF4-FFF2-40B4-BE49-F238E27FC236}">
                <a16:creationId xmlns:a16="http://schemas.microsoft.com/office/drawing/2014/main" id="{3FCED06A-D818-4119-AC4A-FB0398B78956}"/>
              </a:ext>
            </a:extLst>
          </p:cNvPr>
          <p:cNvSpPr>
            <a:spLocks noGrp="1"/>
          </p:cNvSpPr>
          <p:nvPr>
            <p:ph type="ftr" sz="quarter" idx="3"/>
          </p:nvPr>
        </p:nvSpPr>
        <p:spPr/>
        <p:txBody>
          <a:bodyPr/>
          <a:lstStyle/>
          <a:p>
            <a:r>
              <a:rPr lang="en-US" b="1" dirty="0"/>
              <a:t>Jackson Lewis P.C.  </a:t>
            </a:r>
            <a:endParaRPr lang="en-US" dirty="0"/>
          </a:p>
        </p:txBody>
      </p:sp>
      <p:sp>
        <p:nvSpPr>
          <p:cNvPr id="4" name="Slide Number Placeholder 3">
            <a:extLst>
              <a:ext uri="{FF2B5EF4-FFF2-40B4-BE49-F238E27FC236}">
                <a16:creationId xmlns:a16="http://schemas.microsoft.com/office/drawing/2014/main" id="{B2FE1511-F416-45E2-BF37-439289EB8F86}"/>
              </a:ext>
            </a:extLst>
          </p:cNvPr>
          <p:cNvSpPr>
            <a:spLocks noGrp="1"/>
          </p:cNvSpPr>
          <p:nvPr>
            <p:ph type="sldNum" sz="quarter" idx="4"/>
          </p:nvPr>
        </p:nvSpPr>
        <p:spPr/>
        <p:txBody>
          <a:bodyPr/>
          <a:lstStyle/>
          <a:p>
            <a:fld id="{407F7647-6CBB-4945-B48A-22BF8575EA14}" type="slidenum">
              <a:rPr lang="en-US" smtClean="0"/>
              <a:pPr/>
              <a:t>10</a:t>
            </a:fld>
            <a:endParaRPr lang="en-US" dirty="0"/>
          </a:p>
        </p:txBody>
      </p:sp>
      <p:sp>
        <p:nvSpPr>
          <p:cNvPr id="5" name="Title 4">
            <a:extLst>
              <a:ext uri="{FF2B5EF4-FFF2-40B4-BE49-F238E27FC236}">
                <a16:creationId xmlns:a16="http://schemas.microsoft.com/office/drawing/2014/main" id="{7196E0F4-A8CD-4D9A-A673-073C399E4D51}"/>
              </a:ext>
            </a:extLst>
          </p:cNvPr>
          <p:cNvSpPr>
            <a:spLocks noGrp="1"/>
          </p:cNvSpPr>
          <p:nvPr>
            <p:ph type="title"/>
          </p:nvPr>
        </p:nvSpPr>
        <p:spPr/>
        <p:txBody>
          <a:bodyPr/>
          <a:lstStyle/>
          <a:p>
            <a:r>
              <a:rPr lang="es-PR" dirty="0"/>
              <a:t>¿Qué es “Acoso Laboral”?</a:t>
            </a:r>
            <a:endParaRPr lang="en-US" dirty="0"/>
          </a:p>
        </p:txBody>
      </p:sp>
    </p:spTree>
    <p:extLst>
      <p:ext uri="{BB962C8B-B14F-4D97-AF65-F5344CB8AC3E}">
        <p14:creationId xmlns:p14="http://schemas.microsoft.com/office/powerpoint/2010/main" val="553472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6D8BC9C-82F0-45E7-B174-ADBE852C1965}"/>
              </a:ext>
            </a:extLst>
          </p:cNvPr>
          <p:cNvSpPr>
            <a:spLocks noGrp="1"/>
          </p:cNvSpPr>
          <p:nvPr>
            <p:ph idx="1"/>
          </p:nvPr>
        </p:nvSpPr>
        <p:spPr>
          <a:xfrm>
            <a:off x="685800" y="1705430"/>
            <a:ext cx="6504338" cy="4466770"/>
          </a:xfrm>
        </p:spPr>
        <p:txBody>
          <a:bodyPr/>
          <a:lstStyle/>
          <a:p>
            <a:r>
              <a:rPr lang="en-US" dirty="0"/>
              <a:t>Un solo </a:t>
            </a:r>
            <a:r>
              <a:rPr lang="en-US" dirty="0" err="1"/>
              <a:t>acto</a:t>
            </a:r>
            <a:r>
              <a:rPr lang="en-US" dirty="0"/>
              <a:t> no </a:t>
            </a:r>
            <a:r>
              <a:rPr lang="en-US" dirty="0" err="1"/>
              <a:t>será</a:t>
            </a:r>
            <a:r>
              <a:rPr lang="en-US" dirty="0"/>
              <a:t> </a:t>
            </a:r>
            <a:r>
              <a:rPr lang="en-US" dirty="0" err="1"/>
              <a:t>constitutivo</a:t>
            </a:r>
            <a:r>
              <a:rPr lang="en-US" dirty="0"/>
              <a:t> de </a:t>
            </a:r>
            <a:r>
              <a:rPr lang="en-US" dirty="0" err="1"/>
              <a:t>acoso</a:t>
            </a:r>
            <a:r>
              <a:rPr lang="en-US" dirty="0"/>
              <a:t> </a:t>
            </a:r>
            <a:r>
              <a:rPr lang="en-US" dirty="0" err="1"/>
              <a:t>laboral</a:t>
            </a:r>
            <a:endParaRPr lang="en-US" dirty="0"/>
          </a:p>
          <a:p>
            <a:endParaRPr lang="en-US" dirty="0"/>
          </a:p>
          <a:p>
            <a:r>
              <a:rPr lang="en-US" b="1" dirty="0">
                <a:solidFill>
                  <a:schemeClr val="accent2"/>
                </a:solidFill>
                <a:ea typeface="+mj-ea"/>
              </a:rPr>
              <a:t>PERO</a:t>
            </a:r>
            <a:r>
              <a:rPr lang="en-US" dirty="0"/>
              <a:t> una </a:t>
            </a:r>
            <a:r>
              <a:rPr lang="en-US" dirty="0" err="1"/>
              <a:t>combinación</a:t>
            </a:r>
            <a:r>
              <a:rPr lang="en-US" dirty="0"/>
              <a:t> de </a:t>
            </a:r>
            <a:r>
              <a:rPr lang="en-US" dirty="0" err="1"/>
              <a:t>diferentes</a:t>
            </a:r>
            <a:r>
              <a:rPr lang="en-US" dirty="0"/>
              <a:t> </a:t>
            </a:r>
            <a:r>
              <a:rPr lang="en-US" dirty="0" err="1"/>
              <a:t>actos</a:t>
            </a:r>
            <a:r>
              <a:rPr lang="en-US" dirty="0"/>
              <a:t> </a:t>
            </a:r>
            <a:r>
              <a:rPr lang="en-US" dirty="0" err="1"/>
              <a:t>puede</a:t>
            </a:r>
            <a:r>
              <a:rPr lang="en-US" dirty="0"/>
              <a:t> </a:t>
            </a:r>
            <a:r>
              <a:rPr lang="en-US" dirty="0" err="1"/>
              <a:t>componer</a:t>
            </a:r>
            <a:r>
              <a:rPr lang="en-US" dirty="0"/>
              <a:t> la </a:t>
            </a:r>
            <a:r>
              <a:rPr lang="en-US" dirty="0" err="1"/>
              <a:t>repetición</a:t>
            </a:r>
            <a:r>
              <a:rPr lang="en-US" dirty="0"/>
              <a:t> y </a:t>
            </a:r>
            <a:r>
              <a:rPr lang="en-US" dirty="0" err="1"/>
              <a:t>abuso</a:t>
            </a:r>
            <a:r>
              <a:rPr lang="en-US" dirty="0"/>
              <a:t> que son </a:t>
            </a:r>
            <a:r>
              <a:rPr lang="en-US" dirty="0" err="1"/>
              <a:t>constitutivos</a:t>
            </a:r>
            <a:r>
              <a:rPr lang="en-US" dirty="0"/>
              <a:t> de </a:t>
            </a:r>
            <a:r>
              <a:rPr lang="en-US" dirty="0" err="1"/>
              <a:t>acoso</a:t>
            </a:r>
            <a:r>
              <a:rPr lang="en-US" dirty="0"/>
              <a:t> </a:t>
            </a:r>
            <a:r>
              <a:rPr lang="en-US" dirty="0" err="1"/>
              <a:t>laboral</a:t>
            </a:r>
            <a:r>
              <a:rPr lang="en-US" dirty="0"/>
              <a:t>, </a:t>
            </a:r>
            <a:r>
              <a:rPr lang="en-US" dirty="0" err="1"/>
              <a:t>si</a:t>
            </a:r>
            <a:r>
              <a:rPr lang="en-US" dirty="0"/>
              <a:t> </a:t>
            </a:r>
            <a:r>
              <a:rPr lang="en-US" dirty="0" err="1"/>
              <a:t>están</a:t>
            </a:r>
            <a:r>
              <a:rPr lang="en-US" dirty="0"/>
              <a:t> </a:t>
            </a:r>
            <a:r>
              <a:rPr lang="en-US" dirty="0" err="1"/>
              <a:t>presente</a:t>
            </a:r>
            <a:r>
              <a:rPr lang="en-US" dirty="0"/>
              <a:t> </a:t>
            </a:r>
            <a:r>
              <a:rPr lang="en-US" dirty="0" err="1"/>
              <a:t>todos</a:t>
            </a:r>
            <a:r>
              <a:rPr lang="en-US" dirty="0"/>
              <a:t> los </a:t>
            </a:r>
            <a:r>
              <a:rPr lang="en-US" dirty="0" err="1"/>
              <a:t>elementos</a:t>
            </a:r>
            <a:r>
              <a:rPr lang="en-US" dirty="0"/>
              <a:t> de la </a:t>
            </a:r>
            <a:r>
              <a:rPr lang="en-US" dirty="0" err="1"/>
              <a:t>definición</a:t>
            </a:r>
            <a:r>
              <a:rPr lang="en-US" dirty="0"/>
              <a:t> que require la Ley 90</a:t>
            </a:r>
          </a:p>
          <a:p>
            <a:endParaRPr lang="en-US" dirty="0"/>
          </a:p>
        </p:txBody>
      </p:sp>
      <p:sp>
        <p:nvSpPr>
          <p:cNvPr id="3" name="Footer Placeholder 2">
            <a:extLst>
              <a:ext uri="{FF2B5EF4-FFF2-40B4-BE49-F238E27FC236}">
                <a16:creationId xmlns:a16="http://schemas.microsoft.com/office/drawing/2014/main" id="{9F560C6C-B61C-44C5-BDB6-7E489003850C}"/>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DB31E087-A433-4844-B8F1-3996D300CBBC}"/>
              </a:ext>
            </a:extLst>
          </p:cNvPr>
          <p:cNvSpPr>
            <a:spLocks noGrp="1"/>
          </p:cNvSpPr>
          <p:nvPr>
            <p:ph type="sldNum" sz="quarter" idx="4"/>
          </p:nvPr>
        </p:nvSpPr>
        <p:spPr/>
        <p:txBody>
          <a:bodyPr/>
          <a:lstStyle/>
          <a:p>
            <a:fld id="{407F7647-6CBB-4945-B48A-22BF8575EA14}" type="slidenum">
              <a:rPr lang="en-US" smtClean="0"/>
              <a:pPr/>
              <a:t>11</a:t>
            </a:fld>
            <a:endParaRPr lang="en-US" dirty="0"/>
          </a:p>
        </p:txBody>
      </p:sp>
      <p:sp>
        <p:nvSpPr>
          <p:cNvPr id="5" name="Title 4">
            <a:extLst>
              <a:ext uri="{FF2B5EF4-FFF2-40B4-BE49-F238E27FC236}">
                <a16:creationId xmlns:a16="http://schemas.microsoft.com/office/drawing/2014/main" id="{7758A8C9-B6E4-4F75-8FD5-11F5595268F3}"/>
              </a:ext>
            </a:extLst>
          </p:cNvPr>
          <p:cNvSpPr>
            <a:spLocks noGrp="1"/>
          </p:cNvSpPr>
          <p:nvPr>
            <p:ph type="title"/>
          </p:nvPr>
        </p:nvSpPr>
        <p:spPr/>
        <p:txBody>
          <a:bodyPr/>
          <a:lstStyle/>
          <a:p>
            <a:r>
              <a:rPr lang="es-PR" dirty="0"/>
              <a:t>¿Qué es “Acoso Laboral”?</a:t>
            </a:r>
            <a:endParaRPr lang="en-US" dirty="0"/>
          </a:p>
        </p:txBody>
      </p:sp>
      <p:pic>
        <p:nvPicPr>
          <p:cNvPr id="9" name="Picture 8" descr="Shape, circle&#10;&#10;Description automatically generated">
            <a:extLst>
              <a:ext uri="{FF2B5EF4-FFF2-40B4-BE49-F238E27FC236}">
                <a16:creationId xmlns:a16="http://schemas.microsoft.com/office/drawing/2014/main" id="{E411D0A3-52AB-48A5-9841-99AEB5C15394}"/>
              </a:ext>
            </a:extLst>
          </p:cNvPr>
          <p:cNvPicPr>
            <a:picLocks noChangeAspect="1"/>
          </p:cNvPicPr>
          <p:nvPr/>
        </p:nvPicPr>
        <p:blipFill>
          <a:blip r:embed="rId2"/>
          <a:stretch>
            <a:fillRect/>
          </a:stretch>
        </p:blipFill>
        <p:spPr>
          <a:xfrm rot="594817">
            <a:off x="7209917" y="1798870"/>
            <a:ext cx="4244315" cy="3950862"/>
          </a:xfrm>
          <a:prstGeom prst="rect">
            <a:avLst/>
          </a:prstGeom>
          <a:effectLst>
            <a:softEdge rad="114300"/>
          </a:effectLst>
        </p:spPr>
      </p:pic>
    </p:spTree>
    <p:extLst>
      <p:ext uri="{BB962C8B-B14F-4D97-AF65-F5344CB8AC3E}">
        <p14:creationId xmlns:p14="http://schemas.microsoft.com/office/powerpoint/2010/main" val="31875147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512E9C7-23B0-4E8C-ABF9-462CA9204192}"/>
              </a:ext>
            </a:extLst>
          </p:cNvPr>
          <p:cNvSpPr>
            <a:spLocks noGrp="1"/>
          </p:cNvSpPr>
          <p:nvPr>
            <p:ph type="title"/>
          </p:nvPr>
        </p:nvSpPr>
        <p:spPr>
          <a:xfrm>
            <a:off x="838200" y="136525"/>
            <a:ext cx="10515600" cy="1198289"/>
          </a:xfrm>
        </p:spPr>
        <p:txBody>
          <a:bodyPr vert="horz" lIns="91440" tIns="45720" rIns="91440" bIns="45720" rtlCol="0" anchor="ctr">
            <a:normAutofit fontScale="90000"/>
          </a:bodyPr>
          <a:lstStyle/>
          <a:p>
            <a:r>
              <a:rPr lang="en-US" sz="4400" dirty="0"/>
              <a:t>¿</a:t>
            </a:r>
            <a:r>
              <a:rPr lang="en-US" sz="4400" dirty="0" err="1"/>
              <a:t>Qué</a:t>
            </a:r>
            <a:r>
              <a:rPr lang="en-US" sz="4400" dirty="0"/>
              <a:t> </a:t>
            </a:r>
            <a:r>
              <a:rPr lang="en-US" sz="4400" dirty="0" err="1"/>
              <a:t>conducta</a:t>
            </a:r>
            <a:r>
              <a:rPr lang="en-US" sz="4400" dirty="0"/>
              <a:t> es </a:t>
            </a:r>
            <a:r>
              <a:rPr lang="en-US" sz="4400" dirty="0" err="1"/>
              <a:t>constitutiva</a:t>
            </a:r>
            <a:r>
              <a:rPr lang="en-US" sz="4400" dirty="0"/>
              <a:t> de </a:t>
            </a:r>
            <a:r>
              <a:rPr lang="en-US" sz="4400" dirty="0" err="1"/>
              <a:t>acoso</a:t>
            </a:r>
            <a:r>
              <a:rPr lang="en-US" sz="4400" dirty="0"/>
              <a:t> </a:t>
            </a:r>
            <a:r>
              <a:rPr lang="en-US" sz="4400" dirty="0" err="1"/>
              <a:t>laboral</a:t>
            </a:r>
            <a:r>
              <a:rPr lang="en-US" sz="4400" dirty="0"/>
              <a:t>? </a:t>
            </a:r>
          </a:p>
        </p:txBody>
      </p:sp>
      <p:sp>
        <p:nvSpPr>
          <p:cNvPr id="34" name="Rectangle 11">
            <a:extLst>
              <a:ext uri="{FF2B5EF4-FFF2-40B4-BE49-F238E27FC236}">
                <a16:creationId xmlns:a16="http://schemas.microsoft.com/office/drawing/2014/main" id="{C7B97305-E151-42DC-94BA-BF01D95D34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32938" y="-6032938"/>
            <a:ext cx="126124" cy="12192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picture containing text, clipart, vector graphics&#10;&#10;Description automatically generated">
            <a:extLst>
              <a:ext uri="{FF2B5EF4-FFF2-40B4-BE49-F238E27FC236}">
                <a16:creationId xmlns:a16="http://schemas.microsoft.com/office/drawing/2014/main" id="{97347229-21F4-41E7-B7E0-924391E50831}"/>
              </a:ext>
            </a:extLst>
          </p:cNvPr>
          <p:cNvPicPr>
            <a:picLocks noChangeAspect="1"/>
          </p:cNvPicPr>
          <p:nvPr/>
        </p:nvPicPr>
        <p:blipFill rotWithShape="1">
          <a:blip r:embed="rId3"/>
          <a:srcRect l="29202" r="4842" b="-4"/>
          <a:stretch/>
        </p:blipFill>
        <p:spPr>
          <a:xfrm>
            <a:off x="799188" y="1904281"/>
            <a:ext cx="3374810" cy="4272681"/>
          </a:xfrm>
          <a:prstGeom prst="rect">
            <a:avLst/>
          </a:prstGeom>
        </p:spPr>
      </p:pic>
      <p:sp>
        <p:nvSpPr>
          <p:cNvPr id="2" name="Content Placeholder 1">
            <a:extLst>
              <a:ext uri="{FF2B5EF4-FFF2-40B4-BE49-F238E27FC236}">
                <a16:creationId xmlns:a16="http://schemas.microsoft.com/office/drawing/2014/main" id="{37B82C73-AD6F-454D-BCA2-1728C1333A9D}"/>
              </a:ext>
            </a:extLst>
          </p:cNvPr>
          <p:cNvSpPr>
            <a:spLocks noGrp="1"/>
          </p:cNvSpPr>
          <p:nvPr>
            <p:ph idx="1"/>
          </p:nvPr>
        </p:nvSpPr>
        <p:spPr>
          <a:xfrm>
            <a:off x="4636008" y="1514202"/>
            <a:ext cx="6717792" cy="4662761"/>
          </a:xfrm>
        </p:spPr>
        <p:txBody>
          <a:bodyPr vert="horz" lIns="91440" tIns="45720" rIns="91440" bIns="45720" rtlCol="0">
            <a:normAutofit/>
          </a:bodyPr>
          <a:lstStyle/>
          <a:p>
            <a:r>
              <a:rPr lang="en-US" sz="2200" dirty="0"/>
              <a:t>La Ley 90 prove una </a:t>
            </a:r>
            <a:r>
              <a:rPr lang="en-US" sz="2200" dirty="0" err="1"/>
              <a:t>lista</a:t>
            </a:r>
            <a:r>
              <a:rPr lang="en-US" sz="2200" dirty="0"/>
              <a:t> no </a:t>
            </a:r>
            <a:r>
              <a:rPr lang="en-US" sz="2200" dirty="0" err="1"/>
              <a:t>taxativa</a:t>
            </a:r>
            <a:r>
              <a:rPr lang="en-US" sz="2200" dirty="0"/>
              <a:t> de </a:t>
            </a:r>
            <a:r>
              <a:rPr lang="en-US" sz="2200" dirty="0" err="1"/>
              <a:t>actos</a:t>
            </a:r>
            <a:r>
              <a:rPr lang="en-US" sz="2200" dirty="0"/>
              <a:t> </a:t>
            </a:r>
            <a:r>
              <a:rPr lang="en-US" sz="2200" dirty="0" err="1"/>
              <a:t>constitutivos</a:t>
            </a:r>
            <a:r>
              <a:rPr lang="en-US" sz="2200" dirty="0"/>
              <a:t> de </a:t>
            </a:r>
            <a:r>
              <a:rPr lang="en-US" sz="2200" dirty="0" err="1"/>
              <a:t>acoso</a:t>
            </a:r>
            <a:r>
              <a:rPr lang="en-US" sz="2200" dirty="0"/>
              <a:t> </a:t>
            </a:r>
            <a:r>
              <a:rPr lang="en-US" sz="2200" dirty="0" err="1"/>
              <a:t>laboral</a:t>
            </a:r>
            <a:r>
              <a:rPr lang="en-US" sz="2200" dirty="0"/>
              <a:t>:</a:t>
            </a:r>
          </a:p>
          <a:p>
            <a:pPr lvl="1"/>
            <a:r>
              <a:rPr lang="en-US" sz="1900" dirty="0"/>
              <a:t>Las </a:t>
            </a:r>
            <a:r>
              <a:rPr lang="en-US" sz="1900" dirty="0" err="1"/>
              <a:t>expresiones</a:t>
            </a:r>
            <a:r>
              <a:rPr lang="en-US" sz="1900" dirty="0"/>
              <a:t> </a:t>
            </a:r>
            <a:r>
              <a:rPr lang="en-US" sz="1900" dirty="0" err="1"/>
              <a:t>injuriosas</a:t>
            </a:r>
            <a:r>
              <a:rPr lang="en-US" sz="1900" dirty="0"/>
              <a:t>, </a:t>
            </a:r>
            <a:r>
              <a:rPr lang="en-US" sz="1900" dirty="0" err="1"/>
              <a:t>difamatorias</a:t>
            </a:r>
            <a:r>
              <a:rPr lang="en-US" sz="1900" dirty="0"/>
              <a:t> o </a:t>
            </a:r>
            <a:r>
              <a:rPr lang="en-US" sz="1900" dirty="0" err="1"/>
              <a:t>lesivas</a:t>
            </a:r>
            <a:r>
              <a:rPr lang="en-US" sz="1900" dirty="0"/>
              <a:t> </a:t>
            </a:r>
            <a:r>
              <a:rPr lang="en-US" sz="1900" dirty="0" err="1"/>
              <a:t>sobre</a:t>
            </a:r>
            <a:r>
              <a:rPr lang="en-US" sz="1900" dirty="0"/>
              <a:t> la persona, con </a:t>
            </a:r>
            <a:r>
              <a:rPr lang="en-US" sz="1900" dirty="0" err="1"/>
              <a:t>utilización</a:t>
            </a:r>
            <a:r>
              <a:rPr lang="en-US" sz="1900" dirty="0"/>
              <a:t> de palabras </a:t>
            </a:r>
            <a:r>
              <a:rPr lang="en-US" sz="1900" dirty="0" err="1"/>
              <a:t>soeces</a:t>
            </a:r>
            <a:r>
              <a:rPr lang="en-US" sz="1900" dirty="0"/>
              <a:t>. </a:t>
            </a:r>
          </a:p>
          <a:p>
            <a:pPr lvl="1"/>
            <a:r>
              <a:rPr lang="en-US" sz="1900" dirty="0"/>
              <a:t>Los </a:t>
            </a:r>
            <a:r>
              <a:rPr lang="en-US" sz="1900" dirty="0" err="1"/>
              <a:t>comentarios</a:t>
            </a:r>
            <a:r>
              <a:rPr lang="en-US" sz="1900" dirty="0"/>
              <a:t> hostiles y </a:t>
            </a:r>
            <a:r>
              <a:rPr lang="en-US" sz="1900" dirty="0" err="1"/>
              <a:t>humillantes</a:t>
            </a:r>
            <a:r>
              <a:rPr lang="en-US" sz="1900" dirty="0"/>
              <a:t> de </a:t>
            </a:r>
            <a:r>
              <a:rPr lang="en-US" sz="1900" dirty="0" err="1"/>
              <a:t>descalificación</a:t>
            </a:r>
            <a:r>
              <a:rPr lang="en-US" sz="1900" dirty="0"/>
              <a:t> </a:t>
            </a:r>
            <a:r>
              <a:rPr lang="en-US" sz="1900" dirty="0" err="1"/>
              <a:t>profesional</a:t>
            </a:r>
            <a:r>
              <a:rPr lang="en-US" sz="1900" dirty="0"/>
              <a:t> </a:t>
            </a:r>
            <a:r>
              <a:rPr lang="en-US" sz="1900" dirty="0" err="1"/>
              <a:t>expresados</a:t>
            </a:r>
            <a:r>
              <a:rPr lang="en-US" sz="1900" dirty="0"/>
              <a:t> </a:t>
            </a:r>
            <a:r>
              <a:rPr lang="en-US" sz="1900" dirty="0" err="1"/>
              <a:t>en</a:t>
            </a:r>
            <a:r>
              <a:rPr lang="en-US" sz="1900" dirty="0"/>
              <a:t> </a:t>
            </a:r>
            <a:r>
              <a:rPr lang="en-US" sz="1900" dirty="0" err="1"/>
              <a:t>presencia</a:t>
            </a:r>
            <a:r>
              <a:rPr lang="en-US" sz="1900" dirty="0"/>
              <a:t> de los </a:t>
            </a:r>
            <a:r>
              <a:rPr lang="en-US" sz="1900" dirty="0" err="1"/>
              <a:t>compañeros</a:t>
            </a:r>
            <a:r>
              <a:rPr lang="en-US" sz="1900" dirty="0"/>
              <a:t> de </a:t>
            </a:r>
            <a:r>
              <a:rPr lang="en-US" sz="1900" dirty="0" err="1"/>
              <a:t>trabajo</a:t>
            </a:r>
            <a:r>
              <a:rPr lang="en-US" sz="1900" dirty="0"/>
              <a:t>. </a:t>
            </a:r>
          </a:p>
          <a:p>
            <a:pPr lvl="1"/>
            <a:r>
              <a:rPr lang="en-US" sz="1900" dirty="0"/>
              <a:t>Las </a:t>
            </a:r>
            <a:r>
              <a:rPr lang="en-US" sz="1900" dirty="0" err="1"/>
              <a:t>injustificadas</a:t>
            </a:r>
            <a:r>
              <a:rPr lang="en-US" sz="1900" dirty="0"/>
              <a:t> </a:t>
            </a:r>
            <a:r>
              <a:rPr lang="en-US" sz="1900" dirty="0" err="1"/>
              <a:t>amenazas</a:t>
            </a:r>
            <a:r>
              <a:rPr lang="en-US" sz="1900" dirty="0"/>
              <a:t> de </a:t>
            </a:r>
            <a:r>
              <a:rPr lang="en-US" sz="1900" dirty="0" err="1"/>
              <a:t>despido</a:t>
            </a:r>
            <a:r>
              <a:rPr lang="en-US" sz="1900" dirty="0"/>
              <a:t> </a:t>
            </a:r>
            <a:r>
              <a:rPr lang="en-US" sz="1900" dirty="0" err="1"/>
              <a:t>expresadas</a:t>
            </a:r>
            <a:r>
              <a:rPr lang="en-US" sz="1900" dirty="0"/>
              <a:t> </a:t>
            </a:r>
            <a:r>
              <a:rPr lang="en-US" sz="1900" dirty="0" err="1"/>
              <a:t>en</a:t>
            </a:r>
            <a:r>
              <a:rPr lang="en-US" sz="1900" dirty="0"/>
              <a:t> </a:t>
            </a:r>
            <a:r>
              <a:rPr lang="en-US" sz="1900" dirty="0" err="1"/>
              <a:t>presencia</a:t>
            </a:r>
            <a:r>
              <a:rPr lang="en-US" sz="1900" dirty="0"/>
              <a:t> de los </a:t>
            </a:r>
            <a:r>
              <a:rPr lang="en-US" sz="1900" dirty="0" err="1"/>
              <a:t>compañeros</a:t>
            </a:r>
            <a:r>
              <a:rPr lang="en-US" sz="1900" dirty="0"/>
              <a:t> de </a:t>
            </a:r>
            <a:r>
              <a:rPr lang="en-US" sz="1900" dirty="0" err="1"/>
              <a:t>trabajo</a:t>
            </a:r>
            <a:r>
              <a:rPr lang="en-US" sz="1900" dirty="0"/>
              <a:t>. </a:t>
            </a:r>
          </a:p>
          <a:p>
            <a:pPr lvl="1"/>
            <a:r>
              <a:rPr lang="en-US" sz="1900" dirty="0"/>
              <a:t>Las </a:t>
            </a:r>
            <a:r>
              <a:rPr lang="en-US" sz="1900" dirty="0" err="1"/>
              <a:t>múltiples</a:t>
            </a:r>
            <a:r>
              <a:rPr lang="en-US" sz="1900" dirty="0"/>
              <a:t> </a:t>
            </a:r>
            <a:r>
              <a:rPr lang="en-US" sz="1900" dirty="0" err="1"/>
              <a:t>denuncias</a:t>
            </a:r>
            <a:r>
              <a:rPr lang="en-US" sz="1900" dirty="0"/>
              <a:t> </a:t>
            </a:r>
            <a:r>
              <a:rPr lang="en-US" sz="1900" dirty="0" err="1"/>
              <a:t>disciplinarias</a:t>
            </a:r>
            <a:r>
              <a:rPr lang="en-US" sz="1900" dirty="0"/>
              <a:t> de </a:t>
            </a:r>
            <a:r>
              <a:rPr lang="en-US" sz="1900" dirty="0" err="1"/>
              <a:t>cualquiera</a:t>
            </a:r>
            <a:r>
              <a:rPr lang="en-US" sz="1900" dirty="0"/>
              <a:t> de los </a:t>
            </a:r>
            <a:r>
              <a:rPr lang="en-US" sz="1900" dirty="0" err="1"/>
              <a:t>sujetos</a:t>
            </a:r>
            <a:r>
              <a:rPr lang="en-US" sz="1900" dirty="0"/>
              <a:t> </a:t>
            </a:r>
            <a:r>
              <a:rPr lang="en-US" sz="1900" dirty="0" err="1"/>
              <a:t>activos</a:t>
            </a:r>
            <a:r>
              <a:rPr lang="en-US" sz="1900" dirty="0"/>
              <a:t> del </a:t>
            </a:r>
            <a:r>
              <a:rPr lang="en-US" sz="1900" dirty="0" err="1"/>
              <a:t>acoso</a:t>
            </a:r>
            <a:r>
              <a:rPr lang="en-US" sz="1900" dirty="0"/>
              <a:t>, </a:t>
            </a:r>
            <a:r>
              <a:rPr lang="en-US" sz="1900" dirty="0" err="1"/>
              <a:t>cuya</a:t>
            </a:r>
            <a:r>
              <a:rPr lang="en-US" sz="1900" dirty="0"/>
              <a:t> </a:t>
            </a:r>
            <a:r>
              <a:rPr lang="en-US" sz="1900" dirty="0" err="1"/>
              <a:t>temeridad</a:t>
            </a:r>
            <a:r>
              <a:rPr lang="en-US" sz="1900" dirty="0"/>
              <a:t> </a:t>
            </a:r>
            <a:r>
              <a:rPr lang="en-US" sz="1900" dirty="0" err="1"/>
              <a:t>quede</a:t>
            </a:r>
            <a:r>
              <a:rPr lang="en-US" sz="1900" dirty="0"/>
              <a:t> </a:t>
            </a:r>
            <a:r>
              <a:rPr lang="en-US" sz="1900" dirty="0" err="1"/>
              <a:t>demostrada</a:t>
            </a:r>
            <a:r>
              <a:rPr lang="en-US" sz="1900" dirty="0"/>
              <a:t> por el </a:t>
            </a:r>
            <a:r>
              <a:rPr lang="en-US" sz="1900" dirty="0" err="1"/>
              <a:t>resultado</a:t>
            </a:r>
            <a:r>
              <a:rPr lang="en-US" sz="1900" dirty="0"/>
              <a:t> de los </a:t>
            </a:r>
            <a:r>
              <a:rPr lang="en-US" sz="1900" dirty="0" err="1"/>
              <a:t>respectivos</a:t>
            </a:r>
            <a:r>
              <a:rPr lang="en-US" sz="1900" dirty="0"/>
              <a:t> </a:t>
            </a:r>
            <a:r>
              <a:rPr lang="en-US" sz="1900" dirty="0" err="1"/>
              <a:t>procesos</a:t>
            </a:r>
            <a:r>
              <a:rPr lang="en-US" sz="1900" dirty="0"/>
              <a:t> </a:t>
            </a:r>
            <a:r>
              <a:rPr lang="en-US" sz="1900" dirty="0" err="1"/>
              <a:t>disciplinarios</a:t>
            </a:r>
            <a:r>
              <a:rPr lang="en-US" sz="1900" dirty="0"/>
              <a:t>. </a:t>
            </a:r>
          </a:p>
          <a:p>
            <a:pPr lvl="1"/>
            <a:r>
              <a:rPr lang="en-US" sz="1900" dirty="0"/>
              <a:t>La </a:t>
            </a:r>
            <a:r>
              <a:rPr lang="en-US" sz="1900" dirty="0" err="1"/>
              <a:t>descalificación</a:t>
            </a:r>
            <a:r>
              <a:rPr lang="en-US" sz="1900" dirty="0"/>
              <a:t> </a:t>
            </a:r>
            <a:r>
              <a:rPr lang="en-US" sz="1900" dirty="0" err="1"/>
              <a:t>humillante</a:t>
            </a:r>
            <a:r>
              <a:rPr lang="en-US" sz="1900" dirty="0"/>
              <a:t> </a:t>
            </a:r>
            <a:r>
              <a:rPr lang="en-US" sz="1900" dirty="0" err="1"/>
              <a:t>sobre</a:t>
            </a:r>
            <a:r>
              <a:rPr lang="en-US" sz="1900" dirty="0"/>
              <a:t> </a:t>
            </a:r>
            <a:r>
              <a:rPr lang="en-US" sz="1900" dirty="0" err="1"/>
              <a:t>propuestas</a:t>
            </a:r>
            <a:r>
              <a:rPr lang="en-US" sz="1900" dirty="0"/>
              <a:t> u </a:t>
            </a:r>
            <a:r>
              <a:rPr lang="en-US" sz="1900" dirty="0" err="1"/>
              <a:t>opiniones</a:t>
            </a:r>
            <a:r>
              <a:rPr lang="en-US" sz="1900" dirty="0"/>
              <a:t> de </a:t>
            </a:r>
            <a:r>
              <a:rPr lang="en-US" sz="1900" dirty="0" err="1"/>
              <a:t>trabajo</a:t>
            </a:r>
            <a:endParaRPr lang="en-US" sz="1900" dirty="0"/>
          </a:p>
          <a:p>
            <a:pPr lvl="1"/>
            <a:endParaRPr lang="en-US" sz="1900" dirty="0"/>
          </a:p>
        </p:txBody>
      </p:sp>
      <p:sp>
        <p:nvSpPr>
          <p:cNvPr id="3" name="Footer Placeholder 2">
            <a:extLst>
              <a:ext uri="{FF2B5EF4-FFF2-40B4-BE49-F238E27FC236}">
                <a16:creationId xmlns:a16="http://schemas.microsoft.com/office/drawing/2014/main" id="{E764B4BC-38D6-44D2-97CB-DC148CBC0B53}"/>
              </a:ext>
            </a:extLst>
          </p:cNvPr>
          <p:cNvSpPr>
            <a:spLocks noGrp="1"/>
          </p:cNvSpPr>
          <p:nvPr>
            <p:ph type="ftr" sz="quarter" idx="3"/>
          </p:nvPr>
        </p:nvSpPr>
        <p:spPr>
          <a:xfrm>
            <a:off x="4038600" y="6356350"/>
            <a:ext cx="4114800" cy="365125"/>
          </a:xfrm>
        </p:spPr>
        <p:txBody>
          <a:bodyPr vert="horz" lIns="91440" tIns="45720" rIns="91440" bIns="45720" rtlCol="0" anchor="ctr">
            <a:normAutofit/>
          </a:bodyPr>
          <a:lstStyle/>
          <a:p>
            <a:pPr algn="ctr">
              <a:spcAft>
                <a:spcPts val="600"/>
              </a:spcAft>
              <a:defRPr/>
            </a:pPr>
            <a:r>
              <a:rPr lang="en-US" sz="1200" kern="1200">
                <a:solidFill>
                  <a:prstClr val="black">
                    <a:tint val="75000"/>
                  </a:prstClr>
                </a:solidFill>
                <a:latin typeface="Calibri" panose="020F0502020204030204"/>
                <a:ea typeface="+mn-ea"/>
                <a:cs typeface="+mn-cs"/>
              </a:rPr>
              <a:t>Jackson Lewis P.C.  </a:t>
            </a:r>
          </a:p>
        </p:txBody>
      </p:sp>
      <p:sp>
        <p:nvSpPr>
          <p:cNvPr id="4" name="Slide Number Placeholder 3">
            <a:extLst>
              <a:ext uri="{FF2B5EF4-FFF2-40B4-BE49-F238E27FC236}">
                <a16:creationId xmlns:a16="http://schemas.microsoft.com/office/drawing/2014/main" id="{F37BF767-B62A-4A8D-BA1B-20243B5D0724}"/>
              </a:ext>
            </a:extLst>
          </p:cNvPr>
          <p:cNvSpPr>
            <a:spLocks noGrp="1"/>
          </p:cNvSpPr>
          <p:nvPr>
            <p:ph type="sldNum" sz="quarter" idx="4"/>
          </p:nvPr>
        </p:nvSpPr>
        <p:spPr>
          <a:xfrm>
            <a:off x="8610600" y="6356350"/>
            <a:ext cx="2743200" cy="365125"/>
          </a:xfrm>
        </p:spPr>
        <p:txBody>
          <a:bodyPr vert="horz" lIns="91440" tIns="45720" rIns="91440" bIns="45720" rtlCol="0" anchor="ctr">
            <a:normAutofit/>
          </a:bodyPr>
          <a:lstStyle/>
          <a:p>
            <a:pPr>
              <a:spcAft>
                <a:spcPts val="600"/>
              </a:spcAft>
              <a:defRPr/>
            </a:pPr>
            <a:fld id="{407F7647-6CBB-4945-B48A-22BF8575EA14}" type="slidenum">
              <a:rPr lang="en-US" sz="1200" b="0" smtClean="0">
                <a:solidFill>
                  <a:prstClr val="black">
                    <a:tint val="75000"/>
                  </a:prstClr>
                </a:solidFill>
                <a:latin typeface="Calibri" panose="020F0502020204030204"/>
                <a:cs typeface="+mn-cs"/>
              </a:rPr>
              <a:pPr>
                <a:spcAft>
                  <a:spcPts val="600"/>
                </a:spcAft>
                <a:defRPr/>
              </a:pPr>
              <a:t>12</a:t>
            </a:fld>
            <a:endParaRPr lang="en-US" sz="1200" b="0">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337219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B8BD61F-F035-440E-83B3-119D8F0A5AF9}"/>
              </a:ext>
            </a:extLst>
          </p:cNvPr>
          <p:cNvSpPr>
            <a:spLocks noGrp="1"/>
          </p:cNvSpPr>
          <p:nvPr>
            <p:ph idx="1"/>
          </p:nvPr>
        </p:nvSpPr>
        <p:spPr>
          <a:xfrm>
            <a:off x="685800" y="1705430"/>
            <a:ext cx="10817352" cy="4466770"/>
          </a:xfrm>
        </p:spPr>
        <p:txBody>
          <a:bodyPr/>
          <a:lstStyle/>
          <a:p>
            <a:r>
              <a:rPr lang="es-ES" dirty="0"/>
              <a:t>Los comentarios o burlas dirigidos al empleado sobre la apariencia física o la forma de vestir, formuladas en público.</a:t>
            </a:r>
          </a:p>
          <a:p>
            <a:r>
              <a:rPr lang="es-ES" dirty="0"/>
              <a:t>La alusión pública a hechos pertenecientes a la intimidad personal y familiar del empleado afectado.</a:t>
            </a:r>
          </a:p>
          <a:p>
            <a:r>
              <a:rPr lang="es-ES" dirty="0"/>
              <a:t>La imposición de deberes patentemente extraños a las obligaciones laborales, las exigencias abiertamente desproporcionadas sobre el cumplimiento de la labor encomendada y el brusco cambio del lugar de trabajo o de la labor contratada sin ningún fundamento objetivo referente al negocio o servicio a que se dedica el patrono.</a:t>
            </a:r>
          </a:p>
          <a:p>
            <a:r>
              <a:rPr lang="es-ES" dirty="0"/>
              <a:t>La negativa del patrono u otros empleados a proveer materiales e información de naturaleza pertinente e indispensable para el cumplimiento de labores.</a:t>
            </a:r>
          </a:p>
        </p:txBody>
      </p:sp>
      <p:sp>
        <p:nvSpPr>
          <p:cNvPr id="3" name="Footer Placeholder 2">
            <a:extLst>
              <a:ext uri="{FF2B5EF4-FFF2-40B4-BE49-F238E27FC236}">
                <a16:creationId xmlns:a16="http://schemas.microsoft.com/office/drawing/2014/main" id="{F457E76D-E1B7-46BD-9643-CFA24CACF809}"/>
              </a:ext>
            </a:extLst>
          </p:cNvPr>
          <p:cNvSpPr>
            <a:spLocks noGrp="1"/>
          </p:cNvSpPr>
          <p:nvPr>
            <p:ph type="ftr" sz="quarter" idx="3"/>
          </p:nvPr>
        </p:nvSpPr>
        <p:spPr/>
        <p:txBody>
          <a:bodyPr/>
          <a:lstStyle/>
          <a:p>
            <a:r>
              <a:rPr lang="en-US" b="1" dirty="0"/>
              <a:t>Jackson Lewis P.C.  </a:t>
            </a:r>
            <a:endParaRPr lang="en-US" dirty="0"/>
          </a:p>
        </p:txBody>
      </p:sp>
      <p:sp>
        <p:nvSpPr>
          <p:cNvPr id="4" name="Slide Number Placeholder 3">
            <a:extLst>
              <a:ext uri="{FF2B5EF4-FFF2-40B4-BE49-F238E27FC236}">
                <a16:creationId xmlns:a16="http://schemas.microsoft.com/office/drawing/2014/main" id="{3A9E4E57-36E5-4734-8934-84C2014F9A30}"/>
              </a:ext>
            </a:extLst>
          </p:cNvPr>
          <p:cNvSpPr>
            <a:spLocks noGrp="1"/>
          </p:cNvSpPr>
          <p:nvPr>
            <p:ph type="sldNum" sz="quarter" idx="4"/>
          </p:nvPr>
        </p:nvSpPr>
        <p:spPr/>
        <p:txBody>
          <a:bodyPr/>
          <a:lstStyle/>
          <a:p>
            <a:fld id="{407F7647-6CBB-4945-B48A-22BF8575EA14}" type="slidenum">
              <a:rPr lang="en-US" smtClean="0"/>
              <a:pPr/>
              <a:t>13</a:t>
            </a:fld>
            <a:endParaRPr lang="en-US" dirty="0"/>
          </a:p>
        </p:txBody>
      </p:sp>
      <p:sp>
        <p:nvSpPr>
          <p:cNvPr id="5" name="Title 4">
            <a:extLst>
              <a:ext uri="{FF2B5EF4-FFF2-40B4-BE49-F238E27FC236}">
                <a16:creationId xmlns:a16="http://schemas.microsoft.com/office/drawing/2014/main" id="{B5F16B9C-40B2-466B-9B2B-6903BD8298B0}"/>
              </a:ext>
            </a:extLst>
          </p:cNvPr>
          <p:cNvSpPr>
            <a:spLocks noGrp="1"/>
          </p:cNvSpPr>
          <p:nvPr>
            <p:ph type="title"/>
          </p:nvPr>
        </p:nvSpPr>
        <p:spPr/>
        <p:txBody>
          <a:bodyPr/>
          <a:lstStyle/>
          <a:p>
            <a:r>
              <a:rPr lang="es-PR" dirty="0"/>
              <a:t>¿Qué conducta es constitutiva de acoso laboral? </a:t>
            </a:r>
            <a:endParaRPr lang="en-US" dirty="0"/>
          </a:p>
        </p:txBody>
      </p:sp>
    </p:spTree>
    <p:extLst>
      <p:ext uri="{BB962C8B-B14F-4D97-AF65-F5344CB8AC3E}">
        <p14:creationId xmlns:p14="http://schemas.microsoft.com/office/powerpoint/2010/main" val="4120844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B7AA359-072C-4392-B432-F5FD29B11493}"/>
              </a:ext>
            </a:extLst>
          </p:cNvPr>
          <p:cNvSpPr>
            <a:spLocks noGrp="1"/>
          </p:cNvSpPr>
          <p:nvPr>
            <p:ph idx="1"/>
          </p:nvPr>
        </p:nvSpPr>
        <p:spPr/>
        <p:txBody>
          <a:bodyPr/>
          <a:lstStyle/>
          <a:p>
            <a:r>
              <a:rPr lang="es-ES" dirty="0"/>
              <a:t>Actos destinados a ejercer la potestad disciplinaria que legalmente corresponde a los supervisores sobre sus subalternos.</a:t>
            </a:r>
          </a:p>
          <a:p>
            <a:r>
              <a:rPr lang="es-ES" dirty="0"/>
              <a:t>La formulación de exigencias para protección de la confidencialidad en los servicios a los que se dedica el patrono o la lealtad del empleado hacia su patrono.</a:t>
            </a:r>
          </a:p>
          <a:p>
            <a:r>
              <a:rPr lang="es-ES" dirty="0"/>
              <a:t>La formulación o promulgación de reglamentos o memorandos para encaminar la operación, maximizar la eficiencia y la evaluación laboral de los empleados en razón a los objetivos generales del patrono.</a:t>
            </a:r>
          </a:p>
        </p:txBody>
      </p:sp>
      <p:sp>
        <p:nvSpPr>
          <p:cNvPr id="3" name="Footer Placeholder 2">
            <a:extLst>
              <a:ext uri="{FF2B5EF4-FFF2-40B4-BE49-F238E27FC236}">
                <a16:creationId xmlns:a16="http://schemas.microsoft.com/office/drawing/2014/main" id="{45508E90-6755-4A17-9BCF-BC584F691647}"/>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8DD85769-3CE8-4475-858D-671775E17BA9}"/>
              </a:ext>
            </a:extLst>
          </p:cNvPr>
          <p:cNvSpPr>
            <a:spLocks noGrp="1"/>
          </p:cNvSpPr>
          <p:nvPr>
            <p:ph type="sldNum" sz="quarter" idx="4"/>
          </p:nvPr>
        </p:nvSpPr>
        <p:spPr/>
        <p:txBody>
          <a:bodyPr/>
          <a:lstStyle/>
          <a:p>
            <a:fld id="{407F7647-6CBB-4945-B48A-22BF8575EA14}" type="slidenum">
              <a:rPr lang="en-US" smtClean="0"/>
              <a:pPr/>
              <a:t>14</a:t>
            </a:fld>
            <a:endParaRPr lang="en-US" dirty="0"/>
          </a:p>
        </p:txBody>
      </p:sp>
      <p:sp>
        <p:nvSpPr>
          <p:cNvPr id="5" name="Title 4">
            <a:extLst>
              <a:ext uri="{FF2B5EF4-FFF2-40B4-BE49-F238E27FC236}">
                <a16:creationId xmlns:a16="http://schemas.microsoft.com/office/drawing/2014/main" id="{E4807D09-67C6-4C35-9F3F-6A7D989B2B79}"/>
              </a:ext>
            </a:extLst>
          </p:cNvPr>
          <p:cNvSpPr>
            <a:spLocks noGrp="1"/>
          </p:cNvSpPr>
          <p:nvPr>
            <p:ph type="title"/>
          </p:nvPr>
        </p:nvSpPr>
        <p:spPr/>
        <p:txBody>
          <a:bodyPr/>
          <a:lstStyle/>
          <a:p>
            <a:r>
              <a:rPr lang="es-PR"/>
              <a:t>¿Qué conducta NO es constitutiva de acoso laboral? </a:t>
            </a:r>
            <a:endParaRPr lang="en-US" dirty="0"/>
          </a:p>
        </p:txBody>
      </p:sp>
      <p:pic>
        <p:nvPicPr>
          <p:cNvPr id="8" name="Graphic 7" descr="No sign with solid fill">
            <a:extLst>
              <a:ext uri="{FF2B5EF4-FFF2-40B4-BE49-F238E27FC236}">
                <a16:creationId xmlns:a16="http://schemas.microsoft.com/office/drawing/2014/main" id="{7CD70BBF-82E7-49FC-B8DA-221A238FEE7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800600" y="4650695"/>
            <a:ext cx="1704385" cy="1704385"/>
          </a:xfrm>
          <a:prstGeom prst="rect">
            <a:avLst/>
          </a:prstGeom>
        </p:spPr>
      </p:pic>
    </p:spTree>
    <p:extLst>
      <p:ext uri="{BB962C8B-B14F-4D97-AF65-F5344CB8AC3E}">
        <p14:creationId xmlns:p14="http://schemas.microsoft.com/office/powerpoint/2010/main" val="5990897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7E65E81-94DE-416C-AB65-8C136A87258C}"/>
              </a:ext>
            </a:extLst>
          </p:cNvPr>
          <p:cNvSpPr>
            <a:spLocks noGrp="1"/>
          </p:cNvSpPr>
          <p:nvPr>
            <p:ph type="title"/>
          </p:nvPr>
        </p:nvSpPr>
        <p:spPr>
          <a:xfrm>
            <a:off x="204624" y="105869"/>
            <a:ext cx="5720089" cy="1093185"/>
          </a:xfrm>
        </p:spPr>
        <p:txBody>
          <a:bodyPr vert="horz" lIns="91440" tIns="45720" rIns="91440" bIns="45720" rtlCol="0" anchor="b">
            <a:noAutofit/>
          </a:bodyPr>
          <a:lstStyle/>
          <a:p>
            <a:r>
              <a:rPr lang="en-US" sz="3000" dirty="0"/>
              <a:t>¿</a:t>
            </a:r>
            <a:r>
              <a:rPr lang="en-US" sz="3000" dirty="0" err="1"/>
              <a:t>Qué</a:t>
            </a:r>
            <a:r>
              <a:rPr lang="en-US" sz="3000" dirty="0"/>
              <a:t> </a:t>
            </a:r>
            <a:r>
              <a:rPr lang="en-US" sz="3000" dirty="0" err="1"/>
              <a:t>conducta</a:t>
            </a:r>
            <a:r>
              <a:rPr lang="en-US" sz="3000" dirty="0"/>
              <a:t> NO es </a:t>
            </a:r>
            <a:r>
              <a:rPr lang="en-US" sz="3000" dirty="0" err="1"/>
              <a:t>constitutiva</a:t>
            </a:r>
            <a:r>
              <a:rPr lang="en-US" sz="3000" dirty="0"/>
              <a:t> de </a:t>
            </a:r>
            <a:r>
              <a:rPr lang="en-US" sz="3000" dirty="0" err="1"/>
              <a:t>acoso</a:t>
            </a:r>
            <a:r>
              <a:rPr lang="en-US" sz="3000" dirty="0"/>
              <a:t> </a:t>
            </a:r>
            <a:r>
              <a:rPr lang="en-US" sz="3000" dirty="0" err="1"/>
              <a:t>laboral</a:t>
            </a:r>
            <a:r>
              <a:rPr lang="en-US" sz="3000" dirty="0"/>
              <a:t>? </a:t>
            </a:r>
          </a:p>
        </p:txBody>
      </p:sp>
      <p:sp>
        <p:nvSpPr>
          <p:cNvPr id="2" name="Content Placeholder 1">
            <a:extLst>
              <a:ext uri="{FF2B5EF4-FFF2-40B4-BE49-F238E27FC236}">
                <a16:creationId xmlns:a16="http://schemas.microsoft.com/office/drawing/2014/main" id="{2F068492-C37D-4C79-9D9D-1D1C45641F1D}"/>
              </a:ext>
            </a:extLst>
          </p:cNvPr>
          <p:cNvSpPr>
            <a:spLocks noGrp="1"/>
          </p:cNvSpPr>
          <p:nvPr>
            <p:ph idx="1"/>
          </p:nvPr>
        </p:nvSpPr>
        <p:spPr>
          <a:xfrm>
            <a:off x="481014" y="1513491"/>
            <a:ext cx="5167311" cy="4692048"/>
          </a:xfrm>
        </p:spPr>
        <p:txBody>
          <a:bodyPr vert="horz" lIns="91440" tIns="45720" rIns="91440" bIns="45720" rtlCol="0">
            <a:normAutofit fontScale="92500" lnSpcReduction="10000"/>
          </a:bodyPr>
          <a:lstStyle/>
          <a:p>
            <a:r>
              <a:rPr lang="es-ES" sz="2000" dirty="0"/>
              <a:t>La solicitud de cumplir deberes adicionales de colaboración cuando sea necesario para la continuidad del servicio o para solucionar situaciones difíciles en la operación y servicios que ofrece el patrono.</a:t>
            </a:r>
          </a:p>
          <a:p>
            <a:r>
              <a:rPr lang="en-US" sz="2000" dirty="0"/>
              <a:t>Las </a:t>
            </a:r>
            <a:r>
              <a:rPr lang="en-US" sz="2000" dirty="0" err="1"/>
              <a:t>acciones</a:t>
            </a:r>
            <a:r>
              <a:rPr lang="en-US" sz="2000" dirty="0"/>
              <a:t> </a:t>
            </a:r>
            <a:r>
              <a:rPr lang="en-US" sz="2000" dirty="0" err="1"/>
              <a:t>administrativas</a:t>
            </a:r>
            <a:r>
              <a:rPr lang="en-US" sz="2000" dirty="0"/>
              <a:t> </a:t>
            </a:r>
            <a:r>
              <a:rPr lang="en-US" sz="2000" dirty="0" err="1"/>
              <a:t>dirigidas</a:t>
            </a:r>
            <a:r>
              <a:rPr lang="en-US" sz="2000" dirty="0"/>
              <a:t> a la </a:t>
            </a:r>
            <a:r>
              <a:rPr lang="en-US" sz="2000" dirty="0" err="1"/>
              <a:t>culminación</a:t>
            </a:r>
            <a:r>
              <a:rPr lang="en-US" sz="2000" dirty="0"/>
              <a:t> de un </a:t>
            </a:r>
            <a:r>
              <a:rPr lang="en-US" sz="2000" dirty="0" err="1"/>
              <a:t>contrato</a:t>
            </a:r>
            <a:r>
              <a:rPr lang="en-US" sz="2000" dirty="0"/>
              <a:t> de </a:t>
            </a:r>
            <a:r>
              <a:rPr lang="en-US" sz="2000" dirty="0" err="1"/>
              <a:t>trabajo</a:t>
            </a:r>
            <a:r>
              <a:rPr lang="en-US" sz="2000" dirty="0"/>
              <a:t>, con </a:t>
            </a:r>
            <a:r>
              <a:rPr lang="en-US" sz="2000" dirty="0" err="1"/>
              <a:t>justa</a:t>
            </a:r>
            <a:r>
              <a:rPr lang="en-US" sz="2000" dirty="0"/>
              <a:t> causa o por </a:t>
            </a:r>
            <a:r>
              <a:rPr lang="en-US" sz="2000" dirty="0" err="1"/>
              <a:t>periodo</a:t>
            </a:r>
            <a:r>
              <a:rPr lang="en-US" sz="2000" dirty="0"/>
              <a:t> </a:t>
            </a:r>
            <a:r>
              <a:rPr lang="en-US" sz="2000" dirty="0" err="1"/>
              <a:t>fijo</a:t>
            </a:r>
            <a:r>
              <a:rPr lang="en-US" sz="2000" dirty="0"/>
              <a:t> de </a:t>
            </a:r>
            <a:r>
              <a:rPr lang="en-US" sz="2000" dirty="0" err="1"/>
              <a:t>tiempo</a:t>
            </a:r>
            <a:r>
              <a:rPr lang="en-US" sz="2000" dirty="0"/>
              <a:t>, </a:t>
            </a:r>
            <a:r>
              <a:rPr lang="en-US" sz="2000" dirty="0" err="1"/>
              <a:t>previsto</a:t>
            </a:r>
            <a:r>
              <a:rPr lang="en-US" sz="2000" dirty="0"/>
              <a:t> </a:t>
            </a:r>
            <a:r>
              <a:rPr lang="en-US" sz="2000" dirty="0" err="1"/>
              <a:t>en</a:t>
            </a:r>
            <a:r>
              <a:rPr lang="en-US" sz="2000" dirty="0"/>
              <a:t> el </a:t>
            </a:r>
            <a:r>
              <a:rPr lang="en-US" sz="2000" dirty="0" err="1"/>
              <a:t>ordenamiento</a:t>
            </a:r>
            <a:r>
              <a:rPr lang="en-US" sz="2000" dirty="0"/>
              <a:t> </a:t>
            </a:r>
            <a:r>
              <a:rPr lang="en-US" sz="2000" dirty="0" err="1"/>
              <a:t>jurídico</a:t>
            </a:r>
            <a:r>
              <a:rPr lang="en-US" sz="2000" dirty="0"/>
              <a:t> de Puerto Rico.</a:t>
            </a:r>
          </a:p>
          <a:p>
            <a:r>
              <a:rPr lang="en-US" sz="2000" dirty="0"/>
              <a:t>Las </a:t>
            </a:r>
            <a:r>
              <a:rPr lang="en-US" sz="2000" dirty="0" err="1"/>
              <a:t>acciones</a:t>
            </a:r>
            <a:r>
              <a:rPr lang="en-US" sz="2000" dirty="0"/>
              <a:t> </a:t>
            </a:r>
            <a:r>
              <a:rPr lang="en-US" sz="2000" dirty="0" err="1"/>
              <a:t>afirmativas</a:t>
            </a:r>
            <a:r>
              <a:rPr lang="en-US" sz="2000" dirty="0"/>
              <a:t> del </a:t>
            </a:r>
            <a:r>
              <a:rPr lang="en-US" sz="2000" dirty="0" err="1"/>
              <a:t>patrono</a:t>
            </a:r>
            <a:r>
              <a:rPr lang="en-US" sz="2000" dirty="0"/>
              <a:t> para </a:t>
            </a:r>
            <a:r>
              <a:rPr lang="en-US" sz="2000" dirty="0" err="1"/>
              <a:t>hacer</a:t>
            </a:r>
            <a:r>
              <a:rPr lang="en-US" sz="2000" dirty="0"/>
              <a:t> </a:t>
            </a:r>
            <a:r>
              <a:rPr lang="en-US" sz="2000" dirty="0" err="1"/>
              <a:t>cumplir</a:t>
            </a:r>
            <a:r>
              <a:rPr lang="en-US" sz="2000" dirty="0"/>
              <a:t> las </a:t>
            </a:r>
            <a:r>
              <a:rPr lang="en-US" sz="2000" dirty="0" err="1"/>
              <a:t>estipulaciones</a:t>
            </a:r>
            <a:r>
              <a:rPr lang="en-US" sz="2000" dirty="0"/>
              <a:t> </a:t>
            </a:r>
            <a:r>
              <a:rPr lang="en-US" sz="2000" dirty="0" err="1"/>
              <a:t>contenidas</a:t>
            </a:r>
            <a:r>
              <a:rPr lang="en-US" sz="2000" dirty="0"/>
              <a:t> </a:t>
            </a:r>
            <a:r>
              <a:rPr lang="en-US" sz="2000" dirty="0" err="1"/>
              <a:t>en</a:t>
            </a:r>
            <a:r>
              <a:rPr lang="en-US" sz="2000" dirty="0"/>
              <a:t> los </a:t>
            </a:r>
            <a:r>
              <a:rPr lang="en-US" sz="2000" dirty="0" err="1"/>
              <a:t>reglamentos</a:t>
            </a:r>
            <a:r>
              <a:rPr lang="en-US" sz="2000" dirty="0"/>
              <a:t> de </a:t>
            </a:r>
            <a:r>
              <a:rPr lang="en-US" sz="2000" dirty="0" err="1"/>
              <a:t>administración</a:t>
            </a:r>
            <a:r>
              <a:rPr lang="en-US" sz="2000" dirty="0"/>
              <a:t> de </a:t>
            </a:r>
            <a:r>
              <a:rPr lang="en-US" sz="2000" dirty="0" err="1"/>
              <a:t>recursos</a:t>
            </a:r>
            <a:r>
              <a:rPr lang="en-US" sz="2000" dirty="0"/>
              <a:t> </a:t>
            </a:r>
            <a:r>
              <a:rPr lang="en-US" sz="2000" dirty="0" err="1"/>
              <a:t>humanos</a:t>
            </a:r>
            <a:r>
              <a:rPr lang="en-US" sz="2000" dirty="0"/>
              <a:t> o de </a:t>
            </a:r>
            <a:r>
              <a:rPr lang="en-US" sz="2000" dirty="0" err="1"/>
              <a:t>cláusulas</a:t>
            </a:r>
            <a:r>
              <a:rPr lang="en-US" sz="2000" dirty="0"/>
              <a:t> de los </a:t>
            </a:r>
            <a:r>
              <a:rPr lang="en-US" sz="2000" dirty="0" err="1"/>
              <a:t>contratos</a:t>
            </a:r>
            <a:r>
              <a:rPr lang="en-US" sz="2000" dirty="0"/>
              <a:t> de </a:t>
            </a:r>
            <a:r>
              <a:rPr lang="en-US" sz="2000" dirty="0" err="1"/>
              <a:t>trabajo</a:t>
            </a:r>
            <a:r>
              <a:rPr lang="en-US" sz="2000" dirty="0"/>
              <a:t>.</a:t>
            </a:r>
          </a:p>
          <a:p>
            <a:r>
              <a:rPr lang="en-US" sz="2000" dirty="0"/>
              <a:t>Las </a:t>
            </a:r>
            <a:r>
              <a:rPr lang="en-US" sz="2000" dirty="0" err="1"/>
              <a:t>acciones</a:t>
            </a:r>
            <a:r>
              <a:rPr lang="en-US" sz="2000" dirty="0"/>
              <a:t> </a:t>
            </a:r>
            <a:r>
              <a:rPr lang="en-US" sz="2000" dirty="0" err="1"/>
              <a:t>afirmativas</a:t>
            </a:r>
            <a:r>
              <a:rPr lang="en-US" sz="2000" dirty="0"/>
              <a:t> del </a:t>
            </a:r>
            <a:r>
              <a:rPr lang="en-US" sz="2000" dirty="0" err="1"/>
              <a:t>patrono</a:t>
            </a:r>
            <a:r>
              <a:rPr lang="en-US" sz="2000" dirty="0"/>
              <a:t> para que se </a:t>
            </a:r>
            <a:r>
              <a:rPr lang="en-US" sz="2000" dirty="0" err="1"/>
              <a:t>cumplan</a:t>
            </a:r>
            <a:r>
              <a:rPr lang="en-US" sz="2000" dirty="0"/>
              <a:t> con las </a:t>
            </a:r>
            <a:r>
              <a:rPr lang="en-US" sz="2000" dirty="0" err="1"/>
              <a:t>obligaciones</a:t>
            </a:r>
            <a:r>
              <a:rPr lang="en-US" sz="2000" dirty="0"/>
              <a:t>, </a:t>
            </a:r>
            <a:r>
              <a:rPr lang="en-US" sz="2000" dirty="0" err="1"/>
              <a:t>deberes</a:t>
            </a:r>
            <a:r>
              <a:rPr lang="en-US" sz="2000" dirty="0"/>
              <a:t> y </a:t>
            </a:r>
            <a:r>
              <a:rPr lang="en-US" sz="2000" dirty="0" err="1"/>
              <a:t>prohibiciones</a:t>
            </a:r>
            <a:r>
              <a:rPr lang="en-US" sz="2000" dirty="0"/>
              <a:t> que </a:t>
            </a:r>
            <a:r>
              <a:rPr lang="en-US" sz="2000" dirty="0" err="1"/>
              <a:t>rigen</a:t>
            </a:r>
            <a:r>
              <a:rPr lang="en-US" sz="2000" dirty="0"/>
              <a:t> por ley.</a:t>
            </a:r>
          </a:p>
        </p:txBody>
      </p:sp>
      <p:sp>
        <p:nvSpPr>
          <p:cNvPr id="3" name="Footer Placeholder 2">
            <a:extLst>
              <a:ext uri="{FF2B5EF4-FFF2-40B4-BE49-F238E27FC236}">
                <a16:creationId xmlns:a16="http://schemas.microsoft.com/office/drawing/2014/main" id="{E7122A35-7CE5-4AC3-B68A-D94780FDB262}"/>
              </a:ext>
            </a:extLst>
          </p:cNvPr>
          <p:cNvSpPr>
            <a:spLocks noGrp="1"/>
          </p:cNvSpPr>
          <p:nvPr>
            <p:ph type="ftr" sz="quarter" idx="3"/>
          </p:nvPr>
        </p:nvSpPr>
        <p:spPr>
          <a:xfrm>
            <a:off x="481013" y="6356350"/>
            <a:ext cx="4114800" cy="365125"/>
          </a:xfrm>
        </p:spPr>
        <p:txBody>
          <a:bodyPr vert="horz" lIns="91440" tIns="45720" rIns="91440" bIns="45720" rtlCol="0" anchor="ctr">
            <a:normAutofit/>
          </a:bodyPr>
          <a:lstStyle/>
          <a:p>
            <a:pPr>
              <a:spcAft>
                <a:spcPts val="600"/>
              </a:spcAft>
              <a:defRPr/>
            </a:pPr>
            <a:r>
              <a:rPr lang="en-US" sz="1200" kern="1200">
                <a:solidFill>
                  <a:schemeClr val="tx1">
                    <a:lumMod val="75000"/>
                    <a:lumOff val="25000"/>
                  </a:schemeClr>
                </a:solidFill>
                <a:latin typeface="Calibri" panose="020F0502020204030204"/>
                <a:ea typeface="+mn-ea"/>
                <a:cs typeface="+mn-cs"/>
              </a:rPr>
              <a:t>Jackson Lewis P.C.  </a:t>
            </a:r>
          </a:p>
        </p:txBody>
      </p:sp>
      <p:pic>
        <p:nvPicPr>
          <p:cNvPr id="10" name="Picture 9" descr="A picture containing text, computer&#10;&#10;Description automatically generated">
            <a:extLst>
              <a:ext uri="{FF2B5EF4-FFF2-40B4-BE49-F238E27FC236}">
                <a16:creationId xmlns:a16="http://schemas.microsoft.com/office/drawing/2014/main" id="{ADFACFB7-77B9-4120-A5B2-A624038F2C80}"/>
              </a:ext>
            </a:extLst>
          </p:cNvPr>
          <p:cNvPicPr>
            <a:picLocks noChangeAspect="1"/>
          </p:cNvPicPr>
          <p:nvPr/>
        </p:nvPicPr>
        <p:blipFill rotWithShape="1">
          <a:blip r:embed="rId2"/>
          <a:srcRect l="27377" r="19775"/>
          <a:stretch/>
        </p:blipFill>
        <p:spPr>
          <a:xfrm>
            <a:off x="5721536" y="1"/>
            <a:ext cx="6470464" cy="6856412"/>
          </a:xfrm>
          <a:custGeom>
            <a:avLst/>
            <a:gdLst/>
            <a:ahLst/>
            <a:cxnLst/>
            <a:rect l="l" t="t" r="r" b="b"/>
            <a:pathLst>
              <a:path w="6470464" h="6856412">
                <a:moveTo>
                  <a:pt x="0" y="0"/>
                </a:moveTo>
                <a:lnTo>
                  <a:pt x="6470464" y="0"/>
                </a:lnTo>
                <a:lnTo>
                  <a:pt x="6470464" y="6856412"/>
                </a:lnTo>
                <a:lnTo>
                  <a:pt x="753" y="6856412"/>
                </a:lnTo>
                <a:lnTo>
                  <a:pt x="83736" y="6682434"/>
                </a:lnTo>
                <a:cubicBezTo>
                  <a:pt x="534353" y="5654674"/>
                  <a:pt x="777103" y="4561946"/>
                  <a:pt x="777103" y="3428997"/>
                </a:cubicBezTo>
                <a:cubicBezTo>
                  <a:pt x="777103" y="2296047"/>
                  <a:pt x="534353" y="1203318"/>
                  <a:pt x="83736" y="175558"/>
                </a:cubicBezTo>
                <a:close/>
              </a:path>
            </a:pathLst>
          </a:custGeom>
        </p:spPr>
      </p:pic>
      <p:sp>
        <p:nvSpPr>
          <p:cNvPr id="4" name="Slide Number Placeholder 3">
            <a:extLst>
              <a:ext uri="{FF2B5EF4-FFF2-40B4-BE49-F238E27FC236}">
                <a16:creationId xmlns:a16="http://schemas.microsoft.com/office/drawing/2014/main" id="{B772DB21-6A89-4E82-BB32-F973F39E3B73}"/>
              </a:ext>
            </a:extLst>
          </p:cNvPr>
          <p:cNvSpPr>
            <a:spLocks noGrp="1"/>
          </p:cNvSpPr>
          <p:nvPr>
            <p:ph type="sldNum" sz="quarter" idx="4"/>
          </p:nvPr>
        </p:nvSpPr>
        <p:spPr>
          <a:xfrm>
            <a:off x="10888662" y="6356350"/>
            <a:ext cx="819187" cy="365125"/>
          </a:xfrm>
        </p:spPr>
        <p:txBody>
          <a:bodyPr vert="horz" lIns="91440" tIns="45720" rIns="91440" bIns="45720" rtlCol="0" anchor="ctr">
            <a:normAutofit/>
          </a:bodyPr>
          <a:lstStyle/>
          <a:p>
            <a:pPr>
              <a:spcAft>
                <a:spcPts val="600"/>
              </a:spcAft>
              <a:defRPr/>
            </a:pPr>
            <a:fld id="{407F7647-6CBB-4945-B48A-22BF8575EA14}" type="slidenum">
              <a:rPr lang="en-US" sz="1200" b="0">
                <a:solidFill>
                  <a:prstClr val="white"/>
                </a:solidFill>
                <a:latin typeface="Calibri" panose="020F0502020204030204"/>
                <a:cs typeface="+mn-cs"/>
              </a:rPr>
              <a:pPr>
                <a:spcAft>
                  <a:spcPts val="600"/>
                </a:spcAft>
                <a:defRPr/>
              </a:pPr>
              <a:t>15</a:t>
            </a:fld>
            <a:endParaRPr lang="en-US" sz="1200" b="0">
              <a:solidFill>
                <a:prstClr val="white"/>
              </a:solidFill>
              <a:latin typeface="Calibri" panose="020F0502020204030204"/>
              <a:cs typeface="+mn-cs"/>
            </a:endParaRPr>
          </a:p>
        </p:txBody>
      </p:sp>
    </p:spTree>
    <p:extLst>
      <p:ext uri="{BB962C8B-B14F-4D97-AF65-F5344CB8AC3E}">
        <p14:creationId xmlns:p14="http://schemas.microsoft.com/office/powerpoint/2010/main" val="35729408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7A4DF22-3EF0-4246-A659-CA49FB8EC6DF}"/>
              </a:ext>
            </a:extLst>
          </p:cNvPr>
          <p:cNvSpPr>
            <a:spLocks noGrp="1"/>
          </p:cNvSpPr>
          <p:nvPr>
            <p:ph type="title"/>
          </p:nvPr>
        </p:nvSpPr>
        <p:spPr>
          <a:xfrm>
            <a:off x="960100" y="978102"/>
            <a:ext cx="10588434" cy="1062644"/>
          </a:xfrm>
        </p:spPr>
        <p:txBody>
          <a:bodyPr vert="horz" lIns="91440" tIns="45720" rIns="91440" bIns="45720" rtlCol="0" anchor="b">
            <a:normAutofit/>
          </a:bodyPr>
          <a:lstStyle/>
          <a:p>
            <a:r>
              <a:rPr lang="en-US" sz="3500" kern="1200" dirty="0" err="1">
                <a:solidFill>
                  <a:schemeClr val="tx1"/>
                </a:solidFill>
              </a:rPr>
              <a:t>Obligaciones</a:t>
            </a:r>
            <a:r>
              <a:rPr lang="en-US" sz="3500" kern="1200" dirty="0">
                <a:solidFill>
                  <a:schemeClr val="tx1"/>
                </a:solidFill>
              </a:rPr>
              <a:t> del </a:t>
            </a:r>
            <a:r>
              <a:rPr lang="en-US" sz="3500" kern="1200" dirty="0" err="1">
                <a:solidFill>
                  <a:schemeClr val="tx1"/>
                </a:solidFill>
              </a:rPr>
              <a:t>Patrono</a:t>
            </a:r>
            <a:endParaRPr lang="en-US" sz="3500" kern="1200" dirty="0">
              <a:solidFill>
                <a:schemeClr val="tx1"/>
              </a:solidFill>
            </a:endParaRPr>
          </a:p>
        </p:txBody>
      </p:sp>
      <p:cxnSp>
        <p:nvCxnSpPr>
          <p:cNvPr id="8" name="Straight Connector 10">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6" name="Picture 4">
            <a:extLst>
              <a:ext uri="{FF2B5EF4-FFF2-40B4-BE49-F238E27FC236}">
                <a16:creationId xmlns:a16="http://schemas.microsoft.com/office/drawing/2014/main" id="{4564978F-9DA7-4CE1-9C92-9107F1C5DB1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14023" y="2811104"/>
            <a:ext cx="3366480" cy="2260701"/>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Content Placeholder 1">
            <a:extLst>
              <a:ext uri="{FF2B5EF4-FFF2-40B4-BE49-F238E27FC236}">
                <a16:creationId xmlns:a16="http://schemas.microsoft.com/office/drawing/2014/main" id="{24E43AD8-33A0-4B7A-B30F-F5DAB3EB468A}"/>
              </a:ext>
            </a:extLst>
          </p:cNvPr>
          <p:cNvSpPr>
            <a:spLocks noGrp="1"/>
          </p:cNvSpPr>
          <p:nvPr>
            <p:ph idx="1"/>
          </p:nvPr>
        </p:nvSpPr>
        <p:spPr>
          <a:xfrm>
            <a:off x="4955354" y="2682433"/>
            <a:ext cx="6282169" cy="3215749"/>
          </a:xfrm>
        </p:spPr>
        <p:txBody>
          <a:bodyPr vert="horz" lIns="91440" tIns="45720" rIns="91440" bIns="45720" rtlCol="0">
            <a:normAutofit/>
          </a:bodyPr>
          <a:lstStyle/>
          <a:p>
            <a:r>
              <a:rPr lang="en-US" sz="2200" dirty="0" err="1"/>
              <a:t>Tomar</a:t>
            </a:r>
            <a:r>
              <a:rPr lang="en-US" sz="2200" dirty="0"/>
              <a:t> </a:t>
            </a:r>
            <a:r>
              <a:rPr lang="en-US" sz="2200" dirty="0" err="1"/>
              <a:t>medidas</a:t>
            </a:r>
            <a:r>
              <a:rPr lang="en-US" sz="2200" dirty="0"/>
              <a:t> </a:t>
            </a:r>
            <a:r>
              <a:rPr lang="en-US" sz="2200" dirty="0" err="1"/>
              <a:t>necesarias</a:t>
            </a:r>
            <a:r>
              <a:rPr lang="en-US" sz="2200" dirty="0"/>
              <a:t> para </a:t>
            </a:r>
            <a:r>
              <a:rPr lang="en-US" sz="2200" dirty="0" err="1"/>
              <a:t>eliminar</a:t>
            </a:r>
            <a:r>
              <a:rPr lang="en-US" sz="2200" dirty="0"/>
              <a:t> o </a:t>
            </a:r>
            <a:r>
              <a:rPr lang="en-US" sz="2200" dirty="0" err="1"/>
              <a:t>minimizar</a:t>
            </a:r>
            <a:r>
              <a:rPr lang="en-US" sz="2200" dirty="0"/>
              <a:t> el </a:t>
            </a:r>
            <a:r>
              <a:rPr lang="en-US" sz="2200" dirty="0" err="1"/>
              <a:t>acoso</a:t>
            </a:r>
            <a:r>
              <a:rPr lang="en-US" sz="2200" dirty="0"/>
              <a:t> </a:t>
            </a:r>
            <a:r>
              <a:rPr lang="en-US" sz="2200" dirty="0" err="1"/>
              <a:t>laboral</a:t>
            </a:r>
            <a:endParaRPr lang="en-US" sz="2200" dirty="0"/>
          </a:p>
          <a:p>
            <a:r>
              <a:rPr lang="en-US" sz="2200" dirty="0" err="1"/>
              <a:t>Adoptar</a:t>
            </a:r>
            <a:r>
              <a:rPr lang="en-US" sz="2200" dirty="0"/>
              <a:t> e </a:t>
            </a:r>
            <a:r>
              <a:rPr lang="en-US" sz="2200" dirty="0" err="1"/>
              <a:t>implementar</a:t>
            </a:r>
            <a:r>
              <a:rPr lang="en-US" sz="2200" dirty="0"/>
              <a:t> </a:t>
            </a:r>
            <a:r>
              <a:rPr lang="en-US" sz="2200" dirty="0" err="1"/>
              <a:t>políticas</a:t>
            </a:r>
            <a:r>
              <a:rPr lang="en-US" sz="2200" dirty="0"/>
              <a:t> </a:t>
            </a:r>
            <a:r>
              <a:rPr lang="en-US" sz="2200" dirty="0" err="1"/>
              <a:t>internas</a:t>
            </a:r>
            <a:r>
              <a:rPr lang="en-US" sz="2200" dirty="0"/>
              <a:t> para </a:t>
            </a:r>
            <a:r>
              <a:rPr lang="en-US" sz="2200" dirty="0" err="1"/>
              <a:t>prevenir</a:t>
            </a:r>
            <a:r>
              <a:rPr lang="en-US" sz="2200" dirty="0"/>
              <a:t>, </a:t>
            </a:r>
            <a:r>
              <a:rPr lang="en-US" sz="2200" dirty="0" err="1"/>
              <a:t>desalentar</a:t>
            </a:r>
            <a:r>
              <a:rPr lang="en-US" sz="2200" dirty="0"/>
              <a:t> y </a:t>
            </a:r>
            <a:r>
              <a:rPr lang="en-US" sz="2200" dirty="0" err="1"/>
              <a:t>evitar</a:t>
            </a:r>
            <a:r>
              <a:rPr lang="en-US" sz="2200" dirty="0"/>
              <a:t> el </a:t>
            </a:r>
            <a:r>
              <a:rPr lang="en-US" sz="2200" dirty="0" err="1"/>
              <a:t>acoso</a:t>
            </a:r>
            <a:r>
              <a:rPr lang="en-US" sz="2200" dirty="0"/>
              <a:t> </a:t>
            </a:r>
            <a:r>
              <a:rPr lang="en-US" sz="2200" dirty="0" err="1"/>
              <a:t>laboral</a:t>
            </a:r>
            <a:endParaRPr lang="en-US" sz="2200" dirty="0"/>
          </a:p>
          <a:p>
            <a:r>
              <a:rPr lang="en-US" sz="2200" dirty="0" err="1"/>
              <a:t>Investigar</a:t>
            </a:r>
            <a:r>
              <a:rPr lang="en-US" sz="2200" dirty="0"/>
              <a:t> </a:t>
            </a:r>
            <a:r>
              <a:rPr lang="en-US" sz="2200" dirty="0" err="1"/>
              <a:t>toda</a:t>
            </a:r>
            <a:r>
              <a:rPr lang="en-US" sz="2200" dirty="0"/>
              <a:t> </a:t>
            </a:r>
            <a:r>
              <a:rPr lang="en-US" sz="2200" dirty="0" err="1"/>
              <a:t>alegación</a:t>
            </a:r>
            <a:r>
              <a:rPr lang="en-US" sz="2200" dirty="0"/>
              <a:t> de </a:t>
            </a:r>
            <a:r>
              <a:rPr lang="en-US" sz="2200" dirty="0" err="1"/>
              <a:t>acoso</a:t>
            </a:r>
            <a:r>
              <a:rPr lang="en-US" sz="2200" dirty="0"/>
              <a:t> e </a:t>
            </a:r>
            <a:r>
              <a:rPr lang="en-US" sz="2200" dirty="0" err="1"/>
              <a:t>imponer</a:t>
            </a:r>
            <a:r>
              <a:rPr lang="en-US" sz="2200" dirty="0"/>
              <a:t> la </a:t>
            </a:r>
            <a:r>
              <a:rPr lang="en-US" sz="2200" dirty="0" err="1"/>
              <a:t>sanción</a:t>
            </a:r>
            <a:r>
              <a:rPr lang="en-US" sz="2200" dirty="0"/>
              <a:t> </a:t>
            </a:r>
            <a:r>
              <a:rPr lang="en-US" sz="2200" dirty="0" err="1"/>
              <a:t>correspondiente</a:t>
            </a:r>
            <a:r>
              <a:rPr lang="en-US" sz="2200" dirty="0"/>
              <a:t>, </a:t>
            </a:r>
            <a:r>
              <a:rPr lang="en-US" sz="2200" dirty="0" err="1"/>
              <a:t>si</a:t>
            </a:r>
            <a:r>
              <a:rPr lang="en-US" sz="2200" dirty="0"/>
              <a:t> </a:t>
            </a:r>
            <a:r>
              <a:rPr lang="en-US" sz="2200" dirty="0" err="1"/>
              <a:t>aplica</a:t>
            </a:r>
            <a:endParaRPr lang="en-US" sz="2200" dirty="0"/>
          </a:p>
          <a:p>
            <a:r>
              <a:rPr lang="en-US" sz="2200" dirty="0" err="1"/>
              <a:t>Patronos</a:t>
            </a:r>
            <a:r>
              <a:rPr lang="en-US" sz="2200" dirty="0"/>
              <a:t> con  </a:t>
            </a:r>
            <a:r>
              <a:rPr lang="en-US" sz="2200" dirty="0" err="1"/>
              <a:t>uniones</a:t>
            </a:r>
            <a:r>
              <a:rPr lang="en-US" sz="2200" dirty="0"/>
              <a:t> – </a:t>
            </a:r>
            <a:r>
              <a:rPr lang="en-US" sz="2200" dirty="0" err="1"/>
              <a:t>asegurar</a:t>
            </a:r>
            <a:r>
              <a:rPr lang="en-US" sz="2200" dirty="0"/>
              <a:t> que hay </a:t>
            </a:r>
            <a:r>
              <a:rPr lang="en-US" sz="2200" dirty="0" err="1"/>
              <a:t>cláusula</a:t>
            </a:r>
            <a:r>
              <a:rPr lang="en-US" sz="2200" dirty="0"/>
              <a:t> </a:t>
            </a:r>
            <a:r>
              <a:rPr lang="en-US" sz="2200" dirty="0" err="1"/>
              <a:t>en</a:t>
            </a:r>
            <a:r>
              <a:rPr lang="en-US" sz="2200" dirty="0"/>
              <a:t> </a:t>
            </a:r>
            <a:r>
              <a:rPr lang="en-US" sz="2200" dirty="0" err="1"/>
              <a:t>convenio</a:t>
            </a:r>
            <a:r>
              <a:rPr lang="en-US" sz="2200" dirty="0"/>
              <a:t> que sea similar o </a:t>
            </a:r>
            <a:r>
              <a:rPr lang="en-US" sz="2200" dirty="0" err="1"/>
              <a:t>más</a:t>
            </a:r>
            <a:r>
              <a:rPr lang="en-US" sz="2200" dirty="0"/>
              <a:t> </a:t>
            </a:r>
            <a:r>
              <a:rPr lang="en-US" sz="2200" dirty="0" err="1"/>
              <a:t>estricta</a:t>
            </a:r>
            <a:r>
              <a:rPr lang="en-US" sz="2200" dirty="0"/>
              <a:t> que la Ley </a:t>
            </a:r>
            <a:r>
              <a:rPr lang="en-US" sz="2200" dirty="0" err="1"/>
              <a:t>Núm</a:t>
            </a:r>
            <a:r>
              <a:rPr lang="en-US" sz="2200" dirty="0"/>
              <a:t>. 90</a:t>
            </a:r>
          </a:p>
        </p:txBody>
      </p:sp>
      <p:sp>
        <p:nvSpPr>
          <p:cNvPr id="3" name="Footer Placeholder 2">
            <a:extLst>
              <a:ext uri="{FF2B5EF4-FFF2-40B4-BE49-F238E27FC236}">
                <a16:creationId xmlns:a16="http://schemas.microsoft.com/office/drawing/2014/main" id="{D60FAFB7-94E7-49AD-856D-BF9A49699DF5}"/>
              </a:ext>
            </a:extLst>
          </p:cNvPr>
          <p:cNvSpPr>
            <a:spLocks noGrp="1"/>
          </p:cNvSpPr>
          <p:nvPr>
            <p:ph type="ftr" sz="quarter" idx="3"/>
          </p:nvPr>
        </p:nvSpPr>
        <p:spPr>
          <a:xfrm>
            <a:off x="997792" y="6217920"/>
            <a:ext cx="4114800" cy="365125"/>
          </a:xfrm>
        </p:spPr>
        <p:txBody>
          <a:bodyPr vert="horz" lIns="91440" tIns="45720" rIns="91440" bIns="45720" rtlCol="0" anchor="ctr">
            <a:normAutofit/>
          </a:bodyPr>
          <a:lstStyle/>
          <a:p>
            <a:pPr>
              <a:spcAft>
                <a:spcPts val="600"/>
              </a:spcAft>
            </a:pPr>
            <a:r>
              <a:rPr lang="en-US" sz="1200" b="1" kern="1200">
                <a:solidFill>
                  <a:prstClr val="black">
                    <a:lumMod val="50000"/>
                    <a:lumOff val="50000"/>
                  </a:prstClr>
                </a:solidFill>
                <a:latin typeface="+mn-lt"/>
                <a:ea typeface="+mn-ea"/>
                <a:cs typeface="+mn-cs"/>
              </a:rPr>
              <a:t>Jackson Lewis P.C.  </a:t>
            </a:r>
            <a:endParaRPr lang="en-US" sz="1200" kern="1200">
              <a:solidFill>
                <a:prstClr val="black">
                  <a:lumMod val="50000"/>
                  <a:lumOff val="50000"/>
                </a:prstClr>
              </a:solidFill>
              <a:latin typeface="+mn-lt"/>
              <a:ea typeface="+mn-ea"/>
              <a:cs typeface="+mn-cs"/>
            </a:endParaRPr>
          </a:p>
        </p:txBody>
      </p:sp>
      <p:sp>
        <p:nvSpPr>
          <p:cNvPr id="4" name="Slide Number Placeholder 3">
            <a:extLst>
              <a:ext uri="{FF2B5EF4-FFF2-40B4-BE49-F238E27FC236}">
                <a16:creationId xmlns:a16="http://schemas.microsoft.com/office/drawing/2014/main" id="{A051E733-0FCB-4C97-AF51-646EDC31074C}"/>
              </a:ext>
            </a:extLst>
          </p:cNvPr>
          <p:cNvSpPr>
            <a:spLocks noGrp="1"/>
          </p:cNvSpPr>
          <p:nvPr>
            <p:ph type="sldNum" sz="quarter" idx="4"/>
          </p:nvPr>
        </p:nvSpPr>
        <p:spPr>
          <a:xfrm>
            <a:off x="10330903" y="6217920"/>
            <a:ext cx="914400" cy="365125"/>
          </a:xfrm>
        </p:spPr>
        <p:txBody>
          <a:bodyPr vert="horz" lIns="91440" tIns="45720" rIns="91440" bIns="45720" rtlCol="0" anchor="ctr">
            <a:normAutofit/>
          </a:bodyPr>
          <a:lstStyle/>
          <a:p>
            <a:pPr>
              <a:spcAft>
                <a:spcPts val="600"/>
              </a:spcAft>
            </a:pPr>
            <a:fld id="{407F7647-6CBB-4945-B48A-22BF8575EA14}" type="slidenum">
              <a:rPr lang="en-US" sz="1200">
                <a:solidFill>
                  <a:prstClr val="black">
                    <a:lumMod val="50000"/>
                    <a:lumOff val="50000"/>
                  </a:prstClr>
                </a:solidFill>
                <a:latin typeface="+mn-lt"/>
                <a:cs typeface="+mn-cs"/>
              </a:rPr>
              <a:pPr>
                <a:spcAft>
                  <a:spcPts val="600"/>
                </a:spcAft>
              </a:pPr>
              <a:t>16</a:t>
            </a:fld>
            <a:endParaRPr lang="en-US" sz="1200">
              <a:solidFill>
                <a:prstClr val="black">
                  <a:lumMod val="50000"/>
                  <a:lumOff val="50000"/>
                </a:prstClr>
              </a:solidFill>
              <a:latin typeface="+mn-lt"/>
              <a:cs typeface="+mn-cs"/>
            </a:endParaRPr>
          </a:p>
        </p:txBody>
      </p:sp>
    </p:spTree>
    <p:extLst>
      <p:ext uri="{BB962C8B-B14F-4D97-AF65-F5344CB8AC3E}">
        <p14:creationId xmlns:p14="http://schemas.microsoft.com/office/powerpoint/2010/main" val="24760354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FE21987-5205-4C62-8F7B-FB39DD895DEB}"/>
              </a:ext>
            </a:extLst>
          </p:cNvPr>
          <p:cNvSpPr>
            <a:spLocks noGrp="1"/>
          </p:cNvSpPr>
          <p:nvPr>
            <p:ph idx="1"/>
          </p:nvPr>
        </p:nvSpPr>
        <p:spPr/>
        <p:txBody>
          <a:bodyPr/>
          <a:lstStyle/>
          <a:p>
            <a:r>
              <a:rPr lang="en-US" dirty="0" err="1"/>
              <a:t>Obligación</a:t>
            </a:r>
            <a:r>
              <a:rPr lang="en-US" dirty="0"/>
              <a:t> de </a:t>
            </a:r>
            <a:r>
              <a:rPr lang="en-US" dirty="0" err="1"/>
              <a:t>exponer</a:t>
            </a:r>
            <a:r>
              <a:rPr lang="en-US" dirty="0"/>
              <a:t> </a:t>
            </a:r>
            <a:r>
              <a:rPr lang="en-US" dirty="0" err="1"/>
              <a:t>contenido</a:t>
            </a:r>
            <a:r>
              <a:rPr lang="en-US" dirty="0"/>
              <a:t> del </a:t>
            </a:r>
            <a:r>
              <a:rPr lang="en-US" dirty="0" err="1"/>
              <a:t>alcance</a:t>
            </a:r>
            <a:r>
              <a:rPr lang="en-US" dirty="0"/>
              <a:t> de la ley </a:t>
            </a:r>
            <a:r>
              <a:rPr lang="en-US" dirty="0" err="1"/>
              <a:t>en</a:t>
            </a:r>
            <a:r>
              <a:rPr lang="en-US" dirty="0"/>
              <a:t> </a:t>
            </a:r>
            <a:r>
              <a:rPr lang="en-US" dirty="0" err="1"/>
              <a:t>lugar</a:t>
            </a:r>
            <a:r>
              <a:rPr lang="en-US" dirty="0"/>
              <a:t> visible y </a:t>
            </a:r>
            <a:r>
              <a:rPr lang="en-US" dirty="0" err="1"/>
              <a:t>orientar</a:t>
            </a:r>
            <a:r>
              <a:rPr lang="en-US" dirty="0"/>
              <a:t> </a:t>
            </a:r>
            <a:r>
              <a:rPr lang="en-US" dirty="0" err="1"/>
              <a:t>empleados</a:t>
            </a:r>
            <a:r>
              <a:rPr lang="en-US" dirty="0"/>
              <a:t> </a:t>
            </a:r>
            <a:r>
              <a:rPr lang="en-US" dirty="0" err="1"/>
              <a:t>sobre</a:t>
            </a:r>
            <a:r>
              <a:rPr lang="en-US" dirty="0"/>
              <a:t> </a:t>
            </a:r>
            <a:r>
              <a:rPr lang="en-US" dirty="0" err="1"/>
              <a:t>medidas</a:t>
            </a:r>
            <a:r>
              <a:rPr lang="en-US" dirty="0"/>
              <a:t>, </a:t>
            </a:r>
            <a:r>
              <a:rPr lang="en-US" dirty="0" err="1"/>
              <a:t>políticas</a:t>
            </a:r>
            <a:r>
              <a:rPr lang="en-US" dirty="0"/>
              <a:t> y </a:t>
            </a:r>
            <a:r>
              <a:rPr lang="en-US" dirty="0" err="1"/>
              <a:t>procedimientos</a:t>
            </a:r>
            <a:r>
              <a:rPr lang="en-US" dirty="0"/>
              <a:t> (</a:t>
            </a:r>
            <a:r>
              <a:rPr lang="en-US" dirty="0" err="1"/>
              <a:t>protocolo</a:t>
            </a:r>
            <a:r>
              <a:rPr lang="en-US" dirty="0"/>
              <a:t>)</a:t>
            </a:r>
          </a:p>
          <a:p>
            <a:pPr lvl="1"/>
            <a:r>
              <a:rPr lang="en-US" b="1" dirty="0">
                <a:solidFill>
                  <a:schemeClr val="accent2"/>
                </a:solidFill>
                <a:ea typeface="+mj-ea"/>
              </a:rPr>
              <a:t>¿</a:t>
            </a:r>
            <a:r>
              <a:rPr lang="en-US" b="1" dirty="0" err="1">
                <a:solidFill>
                  <a:schemeClr val="accent2"/>
                </a:solidFill>
                <a:ea typeface="+mj-ea"/>
              </a:rPr>
              <a:t>Qué</a:t>
            </a:r>
            <a:r>
              <a:rPr lang="en-US" b="1" dirty="0">
                <a:solidFill>
                  <a:schemeClr val="accent2"/>
                </a:solidFill>
                <a:ea typeface="+mj-ea"/>
              </a:rPr>
              <a:t> </a:t>
            </a:r>
            <a:r>
              <a:rPr lang="en-US" b="1" dirty="0" err="1">
                <a:solidFill>
                  <a:schemeClr val="accent2"/>
                </a:solidFill>
                <a:ea typeface="+mj-ea"/>
              </a:rPr>
              <a:t>ocurre</a:t>
            </a:r>
            <a:r>
              <a:rPr lang="en-US" b="1" dirty="0">
                <a:solidFill>
                  <a:schemeClr val="accent2"/>
                </a:solidFill>
                <a:ea typeface="+mj-ea"/>
              </a:rPr>
              <a:t> con </a:t>
            </a:r>
            <a:r>
              <a:rPr lang="en-US" b="1" dirty="0" err="1">
                <a:solidFill>
                  <a:schemeClr val="accent2"/>
                </a:solidFill>
                <a:ea typeface="+mj-ea"/>
              </a:rPr>
              <a:t>esta</a:t>
            </a:r>
            <a:r>
              <a:rPr lang="en-US" b="1" dirty="0">
                <a:solidFill>
                  <a:schemeClr val="accent2"/>
                </a:solidFill>
                <a:ea typeface="+mj-ea"/>
              </a:rPr>
              <a:t> </a:t>
            </a:r>
            <a:r>
              <a:rPr lang="en-US" b="1" dirty="0" err="1">
                <a:solidFill>
                  <a:schemeClr val="accent2"/>
                </a:solidFill>
                <a:ea typeface="+mj-ea"/>
              </a:rPr>
              <a:t>obligación</a:t>
            </a:r>
            <a:r>
              <a:rPr lang="en-US" b="1" dirty="0">
                <a:solidFill>
                  <a:schemeClr val="accent2"/>
                </a:solidFill>
                <a:ea typeface="+mj-ea"/>
              </a:rPr>
              <a:t> </a:t>
            </a:r>
            <a:r>
              <a:rPr lang="en-US" b="1" dirty="0" err="1">
                <a:solidFill>
                  <a:schemeClr val="accent2"/>
                </a:solidFill>
                <a:ea typeface="+mj-ea"/>
              </a:rPr>
              <a:t>si</a:t>
            </a:r>
            <a:r>
              <a:rPr lang="en-US" b="1" dirty="0">
                <a:solidFill>
                  <a:schemeClr val="accent2"/>
                </a:solidFill>
                <a:ea typeface="+mj-ea"/>
              </a:rPr>
              <a:t> </a:t>
            </a:r>
            <a:r>
              <a:rPr lang="en-US" b="1" dirty="0" err="1">
                <a:solidFill>
                  <a:schemeClr val="accent2"/>
                </a:solidFill>
                <a:ea typeface="+mj-ea"/>
              </a:rPr>
              <a:t>tengo</a:t>
            </a:r>
            <a:r>
              <a:rPr lang="en-US" b="1" dirty="0">
                <a:solidFill>
                  <a:schemeClr val="accent2"/>
                </a:solidFill>
                <a:ea typeface="+mj-ea"/>
              </a:rPr>
              <a:t> </a:t>
            </a:r>
            <a:r>
              <a:rPr lang="en-US" b="1" dirty="0" err="1">
                <a:solidFill>
                  <a:schemeClr val="accent2"/>
                </a:solidFill>
                <a:ea typeface="+mj-ea"/>
              </a:rPr>
              <a:t>empleados</a:t>
            </a:r>
            <a:r>
              <a:rPr lang="en-US" b="1" dirty="0">
                <a:solidFill>
                  <a:schemeClr val="accent2"/>
                </a:solidFill>
                <a:ea typeface="+mj-ea"/>
              </a:rPr>
              <a:t> </a:t>
            </a:r>
            <a:r>
              <a:rPr lang="en-US" b="1" dirty="0" err="1">
                <a:solidFill>
                  <a:schemeClr val="accent2"/>
                </a:solidFill>
                <a:ea typeface="+mj-ea"/>
              </a:rPr>
              <a:t>remotos</a:t>
            </a:r>
            <a:r>
              <a:rPr lang="en-US" b="1" dirty="0">
                <a:solidFill>
                  <a:schemeClr val="accent2"/>
                </a:solidFill>
                <a:ea typeface="+mj-ea"/>
              </a:rPr>
              <a:t>?</a:t>
            </a:r>
          </a:p>
          <a:p>
            <a:pPr lvl="1"/>
            <a:endParaRPr lang="en-US" b="1" dirty="0">
              <a:solidFill>
                <a:schemeClr val="accent2"/>
              </a:solidFill>
              <a:ea typeface="+mj-ea"/>
            </a:endParaRPr>
          </a:p>
          <a:p>
            <a:r>
              <a:rPr lang="en-US" dirty="0" err="1"/>
              <a:t>Patronos</a:t>
            </a:r>
            <a:r>
              <a:rPr lang="en-US" dirty="0"/>
              <a:t> </a:t>
            </a:r>
            <a:r>
              <a:rPr lang="en-US" dirty="0" err="1"/>
              <a:t>tendrán</a:t>
            </a:r>
            <a:r>
              <a:rPr lang="en-US" dirty="0"/>
              <a:t> hasta el </a:t>
            </a:r>
            <a:r>
              <a:rPr lang="en-US" b="1" dirty="0">
                <a:solidFill>
                  <a:schemeClr val="accent2"/>
                </a:solidFill>
                <a:ea typeface="+mj-ea"/>
              </a:rPr>
              <a:t>3 de Agosto de 2021 </a:t>
            </a:r>
            <a:r>
              <a:rPr lang="en-US" dirty="0"/>
              <a:t>para </a:t>
            </a:r>
            <a:r>
              <a:rPr lang="en-US" dirty="0" err="1"/>
              <a:t>adoptar</a:t>
            </a:r>
            <a:r>
              <a:rPr lang="en-US" dirty="0"/>
              <a:t>, </a:t>
            </a:r>
            <a:r>
              <a:rPr lang="en-US" dirty="0" err="1"/>
              <a:t>implementar</a:t>
            </a:r>
            <a:r>
              <a:rPr lang="en-US" dirty="0"/>
              <a:t> y </a:t>
            </a:r>
            <a:r>
              <a:rPr lang="en-US" dirty="0" err="1"/>
              <a:t>difundir</a:t>
            </a:r>
            <a:r>
              <a:rPr lang="en-US" dirty="0"/>
              <a:t> </a:t>
            </a:r>
            <a:r>
              <a:rPr lang="en-US" dirty="0" err="1"/>
              <a:t>su</a:t>
            </a:r>
            <a:r>
              <a:rPr lang="en-US" dirty="0"/>
              <a:t> </a:t>
            </a:r>
            <a:r>
              <a:rPr lang="en-US" dirty="0" err="1"/>
              <a:t>protocolo</a:t>
            </a:r>
            <a:endParaRPr lang="en-US" dirty="0"/>
          </a:p>
          <a:p>
            <a:pPr lvl="1"/>
            <a:r>
              <a:rPr lang="en-US" dirty="0" err="1"/>
              <a:t>Distribuido</a:t>
            </a:r>
            <a:r>
              <a:rPr lang="en-US" dirty="0"/>
              <a:t> a </a:t>
            </a:r>
            <a:r>
              <a:rPr lang="en-US" dirty="0" err="1"/>
              <a:t>empleados</a:t>
            </a:r>
            <a:r>
              <a:rPr lang="en-US" dirty="0"/>
              <a:t> por los </a:t>
            </a:r>
            <a:r>
              <a:rPr lang="en-US" dirty="0" err="1"/>
              <a:t>medios</a:t>
            </a:r>
            <a:r>
              <a:rPr lang="en-US" dirty="0"/>
              <a:t> que el </a:t>
            </a:r>
            <a:r>
              <a:rPr lang="en-US" dirty="0" err="1"/>
              <a:t>patrono</a:t>
            </a:r>
            <a:r>
              <a:rPr lang="en-US" dirty="0"/>
              <a:t> </a:t>
            </a:r>
            <a:r>
              <a:rPr lang="en-US" dirty="0" err="1"/>
              <a:t>entienda</a:t>
            </a:r>
            <a:r>
              <a:rPr lang="en-US" dirty="0"/>
              <a:t> </a:t>
            </a:r>
            <a:r>
              <a:rPr lang="en-US" dirty="0" err="1"/>
              <a:t>conveniente</a:t>
            </a:r>
            <a:r>
              <a:rPr lang="en-US" dirty="0"/>
              <a:t>  </a:t>
            </a:r>
          </a:p>
          <a:p>
            <a:pPr lvl="1"/>
            <a:r>
              <a:rPr lang="en-US" dirty="0"/>
              <a:t>Se debe </a:t>
            </a:r>
            <a:r>
              <a:rPr lang="en-US" dirty="0" err="1"/>
              <a:t>garantizar</a:t>
            </a:r>
            <a:r>
              <a:rPr lang="en-US" dirty="0"/>
              <a:t> </a:t>
            </a:r>
            <a:r>
              <a:rPr lang="en-US" dirty="0" err="1"/>
              <a:t>ecibo</a:t>
            </a:r>
            <a:r>
              <a:rPr lang="en-US" dirty="0"/>
              <a:t> por </a:t>
            </a:r>
            <a:r>
              <a:rPr lang="en-US" dirty="0" err="1"/>
              <a:t>parte</a:t>
            </a:r>
            <a:r>
              <a:rPr lang="en-US" dirty="0"/>
              <a:t> del </a:t>
            </a:r>
            <a:r>
              <a:rPr lang="en-US" dirty="0" err="1"/>
              <a:t>empleado</a:t>
            </a:r>
            <a:endParaRPr lang="en-US" dirty="0"/>
          </a:p>
          <a:p>
            <a:pPr lvl="1"/>
            <a:r>
              <a:rPr lang="en-US" dirty="0"/>
              <a:t>Se debe </a:t>
            </a:r>
            <a:r>
              <a:rPr lang="en-US" dirty="0" err="1"/>
              <a:t>ofrecer</a:t>
            </a:r>
            <a:r>
              <a:rPr lang="en-US" dirty="0"/>
              <a:t> </a:t>
            </a:r>
            <a:r>
              <a:rPr lang="en-US" dirty="0" err="1"/>
              <a:t>adiestramientos</a:t>
            </a:r>
            <a:r>
              <a:rPr lang="en-US" dirty="0"/>
              <a:t>, </a:t>
            </a:r>
            <a:r>
              <a:rPr lang="en-US" dirty="0" err="1"/>
              <a:t>orientaciones</a:t>
            </a:r>
            <a:r>
              <a:rPr lang="en-US" dirty="0"/>
              <a:t> o </a:t>
            </a:r>
            <a:r>
              <a:rPr lang="en-US" dirty="0" err="1"/>
              <a:t>seminarios</a:t>
            </a:r>
            <a:endParaRPr lang="en-US" dirty="0"/>
          </a:p>
          <a:p>
            <a:pPr lvl="1"/>
            <a:endParaRPr lang="en-US" dirty="0"/>
          </a:p>
          <a:p>
            <a:pPr marL="0" indent="0">
              <a:buNone/>
            </a:pPr>
            <a:endParaRPr lang="en-US" dirty="0"/>
          </a:p>
        </p:txBody>
      </p:sp>
      <p:sp>
        <p:nvSpPr>
          <p:cNvPr id="3" name="Footer Placeholder 2">
            <a:extLst>
              <a:ext uri="{FF2B5EF4-FFF2-40B4-BE49-F238E27FC236}">
                <a16:creationId xmlns:a16="http://schemas.microsoft.com/office/drawing/2014/main" id="{EE97C125-CBB1-42FC-9F65-27703D947D17}"/>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38A635AA-CC69-40A4-8AB1-62FF5B6523DB}"/>
              </a:ext>
            </a:extLst>
          </p:cNvPr>
          <p:cNvSpPr>
            <a:spLocks noGrp="1"/>
          </p:cNvSpPr>
          <p:nvPr>
            <p:ph type="sldNum" sz="quarter" idx="4"/>
          </p:nvPr>
        </p:nvSpPr>
        <p:spPr/>
        <p:txBody>
          <a:bodyPr/>
          <a:lstStyle/>
          <a:p>
            <a:fld id="{407F7647-6CBB-4945-B48A-22BF8575EA14}" type="slidenum">
              <a:rPr lang="en-US" smtClean="0"/>
              <a:pPr/>
              <a:t>17</a:t>
            </a:fld>
            <a:endParaRPr lang="en-US" dirty="0"/>
          </a:p>
        </p:txBody>
      </p:sp>
      <p:sp>
        <p:nvSpPr>
          <p:cNvPr id="5" name="Title 4">
            <a:extLst>
              <a:ext uri="{FF2B5EF4-FFF2-40B4-BE49-F238E27FC236}">
                <a16:creationId xmlns:a16="http://schemas.microsoft.com/office/drawing/2014/main" id="{D2FADEC4-978D-4972-BD9A-2DEEC8B74554}"/>
              </a:ext>
            </a:extLst>
          </p:cNvPr>
          <p:cNvSpPr>
            <a:spLocks noGrp="1"/>
          </p:cNvSpPr>
          <p:nvPr>
            <p:ph type="title"/>
          </p:nvPr>
        </p:nvSpPr>
        <p:spPr/>
        <p:txBody>
          <a:bodyPr/>
          <a:lstStyle/>
          <a:p>
            <a:r>
              <a:rPr lang="es-PR" dirty="0"/>
              <a:t>Obligaciones </a:t>
            </a:r>
            <a:r>
              <a:rPr lang="en-US" dirty="0"/>
              <a:t>del </a:t>
            </a:r>
            <a:r>
              <a:rPr lang="en-US" dirty="0" err="1"/>
              <a:t>Patrono</a:t>
            </a:r>
            <a:endParaRPr lang="en-US" dirty="0"/>
          </a:p>
        </p:txBody>
      </p:sp>
      <p:pic>
        <p:nvPicPr>
          <p:cNvPr id="11" name="Picture 10" descr="A picture containing text, clock&#10;&#10;Description automatically generated">
            <a:extLst>
              <a:ext uri="{FF2B5EF4-FFF2-40B4-BE49-F238E27FC236}">
                <a16:creationId xmlns:a16="http://schemas.microsoft.com/office/drawing/2014/main" id="{D795A709-3D7A-41CD-85F5-316F982F602A}"/>
              </a:ext>
            </a:extLst>
          </p:cNvPr>
          <p:cNvPicPr>
            <a:picLocks noChangeAspect="1"/>
          </p:cNvPicPr>
          <p:nvPr/>
        </p:nvPicPr>
        <p:blipFill>
          <a:blip r:embed="rId3"/>
          <a:stretch>
            <a:fillRect/>
          </a:stretch>
        </p:blipFill>
        <p:spPr>
          <a:xfrm>
            <a:off x="8593362" y="4119613"/>
            <a:ext cx="2743200" cy="2418029"/>
          </a:xfrm>
          <a:prstGeom prst="rect">
            <a:avLst/>
          </a:prstGeom>
        </p:spPr>
      </p:pic>
    </p:spTree>
    <p:extLst>
      <p:ext uri="{BB962C8B-B14F-4D97-AF65-F5344CB8AC3E}">
        <p14:creationId xmlns:p14="http://schemas.microsoft.com/office/powerpoint/2010/main" val="11138614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66FEF32-6E19-49E5-8B06-52F00F700CD6}"/>
              </a:ext>
            </a:extLst>
          </p:cNvPr>
          <p:cNvSpPr>
            <a:spLocks noGrp="1"/>
          </p:cNvSpPr>
          <p:nvPr>
            <p:ph idx="1"/>
          </p:nvPr>
        </p:nvSpPr>
        <p:spPr>
          <a:xfrm>
            <a:off x="685800" y="1513114"/>
            <a:ext cx="10817352" cy="4659086"/>
          </a:xfrm>
        </p:spPr>
        <p:txBody>
          <a:bodyPr/>
          <a:lstStyle/>
          <a:p>
            <a:r>
              <a:rPr lang="en-US" sz="2200" dirty="0" err="1"/>
              <a:t>Política</a:t>
            </a:r>
            <a:r>
              <a:rPr lang="en-US" sz="2200" dirty="0"/>
              <a:t> contra el </a:t>
            </a:r>
            <a:r>
              <a:rPr lang="en-US" sz="2200" dirty="0" err="1"/>
              <a:t>acoso</a:t>
            </a:r>
            <a:r>
              <a:rPr lang="en-US" sz="2200" dirty="0"/>
              <a:t> </a:t>
            </a:r>
            <a:r>
              <a:rPr lang="en-US" sz="2200" dirty="0" err="1"/>
              <a:t>laboral</a:t>
            </a:r>
            <a:r>
              <a:rPr lang="en-US" sz="2200" dirty="0"/>
              <a:t> y sus </a:t>
            </a:r>
            <a:r>
              <a:rPr lang="en-US" sz="2200" dirty="0" err="1"/>
              <a:t>responsabilidades</a:t>
            </a:r>
            <a:r>
              <a:rPr lang="en-US" sz="2200" dirty="0"/>
              <a:t> </a:t>
            </a:r>
            <a:r>
              <a:rPr lang="en-US" sz="2200" dirty="0" err="1"/>
              <a:t>como</a:t>
            </a:r>
            <a:r>
              <a:rPr lang="en-US" sz="2200" dirty="0"/>
              <a:t> </a:t>
            </a:r>
            <a:r>
              <a:rPr lang="en-US" sz="2200" dirty="0" err="1"/>
              <a:t>patrono</a:t>
            </a:r>
            <a:endParaRPr lang="en-US" sz="2200" dirty="0"/>
          </a:p>
          <a:p>
            <a:r>
              <a:rPr lang="en-US" sz="2200" dirty="0" err="1"/>
              <a:t>Ejemplos</a:t>
            </a:r>
            <a:r>
              <a:rPr lang="en-US" sz="2200" dirty="0"/>
              <a:t> de </a:t>
            </a:r>
            <a:r>
              <a:rPr lang="en-US" sz="2200" dirty="0" err="1"/>
              <a:t>comportamientos</a:t>
            </a:r>
            <a:r>
              <a:rPr lang="en-US" sz="2200" dirty="0"/>
              <a:t> que </a:t>
            </a:r>
            <a:r>
              <a:rPr lang="en-US" sz="2200" dirty="0" err="1"/>
              <a:t>podrían</a:t>
            </a:r>
            <a:r>
              <a:rPr lang="en-US" sz="2200" dirty="0"/>
              <a:t> </a:t>
            </a:r>
            <a:r>
              <a:rPr lang="en-US" sz="2200" dirty="0" err="1"/>
              <a:t>constituir</a:t>
            </a:r>
            <a:r>
              <a:rPr lang="en-US" sz="2200" dirty="0"/>
              <a:t> </a:t>
            </a:r>
            <a:r>
              <a:rPr lang="en-US" sz="2200" dirty="0" err="1"/>
              <a:t>acoso</a:t>
            </a:r>
            <a:r>
              <a:rPr lang="en-US" sz="2200" dirty="0"/>
              <a:t> </a:t>
            </a:r>
            <a:r>
              <a:rPr lang="en-US" sz="2200" dirty="0" err="1"/>
              <a:t>laboral</a:t>
            </a:r>
            <a:endParaRPr lang="en-US" sz="2200" dirty="0"/>
          </a:p>
          <a:p>
            <a:r>
              <a:rPr lang="en-US" sz="2200" dirty="0" err="1"/>
              <a:t>Declaración</a:t>
            </a:r>
            <a:r>
              <a:rPr lang="en-US" sz="2200" dirty="0"/>
              <a:t> de que los </a:t>
            </a:r>
            <a:r>
              <a:rPr lang="en-US" sz="2200" dirty="0" err="1"/>
              <a:t>actos</a:t>
            </a:r>
            <a:r>
              <a:rPr lang="en-US" sz="2200" dirty="0"/>
              <a:t> de </a:t>
            </a:r>
            <a:r>
              <a:rPr lang="en-US" sz="2200" dirty="0" err="1"/>
              <a:t>acoso</a:t>
            </a:r>
            <a:r>
              <a:rPr lang="en-US" sz="2200" dirty="0"/>
              <a:t> </a:t>
            </a:r>
            <a:r>
              <a:rPr lang="en-US" sz="2200" dirty="0" err="1"/>
              <a:t>laboral</a:t>
            </a:r>
            <a:r>
              <a:rPr lang="en-US" sz="2200" dirty="0"/>
              <a:t> </a:t>
            </a:r>
            <a:r>
              <a:rPr lang="en-US" sz="2200" dirty="0" err="1"/>
              <a:t>podrían</a:t>
            </a:r>
            <a:r>
              <a:rPr lang="en-US" sz="2200" dirty="0"/>
              <a:t> </a:t>
            </a:r>
            <a:r>
              <a:rPr lang="en-US" sz="2200" dirty="0" err="1"/>
              <a:t>conllevar</a:t>
            </a:r>
            <a:r>
              <a:rPr lang="en-US" sz="2200" dirty="0"/>
              <a:t> </a:t>
            </a:r>
            <a:r>
              <a:rPr lang="en-US" sz="2200" dirty="0" err="1"/>
              <a:t>acciones</a:t>
            </a:r>
            <a:r>
              <a:rPr lang="en-US" sz="2200" dirty="0"/>
              <a:t> </a:t>
            </a:r>
            <a:r>
              <a:rPr lang="en-US" sz="2200" dirty="0" err="1"/>
              <a:t>disciplinarias</a:t>
            </a:r>
            <a:endParaRPr lang="en-US" sz="2200" dirty="0"/>
          </a:p>
          <a:p>
            <a:r>
              <a:rPr lang="en-US" sz="2200" dirty="0" err="1"/>
              <a:t>Responsabilidades</a:t>
            </a:r>
            <a:r>
              <a:rPr lang="en-US" sz="2200" dirty="0"/>
              <a:t> de </a:t>
            </a:r>
            <a:r>
              <a:rPr lang="en-US" sz="2200" dirty="0" err="1"/>
              <a:t>supervisores</a:t>
            </a:r>
            <a:r>
              <a:rPr lang="en-US" sz="2200" dirty="0"/>
              <a:t> y </a:t>
            </a:r>
            <a:r>
              <a:rPr lang="en-US" sz="2200" dirty="0" err="1"/>
              <a:t>gerentes</a:t>
            </a:r>
            <a:r>
              <a:rPr lang="en-US" sz="2200" dirty="0"/>
              <a:t> </a:t>
            </a:r>
            <a:r>
              <a:rPr lang="en-US" sz="2200" dirty="0" err="1"/>
              <a:t>en</a:t>
            </a:r>
            <a:r>
              <a:rPr lang="en-US" sz="2200" dirty="0"/>
              <a:t> la </a:t>
            </a:r>
            <a:r>
              <a:rPr lang="en-US" sz="2200" dirty="0" err="1"/>
              <a:t>prevención</a:t>
            </a:r>
            <a:r>
              <a:rPr lang="en-US" sz="2200" dirty="0"/>
              <a:t> e </a:t>
            </a:r>
            <a:r>
              <a:rPr lang="en-US" sz="2200" dirty="0" err="1"/>
              <a:t>identificación</a:t>
            </a:r>
            <a:r>
              <a:rPr lang="en-US" sz="2200" dirty="0"/>
              <a:t> de </a:t>
            </a:r>
            <a:r>
              <a:rPr lang="en-US" sz="2200" dirty="0" err="1"/>
              <a:t>situaciones</a:t>
            </a:r>
            <a:r>
              <a:rPr lang="en-US" sz="2200" dirty="0"/>
              <a:t> que </a:t>
            </a:r>
            <a:r>
              <a:rPr lang="en-US" sz="2200" dirty="0" err="1"/>
              <a:t>podrían</a:t>
            </a:r>
            <a:r>
              <a:rPr lang="en-US" sz="2200" dirty="0"/>
              <a:t> </a:t>
            </a:r>
            <a:r>
              <a:rPr lang="en-US" sz="2200" dirty="0" err="1"/>
              <a:t>constituir</a:t>
            </a:r>
            <a:r>
              <a:rPr lang="en-US" sz="2200" dirty="0"/>
              <a:t> </a:t>
            </a:r>
            <a:r>
              <a:rPr lang="en-US" sz="2200" dirty="0" err="1"/>
              <a:t>acoso</a:t>
            </a:r>
            <a:r>
              <a:rPr lang="en-US" sz="2200" dirty="0"/>
              <a:t> </a:t>
            </a:r>
            <a:r>
              <a:rPr lang="en-US" sz="2200" dirty="0" err="1"/>
              <a:t>laboral</a:t>
            </a:r>
            <a:endParaRPr lang="en-US" sz="2200" dirty="0"/>
          </a:p>
          <a:p>
            <a:r>
              <a:rPr lang="en-US" sz="2200" dirty="0" err="1"/>
              <a:t>Declaración</a:t>
            </a:r>
            <a:r>
              <a:rPr lang="en-US" sz="2200" dirty="0"/>
              <a:t> de </a:t>
            </a:r>
            <a:r>
              <a:rPr lang="en-US" sz="2200" dirty="0" err="1"/>
              <a:t>confidencialidad</a:t>
            </a:r>
            <a:r>
              <a:rPr lang="en-US" sz="2200" dirty="0"/>
              <a:t> para </a:t>
            </a:r>
            <a:r>
              <a:rPr lang="en-US" sz="2200" dirty="0" err="1"/>
              <a:t>cualquier</a:t>
            </a:r>
            <a:r>
              <a:rPr lang="en-US" sz="2200" dirty="0"/>
              <a:t> </a:t>
            </a:r>
            <a:r>
              <a:rPr lang="en-US" sz="2200" dirty="0" err="1"/>
              <a:t>denunciante</a:t>
            </a:r>
            <a:r>
              <a:rPr lang="en-US" sz="2200" dirty="0"/>
              <a:t> de </a:t>
            </a:r>
            <a:r>
              <a:rPr lang="en-US" sz="2200" dirty="0" err="1"/>
              <a:t>acoso</a:t>
            </a:r>
            <a:r>
              <a:rPr lang="en-US" sz="2200" dirty="0"/>
              <a:t> </a:t>
            </a:r>
            <a:r>
              <a:rPr lang="en-US" sz="2200" dirty="0" err="1"/>
              <a:t>laboral</a:t>
            </a:r>
            <a:r>
              <a:rPr lang="en-US" sz="2200" dirty="0"/>
              <a:t> y </a:t>
            </a:r>
            <a:r>
              <a:rPr lang="en-US" sz="2200" dirty="0" err="1"/>
              <a:t>durante</a:t>
            </a:r>
            <a:r>
              <a:rPr lang="en-US" sz="2200" dirty="0"/>
              <a:t> el </a:t>
            </a:r>
            <a:r>
              <a:rPr lang="en-US" sz="2200" dirty="0" err="1"/>
              <a:t>proceso</a:t>
            </a:r>
            <a:r>
              <a:rPr lang="en-US" sz="2200" dirty="0"/>
              <a:t> de </a:t>
            </a:r>
            <a:r>
              <a:rPr lang="en-US" sz="2200" dirty="0" err="1"/>
              <a:t>investigación</a:t>
            </a:r>
            <a:r>
              <a:rPr lang="en-US" sz="2200" dirty="0"/>
              <a:t> y la </a:t>
            </a:r>
            <a:r>
              <a:rPr lang="en-US" sz="2200" dirty="0" err="1"/>
              <a:t>prohibición</a:t>
            </a:r>
            <a:r>
              <a:rPr lang="en-US" sz="2200" dirty="0"/>
              <a:t> de </a:t>
            </a:r>
            <a:r>
              <a:rPr lang="en-US" sz="2200" dirty="0" err="1"/>
              <a:t>represalias</a:t>
            </a:r>
            <a:endParaRPr lang="en-US" sz="2200" dirty="0"/>
          </a:p>
          <a:p>
            <a:r>
              <a:rPr lang="en-US" sz="2200" dirty="0" err="1"/>
              <a:t>Procedimiento</a:t>
            </a:r>
            <a:r>
              <a:rPr lang="en-US" sz="2200" dirty="0"/>
              <a:t> de </a:t>
            </a:r>
            <a:r>
              <a:rPr lang="en-US" sz="2200" dirty="0" err="1"/>
              <a:t>presentación</a:t>
            </a:r>
            <a:r>
              <a:rPr lang="en-US" sz="2200" dirty="0"/>
              <a:t> de </a:t>
            </a:r>
            <a:r>
              <a:rPr lang="en-US" sz="2200" dirty="0" err="1"/>
              <a:t>quejas</a:t>
            </a:r>
            <a:endParaRPr lang="en-US" sz="2200" dirty="0"/>
          </a:p>
          <a:p>
            <a:r>
              <a:rPr lang="en-US" sz="2200" dirty="0" err="1"/>
              <a:t>Procedimiento</a:t>
            </a:r>
            <a:r>
              <a:rPr lang="en-US" sz="2200" dirty="0"/>
              <a:t> de </a:t>
            </a:r>
            <a:r>
              <a:rPr lang="en-US" sz="2200" dirty="0" err="1"/>
              <a:t>investigación</a:t>
            </a:r>
            <a:endParaRPr lang="en-US" sz="2200" dirty="0"/>
          </a:p>
          <a:p>
            <a:r>
              <a:rPr lang="en-US" sz="2200" dirty="0"/>
              <a:t>Pasos para el </a:t>
            </a:r>
            <a:r>
              <a:rPr lang="en-US" sz="2200" dirty="0" err="1"/>
              <a:t>agotamiento</a:t>
            </a:r>
            <a:r>
              <a:rPr lang="en-US" sz="2200" dirty="0"/>
              <a:t> de </a:t>
            </a:r>
            <a:r>
              <a:rPr lang="en-US" sz="2200" dirty="0" err="1"/>
              <a:t>remedios</a:t>
            </a:r>
            <a:endParaRPr lang="en-US" sz="2200" dirty="0"/>
          </a:p>
          <a:p>
            <a:r>
              <a:rPr lang="en-US" sz="2200" dirty="0" err="1"/>
              <a:t>Cumplimiento</a:t>
            </a:r>
            <a:r>
              <a:rPr lang="en-US" sz="2200" dirty="0"/>
              <a:t> con </a:t>
            </a:r>
            <a:r>
              <a:rPr lang="en-US" sz="2200" dirty="0" err="1"/>
              <a:t>deber</a:t>
            </a:r>
            <a:r>
              <a:rPr lang="en-US" sz="2200" dirty="0"/>
              <a:t> de </a:t>
            </a:r>
            <a:r>
              <a:rPr lang="en-US" sz="2200" dirty="0" err="1"/>
              <a:t>difusión</a:t>
            </a:r>
            <a:r>
              <a:rPr lang="en-US" sz="2200" dirty="0"/>
              <a:t>, </a:t>
            </a:r>
            <a:r>
              <a:rPr lang="en-US" sz="2200" dirty="0" err="1"/>
              <a:t>fecha</a:t>
            </a:r>
            <a:r>
              <a:rPr lang="en-US" sz="2200" dirty="0"/>
              <a:t> de </a:t>
            </a:r>
            <a:r>
              <a:rPr lang="en-US" sz="2200" dirty="0" err="1"/>
              <a:t>adopción</a:t>
            </a:r>
            <a:r>
              <a:rPr lang="en-US" sz="2200" dirty="0"/>
              <a:t> y </a:t>
            </a:r>
            <a:r>
              <a:rPr lang="en-US" sz="2200" dirty="0" err="1"/>
              <a:t>revisión</a:t>
            </a:r>
            <a:endParaRPr lang="en-US" sz="2200" dirty="0"/>
          </a:p>
        </p:txBody>
      </p:sp>
      <p:sp>
        <p:nvSpPr>
          <p:cNvPr id="3" name="Footer Placeholder 2">
            <a:extLst>
              <a:ext uri="{FF2B5EF4-FFF2-40B4-BE49-F238E27FC236}">
                <a16:creationId xmlns:a16="http://schemas.microsoft.com/office/drawing/2014/main" id="{ACB2DA13-0B54-4988-B40B-09B9FF36E618}"/>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B8CD33F1-5A11-4371-A1EF-E93263816364}"/>
              </a:ext>
            </a:extLst>
          </p:cNvPr>
          <p:cNvSpPr>
            <a:spLocks noGrp="1"/>
          </p:cNvSpPr>
          <p:nvPr>
            <p:ph type="sldNum" sz="quarter" idx="4"/>
          </p:nvPr>
        </p:nvSpPr>
        <p:spPr/>
        <p:txBody>
          <a:bodyPr/>
          <a:lstStyle/>
          <a:p>
            <a:fld id="{407F7647-6CBB-4945-B48A-22BF8575EA14}" type="slidenum">
              <a:rPr lang="en-US" smtClean="0"/>
              <a:pPr/>
              <a:t>18</a:t>
            </a:fld>
            <a:endParaRPr lang="en-US" dirty="0"/>
          </a:p>
        </p:txBody>
      </p:sp>
      <p:sp>
        <p:nvSpPr>
          <p:cNvPr id="5" name="Title 4">
            <a:extLst>
              <a:ext uri="{FF2B5EF4-FFF2-40B4-BE49-F238E27FC236}">
                <a16:creationId xmlns:a16="http://schemas.microsoft.com/office/drawing/2014/main" id="{1FC5CA87-2D6F-4C7E-AB27-2DEFC88A45B9}"/>
              </a:ext>
            </a:extLst>
          </p:cNvPr>
          <p:cNvSpPr>
            <a:spLocks noGrp="1"/>
          </p:cNvSpPr>
          <p:nvPr>
            <p:ph type="title"/>
          </p:nvPr>
        </p:nvSpPr>
        <p:spPr/>
        <p:txBody>
          <a:bodyPr/>
          <a:lstStyle/>
          <a:p>
            <a:r>
              <a:rPr lang="en-US" dirty="0"/>
              <a:t>¿</a:t>
            </a:r>
            <a:r>
              <a:rPr lang="en-US" dirty="0" err="1"/>
              <a:t>Qué</a:t>
            </a:r>
            <a:r>
              <a:rPr lang="en-US" dirty="0"/>
              <a:t> se debe </a:t>
            </a:r>
            <a:r>
              <a:rPr lang="en-US" dirty="0" err="1"/>
              <a:t>incluir</a:t>
            </a:r>
            <a:r>
              <a:rPr lang="en-US" dirty="0"/>
              <a:t> </a:t>
            </a:r>
            <a:r>
              <a:rPr lang="en-US" dirty="0" err="1"/>
              <a:t>en</a:t>
            </a:r>
            <a:r>
              <a:rPr lang="en-US" dirty="0"/>
              <a:t> el </a:t>
            </a:r>
            <a:r>
              <a:rPr lang="en-US" dirty="0" err="1"/>
              <a:t>Protocolo</a:t>
            </a:r>
            <a:r>
              <a:rPr lang="en-US" dirty="0"/>
              <a:t>?</a:t>
            </a:r>
          </a:p>
        </p:txBody>
      </p:sp>
    </p:spTree>
    <p:extLst>
      <p:ext uri="{BB962C8B-B14F-4D97-AF65-F5344CB8AC3E}">
        <p14:creationId xmlns:p14="http://schemas.microsoft.com/office/powerpoint/2010/main" val="31816262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7EB58AA-FCCE-482A-A1D0-A0B0BC467BF8}"/>
              </a:ext>
            </a:extLst>
          </p:cNvPr>
          <p:cNvSpPr>
            <a:spLocks noGrp="1"/>
          </p:cNvSpPr>
          <p:nvPr>
            <p:ph type="title"/>
          </p:nvPr>
        </p:nvSpPr>
        <p:spPr>
          <a:xfrm>
            <a:off x="4965430" y="11"/>
            <a:ext cx="6586491" cy="1306276"/>
          </a:xfrm>
        </p:spPr>
        <p:txBody>
          <a:bodyPr vert="horz" lIns="91440" tIns="45720" rIns="91440" bIns="45720" rtlCol="0" anchor="ctr">
            <a:normAutofit/>
          </a:bodyPr>
          <a:lstStyle/>
          <a:p>
            <a:r>
              <a:rPr lang="en-US" dirty="0"/>
              <a:t>¿</a:t>
            </a:r>
            <a:r>
              <a:rPr lang="en-US" dirty="0" err="1"/>
              <a:t>Qué</a:t>
            </a:r>
            <a:r>
              <a:rPr lang="en-US" dirty="0"/>
              <a:t> es </a:t>
            </a:r>
            <a:r>
              <a:rPr lang="en-US" dirty="0" err="1"/>
              <a:t>agotamiento</a:t>
            </a:r>
            <a:r>
              <a:rPr lang="en-US" dirty="0"/>
              <a:t> de </a:t>
            </a:r>
            <a:r>
              <a:rPr lang="en-US" dirty="0" err="1"/>
              <a:t>remedios</a:t>
            </a:r>
            <a:r>
              <a:rPr lang="en-US" dirty="0"/>
              <a:t>?	</a:t>
            </a:r>
          </a:p>
        </p:txBody>
      </p:sp>
      <p:sp>
        <p:nvSpPr>
          <p:cNvPr id="2" name="Content Placeholder 1">
            <a:extLst>
              <a:ext uri="{FF2B5EF4-FFF2-40B4-BE49-F238E27FC236}">
                <a16:creationId xmlns:a16="http://schemas.microsoft.com/office/drawing/2014/main" id="{544E326C-DD3F-427A-8A60-8CA4FB1B984F}"/>
              </a:ext>
            </a:extLst>
          </p:cNvPr>
          <p:cNvSpPr>
            <a:spLocks noGrp="1"/>
          </p:cNvSpPr>
          <p:nvPr>
            <p:ph idx="1"/>
          </p:nvPr>
        </p:nvSpPr>
        <p:spPr>
          <a:xfrm>
            <a:off x="4965431" y="1555532"/>
            <a:ext cx="6586489" cy="4668288"/>
          </a:xfrm>
        </p:spPr>
        <p:txBody>
          <a:bodyPr vert="horz" lIns="91440" tIns="45720" rIns="91440" bIns="45720" rtlCol="0">
            <a:noAutofit/>
          </a:bodyPr>
          <a:lstStyle/>
          <a:p>
            <a:r>
              <a:rPr lang="en-US" sz="2000" dirty="0" err="1"/>
              <a:t>Empleado</a:t>
            </a:r>
            <a:r>
              <a:rPr lang="en-US" sz="2000" dirty="0"/>
              <a:t> </a:t>
            </a:r>
            <a:r>
              <a:rPr lang="en-US" sz="2000" dirty="0" err="1"/>
              <a:t>deberá</a:t>
            </a:r>
            <a:r>
              <a:rPr lang="en-US" sz="2000" dirty="0"/>
              <a:t> </a:t>
            </a:r>
            <a:r>
              <a:rPr lang="en-US" sz="2000" dirty="0" err="1"/>
              <a:t>agotar</a:t>
            </a:r>
            <a:r>
              <a:rPr lang="en-US" sz="2000" dirty="0"/>
              <a:t> </a:t>
            </a:r>
            <a:r>
              <a:rPr lang="en-US" sz="2000" dirty="0" err="1"/>
              <a:t>remedios</a:t>
            </a:r>
            <a:r>
              <a:rPr lang="en-US" sz="2000" dirty="0"/>
              <a:t> </a:t>
            </a:r>
            <a:r>
              <a:rPr lang="en-US" sz="2000" dirty="0" err="1"/>
              <a:t>internos</a:t>
            </a:r>
            <a:r>
              <a:rPr lang="en-US" sz="2000" dirty="0"/>
              <a:t> </a:t>
            </a:r>
            <a:r>
              <a:rPr lang="en-US" sz="2000" dirty="0" err="1"/>
              <a:t>siguiendo</a:t>
            </a:r>
            <a:r>
              <a:rPr lang="en-US" sz="2000" dirty="0"/>
              <a:t> los </a:t>
            </a:r>
            <a:r>
              <a:rPr lang="en-US" sz="2000" dirty="0" err="1"/>
              <a:t>procedimientos</a:t>
            </a:r>
            <a:r>
              <a:rPr lang="en-US" sz="2000" dirty="0"/>
              <a:t> y </a:t>
            </a:r>
            <a:r>
              <a:rPr lang="en-US" sz="2000" dirty="0" err="1"/>
              <a:t>protocolo</a:t>
            </a:r>
            <a:r>
              <a:rPr lang="en-US" sz="2000" dirty="0"/>
              <a:t> del </a:t>
            </a:r>
            <a:r>
              <a:rPr lang="en-US" sz="2000" dirty="0" err="1"/>
              <a:t>patrono</a:t>
            </a:r>
            <a:endParaRPr lang="en-US" sz="2000" dirty="0"/>
          </a:p>
          <a:p>
            <a:r>
              <a:rPr lang="en-US" sz="2000" dirty="0"/>
              <a:t>Si </a:t>
            </a:r>
            <a:r>
              <a:rPr lang="en-US" sz="2000" dirty="0" err="1"/>
              <a:t>gestiones</a:t>
            </a:r>
            <a:r>
              <a:rPr lang="en-US" sz="2000" dirty="0"/>
              <a:t> </a:t>
            </a:r>
            <a:r>
              <a:rPr lang="en-US" sz="2000" dirty="0" err="1"/>
              <a:t>resultan</a:t>
            </a:r>
            <a:r>
              <a:rPr lang="en-US" sz="2000" dirty="0"/>
              <a:t> </a:t>
            </a:r>
            <a:r>
              <a:rPr lang="en-US" sz="2000" dirty="0" err="1"/>
              <a:t>infructuosas</a:t>
            </a:r>
            <a:r>
              <a:rPr lang="en-US" sz="2000" dirty="0"/>
              <a:t>, </a:t>
            </a:r>
            <a:r>
              <a:rPr lang="en-US" sz="2000" dirty="0" err="1"/>
              <a:t>empleado</a:t>
            </a:r>
            <a:r>
              <a:rPr lang="en-US" sz="2000" dirty="0"/>
              <a:t> </a:t>
            </a:r>
            <a:r>
              <a:rPr lang="en-US" sz="2000" dirty="0" err="1"/>
              <a:t>deberá</a:t>
            </a:r>
            <a:r>
              <a:rPr lang="en-US" sz="2000" dirty="0"/>
              <a:t> </a:t>
            </a:r>
            <a:r>
              <a:rPr lang="en-US" sz="2000" dirty="0" err="1"/>
              <a:t>acudir</a:t>
            </a:r>
            <a:r>
              <a:rPr lang="en-US" sz="2000" dirty="0"/>
              <a:t>  al </a:t>
            </a:r>
            <a:r>
              <a:rPr lang="en-US" sz="2000" dirty="0" err="1"/>
              <a:t>Negociado</a:t>
            </a:r>
            <a:r>
              <a:rPr lang="en-US" sz="2000" dirty="0"/>
              <a:t> de </a:t>
            </a:r>
            <a:r>
              <a:rPr lang="en-US" sz="2000" dirty="0" err="1"/>
              <a:t>Métodos</a:t>
            </a:r>
            <a:r>
              <a:rPr lang="en-US" sz="2000" dirty="0"/>
              <a:t> </a:t>
            </a:r>
            <a:r>
              <a:rPr lang="en-US" sz="2000" dirty="0" err="1"/>
              <a:t>Alternos</a:t>
            </a:r>
            <a:r>
              <a:rPr lang="en-US" sz="2000" dirty="0"/>
              <a:t> para la </a:t>
            </a:r>
            <a:r>
              <a:rPr lang="en-US" sz="2000" dirty="0" err="1"/>
              <a:t>Solución</a:t>
            </a:r>
            <a:r>
              <a:rPr lang="en-US" sz="2000" dirty="0"/>
              <a:t> de </a:t>
            </a:r>
            <a:r>
              <a:rPr lang="en-US" sz="2000" dirty="0" err="1"/>
              <a:t>Conflictos</a:t>
            </a:r>
            <a:r>
              <a:rPr lang="en-US" sz="2000" dirty="0"/>
              <a:t> de la Rama Judicial</a:t>
            </a:r>
          </a:p>
          <a:p>
            <a:pPr lvl="1"/>
            <a:r>
              <a:rPr lang="en-US" sz="1800" dirty="0" err="1"/>
              <a:t>Después</a:t>
            </a:r>
            <a:r>
              <a:rPr lang="en-US" sz="1800" dirty="0"/>
              <a:t> de </a:t>
            </a:r>
            <a:r>
              <a:rPr lang="en-US" sz="1800" dirty="0" err="1"/>
              <a:t>orientación</a:t>
            </a:r>
            <a:r>
              <a:rPr lang="en-US" sz="1800" dirty="0"/>
              <a:t>, las </a:t>
            </a:r>
            <a:r>
              <a:rPr lang="en-US" sz="1800" dirty="0" err="1"/>
              <a:t>partes</a:t>
            </a:r>
            <a:r>
              <a:rPr lang="en-US" sz="1800" dirty="0"/>
              <a:t> </a:t>
            </a:r>
            <a:r>
              <a:rPr lang="en-US" sz="1800" dirty="0" err="1"/>
              <a:t>pueden</a:t>
            </a:r>
            <a:r>
              <a:rPr lang="en-US" sz="1800" dirty="0"/>
              <a:t> </a:t>
            </a:r>
            <a:r>
              <a:rPr lang="en-US" sz="1800" dirty="0" err="1"/>
              <a:t>aceptar</a:t>
            </a:r>
            <a:r>
              <a:rPr lang="en-US" sz="1800" dirty="0"/>
              <a:t> o </a:t>
            </a:r>
            <a:r>
              <a:rPr lang="en-US" sz="1800" dirty="0" err="1"/>
              <a:t>rechazar</a:t>
            </a:r>
            <a:r>
              <a:rPr lang="en-US" sz="1800" dirty="0"/>
              <a:t> </a:t>
            </a:r>
            <a:r>
              <a:rPr lang="en-US" sz="1800" dirty="0" err="1"/>
              <a:t>mediación</a:t>
            </a:r>
            <a:endParaRPr lang="en-US" sz="1800" dirty="0"/>
          </a:p>
          <a:p>
            <a:pPr lvl="1"/>
            <a:r>
              <a:rPr lang="en-US" sz="1800" dirty="0" err="1"/>
              <a:t>Mediador</a:t>
            </a:r>
            <a:r>
              <a:rPr lang="en-US" sz="1800" dirty="0"/>
              <a:t> </a:t>
            </a:r>
            <a:r>
              <a:rPr lang="en-US" sz="1800" dirty="0" err="1"/>
              <a:t>puede</a:t>
            </a:r>
            <a:r>
              <a:rPr lang="en-US" sz="1800" dirty="0"/>
              <a:t> no </a:t>
            </a:r>
            <a:r>
              <a:rPr lang="en-US" sz="1800" dirty="0" err="1"/>
              <a:t>recomendar</a:t>
            </a:r>
            <a:r>
              <a:rPr lang="en-US" sz="1800" dirty="0"/>
              <a:t> la </a:t>
            </a:r>
            <a:r>
              <a:rPr lang="en-US" sz="1800" dirty="0" err="1"/>
              <a:t>mediación</a:t>
            </a:r>
            <a:endParaRPr lang="en-US" sz="1800" dirty="0"/>
          </a:p>
          <a:p>
            <a:r>
              <a:rPr lang="en-US" sz="2000" dirty="0"/>
              <a:t>Si ambos pasos </a:t>
            </a:r>
            <a:r>
              <a:rPr lang="en-US" sz="2000" dirty="0" err="1"/>
              <a:t>resultan</a:t>
            </a:r>
            <a:r>
              <a:rPr lang="en-US" sz="2000" dirty="0"/>
              <a:t> </a:t>
            </a:r>
            <a:r>
              <a:rPr lang="en-US" sz="2000" dirty="0" err="1"/>
              <a:t>infructuosos</a:t>
            </a:r>
            <a:r>
              <a:rPr lang="en-US" sz="2000" dirty="0"/>
              <a:t>, </a:t>
            </a:r>
            <a:r>
              <a:rPr lang="en-US" sz="2000" dirty="0" err="1"/>
              <a:t>entonces</a:t>
            </a:r>
            <a:r>
              <a:rPr lang="en-US" sz="2000" dirty="0"/>
              <a:t> </a:t>
            </a:r>
            <a:r>
              <a:rPr lang="en-US" sz="2000" dirty="0" err="1"/>
              <a:t>empleado</a:t>
            </a:r>
            <a:r>
              <a:rPr lang="en-US" sz="2000" dirty="0"/>
              <a:t> </a:t>
            </a:r>
            <a:r>
              <a:rPr lang="en-US" sz="2000" dirty="0" err="1"/>
              <a:t>puede</a:t>
            </a:r>
            <a:r>
              <a:rPr lang="en-US" sz="2000" dirty="0"/>
              <a:t> </a:t>
            </a:r>
            <a:r>
              <a:rPr lang="en-US" sz="2000" dirty="0" err="1"/>
              <a:t>presentar</a:t>
            </a:r>
            <a:r>
              <a:rPr lang="en-US" sz="2000" dirty="0"/>
              <a:t> una </a:t>
            </a:r>
            <a:r>
              <a:rPr lang="en-US" sz="2000" dirty="0" err="1"/>
              <a:t>demanda</a:t>
            </a:r>
            <a:r>
              <a:rPr lang="en-US" sz="2000" dirty="0"/>
              <a:t> </a:t>
            </a:r>
            <a:r>
              <a:rPr lang="en-US" sz="2000" dirty="0" err="1"/>
              <a:t>en</a:t>
            </a:r>
            <a:r>
              <a:rPr lang="en-US" sz="2000" dirty="0"/>
              <a:t> el tribunal</a:t>
            </a:r>
          </a:p>
          <a:p>
            <a:pPr lvl="1"/>
            <a:r>
              <a:rPr lang="en-US" sz="1800" dirty="0" err="1"/>
              <a:t>Empleado</a:t>
            </a:r>
            <a:r>
              <a:rPr lang="en-US" sz="1800" dirty="0"/>
              <a:t> </a:t>
            </a:r>
            <a:r>
              <a:rPr lang="en-US" sz="1800" dirty="0" err="1"/>
              <a:t>escoge</a:t>
            </a:r>
            <a:r>
              <a:rPr lang="en-US" sz="1800" dirty="0"/>
              <a:t> </a:t>
            </a:r>
            <a:r>
              <a:rPr lang="en-US" sz="1800" dirty="0" err="1"/>
              <a:t>si</a:t>
            </a:r>
            <a:r>
              <a:rPr lang="en-US" sz="1800" dirty="0"/>
              <a:t> </a:t>
            </a:r>
            <a:r>
              <a:rPr lang="en-US" sz="1800" dirty="0" err="1"/>
              <a:t>procedimiento</a:t>
            </a:r>
            <a:r>
              <a:rPr lang="en-US" sz="1800" dirty="0"/>
              <a:t> </a:t>
            </a:r>
            <a:r>
              <a:rPr lang="en-US" sz="1800" dirty="0" err="1"/>
              <a:t>sumario</a:t>
            </a:r>
            <a:r>
              <a:rPr lang="en-US" sz="1800" dirty="0"/>
              <a:t> o </a:t>
            </a:r>
            <a:r>
              <a:rPr lang="en-US" sz="1800" dirty="0" err="1"/>
              <a:t>procedimiento</a:t>
            </a:r>
            <a:r>
              <a:rPr lang="en-US" sz="1800" dirty="0"/>
              <a:t> </a:t>
            </a:r>
            <a:r>
              <a:rPr lang="en-US" sz="1800" dirty="0" err="1"/>
              <a:t>ordinario</a:t>
            </a:r>
            <a:endParaRPr lang="en-US" sz="1800" dirty="0"/>
          </a:p>
        </p:txBody>
      </p:sp>
      <p:pic>
        <p:nvPicPr>
          <p:cNvPr id="7" name="Picture 6" descr="A picture containing vector graphics&#10;&#10;Description automatically generated">
            <a:extLst>
              <a:ext uri="{FF2B5EF4-FFF2-40B4-BE49-F238E27FC236}">
                <a16:creationId xmlns:a16="http://schemas.microsoft.com/office/drawing/2014/main" id="{C3F75C50-0A87-4F8A-A244-C41406A3FEBF}"/>
              </a:ext>
            </a:extLst>
          </p:cNvPr>
          <p:cNvPicPr>
            <a:picLocks noChangeAspect="1"/>
          </p:cNvPicPr>
          <p:nvPr/>
        </p:nvPicPr>
        <p:blipFill rotWithShape="1">
          <a:blip r:embed="rId2"/>
          <a:srcRect l="8599" r="23807"/>
          <a:stretch/>
        </p:blipFill>
        <p:spPr>
          <a:xfrm>
            <a:off x="20" y="10"/>
            <a:ext cx="4635571" cy="6857990"/>
          </a:xfrm>
          <a:prstGeom prst="rect">
            <a:avLst/>
          </a:prstGeom>
          <a:effectLst/>
        </p:spPr>
      </p:pic>
      <p:sp>
        <p:nvSpPr>
          <p:cNvPr id="3" name="Footer Placeholder 2">
            <a:extLst>
              <a:ext uri="{FF2B5EF4-FFF2-40B4-BE49-F238E27FC236}">
                <a16:creationId xmlns:a16="http://schemas.microsoft.com/office/drawing/2014/main" id="{E5D01206-3DBD-4A93-B119-6C3E3C18AC59}"/>
              </a:ext>
            </a:extLst>
          </p:cNvPr>
          <p:cNvSpPr>
            <a:spLocks noGrp="1"/>
          </p:cNvSpPr>
          <p:nvPr>
            <p:ph type="ftr" sz="quarter" idx="3"/>
          </p:nvPr>
        </p:nvSpPr>
        <p:spPr>
          <a:xfrm>
            <a:off x="4965430" y="6356350"/>
            <a:ext cx="4139134" cy="365125"/>
          </a:xfrm>
        </p:spPr>
        <p:txBody>
          <a:bodyPr vert="horz" lIns="91440" tIns="45720" rIns="91440" bIns="45720" rtlCol="0" anchor="ctr">
            <a:normAutofit/>
          </a:bodyPr>
          <a:lstStyle/>
          <a:p>
            <a:pPr>
              <a:spcAft>
                <a:spcPts val="600"/>
              </a:spcAft>
              <a:defRPr/>
            </a:pPr>
            <a:r>
              <a:rPr lang="en-US" sz="1200" kern="1200">
                <a:solidFill>
                  <a:prstClr val="black">
                    <a:tint val="75000"/>
                  </a:prstClr>
                </a:solidFill>
                <a:latin typeface="Calibri" panose="020F0502020204030204"/>
                <a:ea typeface="+mn-ea"/>
                <a:cs typeface="+mn-cs"/>
              </a:rPr>
              <a:t>Jackson Lewis P.C.  </a:t>
            </a:r>
          </a:p>
        </p:txBody>
      </p:sp>
      <p:sp>
        <p:nvSpPr>
          <p:cNvPr id="4" name="Slide Number Placeholder 3">
            <a:extLst>
              <a:ext uri="{FF2B5EF4-FFF2-40B4-BE49-F238E27FC236}">
                <a16:creationId xmlns:a16="http://schemas.microsoft.com/office/drawing/2014/main" id="{4D9369BA-F207-42E5-B2D2-F88C36DE77D3}"/>
              </a:ext>
            </a:extLst>
          </p:cNvPr>
          <p:cNvSpPr>
            <a:spLocks noGrp="1"/>
          </p:cNvSpPr>
          <p:nvPr>
            <p:ph type="sldNum" sz="quarter" idx="4"/>
          </p:nvPr>
        </p:nvSpPr>
        <p:spPr>
          <a:xfrm>
            <a:off x="10167042" y="6356350"/>
            <a:ext cx="1186758" cy="365125"/>
          </a:xfrm>
        </p:spPr>
        <p:txBody>
          <a:bodyPr vert="horz" lIns="91440" tIns="45720" rIns="91440" bIns="45720" rtlCol="0" anchor="ctr">
            <a:normAutofit/>
          </a:bodyPr>
          <a:lstStyle/>
          <a:p>
            <a:pPr>
              <a:spcAft>
                <a:spcPts val="600"/>
              </a:spcAft>
              <a:defRPr/>
            </a:pPr>
            <a:fld id="{407F7647-6CBB-4945-B48A-22BF8575EA14}" type="slidenum">
              <a:rPr lang="en-US" sz="1200" b="0" smtClean="0">
                <a:solidFill>
                  <a:prstClr val="black">
                    <a:tint val="75000"/>
                  </a:prstClr>
                </a:solidFill>
                <a:latin typeface="Calibri" panose="020F0502020204030204"/>
                <a:cs typeface="+mn-cs"/>
              </a:rPr>
              <a:pPr>
                <a:spcAft>
                  <a:spcPts val="600"/>
                </a:spcAft>
                <a:defRPr/>
              </a:pPr>
              <a:t>19</a:t>
            </a:fld>
            <a:endParaRPr lang="en-US" sz="1200" b="0">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9592201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672F5F93-EB1F-45BF-9979-6A6F574FD84C}"/>
              </a:ext>
            </a:extLst>
          </p:cNvPr>
          <p:cNvSpPr>
            <a:spLocks noGrp="1"/>
          </p:cNvSpPr>
          <p:nvPr>
            <p:ph idx="1"/>
          </p:nvPr>
        </p:nvSpPr>
        <p:spPr/>
        <p:txBody>
          <a:bodyPr/>
          <a:lstStyle/>
          <a:p>
            <a:r>
              <a:rPr lang="es-ES" dirty="0"/>
              <a:t>Todo patrono será </a:t>
            </a:r>
            <a:r>
              <a:rPr lang="es-ES" b="1" dirty="0">
                <a:solidFill>
                  <a:schemeClr val="accent2"/>
                </a:solidFill>
                <a:ea typeface="+mj-ea"/>
              </a:rPr>
              <a:t>siempre</a:t>
            </a:r>
            <a:r>
              <a:rPr lang="es-ES" dirty="0"/>
              <a:t> responsable por las actuaciones del personal de supervisión a su cargo, u otros empleados, que constituyan acoso laboral si el patrono, sus agentes o sus supervisores </a:t>
            </a:r>
            <a:r>
              <a:rPr lang="es-ES" b="1" dirty="0">
                <a:solidFill>
                  <a:schemeClr val="accent2"/>
                </a:solidFill>
                <a:ea typeface="+mj-ea"/>
              </a:rPr>
              <a:t>sabían o debían </a:t>
            </a:r>
            <a:r>
              <a:rPr lang="es-ES" dirty="0"/>
              <a:t>estar enterados de dicha conducta</a:t>
            </a:r>
          </a:p>
          <a:p>
            <a:pPr lvl="1"/>
            <a:r>
              <a:rPr lang="es-ES" b="1" dirty="0">
                <a:solidFill>
                  <a:schemeClr val="accent2"/>
                </a:solidFill>
                <a:ea typeface="+mj-ea"/>
              </a:rPr>
              <a:t>EXCEPCIÓN</a:t>
            </a:r>
            <a:r>
              <a:rPr lang="es-ES" dirty="0"/>
              <a:t>: patrono demuestre que </a:t>
            </a:r>
            <a:r>
              <a:rPr lang="es-ES" b="1" dirty="0">
                <a:solidFill>
                  <a:schemeClr val="accent2"/>
                </a:solidFill>
                <a:ea typeface="+mj-ea"/>
              </a:rPr>
              <a:t>tomó acciones inmediatas y apropiadas </a:t>
            </a:r>
            <a:r>
              <a:rPr lang="es-ES" dirty="0"/>
              <a:t>para corregir cualquier conducta de hostigamiento laboral y el empleado irrazonablemente falló en aprovechar las oportunidades de medidas preventivas o correctivas provistas por el patrono para evitar los daños. </a:t>
            </a:r>
          </a:p>
          <a:p>
            <a:pPr lvl="2"/>
            <a:r>
              <a:rPr lang="es-ES" dirty="0"/>
              <a:t>Esta </a:t>
            </a:r>
            <a:r>
              <a:rPr lang="es-ES" b="1" dirty="0">
                <a:solidFill>
                  <a:schemeClr val="accent2"/>
                </a:solidFill>
                <a:ea typeface="+mj-ea"/>
              </a:rPr>
              <a:t>defensa no será eximente de responsabilidad cuando las acciones sean cometidas por el propio patrono</a:t>
            </a:r>
            <a:r>
              <a:rPr lang="es-ES" dirty="0"/>
              <a:t>.</a:t>
            </a:r>
          </a:p>
          <a:p>
            <a:pPr lvl="1"/>
            <a:r>
              <a:rPr lang="es-ES" dirty="0"/>
              <a:t>En ese caso de que el patrono demuestre haber tomado acciones inmediatas y apropiadas para corregir la situación, gozará de inmunidad, en su calidad personal</a:t>
            </a:r>
            <a:r>
              <a:rPr lang="es-ES" b="1" dirty="0"/>
              <a:t> </a:t>
            </a:r>
            <a:r>
              <a:rPr lang="es-ES" b="1" dirty="0">
                <a:solidFill>
                  <a:schemeClr val="accent2"/>
                </a:solidFill>
                <a:ea typeface="+mj-ea"/>
              </a:rPr>
              <a:t>sin que dicha inmunidad pueda cobijar a la persona que ha cometido el acoso laboral</a:t>
            </a:r>
            <a:r>
              <a:rPr lang="es-ES" dirty="0"/>
              <a:t>.</a:t>
            </a:r>
            <a:endParaRPr lang="en-US" dirty="0"/>
          </a:p>
        </p:txBody>
      </p:sp>
      <p:sp>
        <p:nvSpPr>
          <p:cNvPr id="3" name="Footer Placeholder 2">
            <a:extLst>
              <a:ext uri="{FF2B5EF4-FFF2-40B4-BE49-F238E27FC236}">
                <a16:creationId xmlns:a16="http://schemas.microsoft.com/office/drawing/2014/main" id="{5243A4C8-EF85-4CB7-A47A-42F882F21F73}"/>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23682CA5-2F91-4BDC-971C-0D500BAD323F}"/>
              </a:ext>
            </a:extLst>
          </p:cNvPr>
          <p:cNvSpPr>
            <a:spLocks noGrp="1"/>
          </p:cNvSpPr>
          <p:nvPr>
            <p:ph type="sldNum" sz="quarter" idx="4"/>
          </p:nvPr>
        </p:nvSpPr>
        <p:spPr/>
        <p:txBody>
          <a:bodyPr/>
          <a:lstStyle/>
          <a:p>
            <a:fld id="{407F7647-6CBB-4945-B48A-22BF8575EA14}" type="slidenum">
              <a:rPr lang="en-US" smtClean="0"/>
              <a:pPr/>
              <a:t>20</a:t>
            </a:fld>
            <a:endParaRPr lang="en-US" dirty="0"/>
          </a:p>
        </p:txBody>
      </p:sp>
      <p:sp>
        <p:nvSpPr>
          <p:cNvPr id="5" name="Title 4">
            <a:extLst>
              <a:ext uri="{FF2B5EF4-FFF2-40B4-BE49-F238E27FC236}">
                <a16:creationId xmlns:a16="http://schemas.microsoft.com/office/drawing/2014/main" id="{ED2BBA0F-3FCD-478E-9B90-5ACFC42F6D4D}"/>
              </a:ext>
            </a:extLst>
          </p:cNvPr>
          <p:cNvSpPr>
            <a:spLocks noGrp="1"/>
          </p:cNvSpPr>
          <p:nvPr>
            <p:ph type="title"/>
          </p:nvPr>
        </p:nvSpPr>
        <p:spPr/>
        <p:txBody>
          <a:bodyPr/>
          <a:lstStyle/>
          <a:p>
            <a:r>
              <a:rPr lang="en-US" dirty="0" err="1"/>
              <a:t>Responsabilidad</a:t>
            </a:r>
            <a:r>
              <a:rPr lang="en-US" dirty="0"/>
              <a:t> del </a:t>
            </a:r>
            <a:r>
              <a:rPr lang="en-US" dirty="0" err="1"/>
              <a:t>Patrono</a:t>
            </a:r>
            <a:endParaRPr lang="en-US" dirty="0"/>
          </a:p>
        </p:txBody>
      </p:sp>
    </p:spTree>
    <p:extLst>
      <p:ext uri="{BB962C8B-B14F-4D97-AF65-F5344CB8AC3E}">
        <p14:creationId xmlns:p14="http://schemas.microsoft.com/office/powerpoint/2010/main" val="32637830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E0EC649-59CE-4E29-BADF-AFE578938CD5}"/>
              </a:ext>
            </a:extLst>
          </p:cNvPr>
          <p:cNvSpPr>
            <a:spLocks noGrp="1"/>
          </p:cNvSpPr>
          <p:nvPr>
            <p:ph idx="1"/>
          </p:nvPr>
        </p:nvSpPr>
        <p:spPr/>
        <p:txBody>
          <a:bodyPr/>
          <a:lstStyle/>
          <a:p>
            <a:r>
              <a:rPr lang="es-ES" dirty="0"/>
              <a:t>Cuando la situación de acoso laboral se suscite entre empleados de </a:t>
            </a:r>
            <a:r>
              <a:rPr lang="es-ES" b="1" dirty="0">
                <a:solidFill>
                  <a:schemeClr val="accent2"/>
                </a:solidFill>
                <a:ea typeface="+mj-ea"/>
              </a:rPr>
              <a:t>diversos patronos </a:t>
            </a:r>
            <a:r>
              <a:rPr lang="es-ES" dirty="0"/>
              <a:t>(empleados de agencias de empleos temporeros, empresas de seguridad, empresas de mantenimiento u otros contratistas) quienes interactúan en un centro de trabajo común, </a:t>
            </a:r>
            <a:r>
              <a:rPr lang="es-ES" b="1" dirty="0">
                <a:solidFill>
                  <a:schemeClr val="accent2"/>
                </a:solidFill>
                <a:ea typeface="+mj-ea"/>
              </a:rPr>
              <a:t>TODOS</a:t>
            </a:r>
            <a:r>
              <a:rPr lang="es-ES" dirty="0"/>
              <a:t> los patronos involucrados tendrán la obligación de investigar la alegación de acoso laboral, independientemente de si son o no, patrono directo del empleado querellante.</a:t>
            </a:r>
          </a:p>
          <a:p>
            <a:r>
              <a:rPr lang="es-ES" dirty="0"/>
              <a:t>Un patrono será responsable de los actos de acoso laboral hacia sus empleados en el lugar de trabajo, por parte de </a:t>
            </a:r>
            <a:r>
              <a:rPr lang="es-ES" b="1" dirty="0">
                <a:solidFill>
                  <a:schemeClr val="accent2"/>
                </a:solidFill>
                <a:ea typeface="+mj-ea"/>
              </a:rPr>
              <a:t>personas no empleadas por éste</a:t>
            </a:r>
            <a:r>
              <a:rPr lang="es-ES" dirty="0"/>
              <a:t>, si el patrono, sus agentes o sus supervisores </a:t>
            </a:r>
            <a:r>
              <a:rPr lang="es-ES" b="1" dirty="0">
                <a:solidFill>
                  <a:schemeClr val="accent2"/>
                </a:solidFill>
                <a:ea typeface="+mj-ea"/>
              </a:rPr>
              <a:t>sabían o debían estar enterados </a:t>
            </a:r>
            <a:r>
              <a:rPr lang="es-ES" dirty="0"/>
              <a:t>de dicha conducta y no tomaron acción inmediata y apropiada para corregir la situación.</a:t>
            </a:r>
          </a:p>
          <a:p>
            <a:endParaRPr lang="en-US" dirty="0"/>
          </a:p>
        </p:txBody>
      </p:sp>
      <p:sp>
        <p:nvSpPr>
          <p:cNvPr id="3" name="Footer Placeholder 2">
            <a:extLst>
              <a:ext uri="{FF2B5EF4-FFF2-40B4-BE49-F238E27FC236}">
                <a16:creationId xmlns:a16="http://schemas.microsoft.com/office/drawing/2014/main" id="{A4FB6AA1-EA8B-40EF-9F9B-FB264F17E422}"/>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6913CC1E-033D-476B-BDFF-6636FFB3F009}"/>
              </a:ext>
            </a:extLst>
          </p:cNvPr>
          <p:cNvSpPr>
            <a:spLocks noGrp="1"/>
          </p:cNvSpPr>
          <p:nvPr>
            <p:ph type="sldNum" sz="quarter" idx="4"/>
          </p:nvPr>
        </p:nvSpPr>
        <p:spPr/>
        <p:txBody>
          <a:bodyPr/>
          <a:lstStyle/>
          <a:p>
            <a:fld id="{407F7647-6CBB-4945-B48A-22BF8575EA14}" type="slidenum">
              <a:rPr lang="en-US" smtClean="0"/>
              <a:pPr/>
              <a:t>21</a:t>
            </a:fld>
            <a:endParaRPr lang="en-US" dirty="0"/>
          </a:p>
        </p:txBody>
      </p:sp>
      <p:sp>
        <p:nvSpPr>
          <p:cNvPr id="5" name="Title 4">
            <a:extLst>
              <a:ext uri="{FF2B5EF4-FFF2-40B4-BE49-F238E27FC236}">
                <a16:creationId xmlns:a16="http://schemas.microsoft.com/office/drawing/2014/main" id="{38BB184E-D570-436A-A8EF-CA7F9CEB393A}"/>
              </a:ext>
            </a:extLst>
          </p:cNvPr>
          <p:cNvSpPr>
            <a:spLocks noGrp="1"/>
          </p:cNvSpPr>
          <p:nvPr>
            <p:ph type="title"/>
          </p:nvPr>
        </p:nvSpPr>
        <p:spPr/>
        <p:txBody>
          <a:bodyPr/>
          <a:lstStyle/>
          <a:p>
            <a:r>
              <a:rPr lang="en-US" dirty="0" err="1"/>
              <a:t>Responsabilidad</a:t>
            </a:r>
            <a:r>
              <a:rPr lang="en-US" dirty="0"/>
              <a:t> del </a:t>
            </a:r>
            <a:r>
              <a:rPr lang="en-US" dirty="0" err="1"/>
              <a:t>Patrono</a:t>
            </a:r>
            <a:endParaRPr lang="en-US" dirty="0"/>
          </a:p>
        </p:txBody>
      </p:sp>
    </p:spTree>
    <p:extLst>
      <p:ext uri="{BB962C8B-B14F-4D97-AF65-F5344CB8AC3E}">
        <p14:creationId xmlns:p14="http://schemas.microsoft.com/office/powerpoint/2010/main" val="33117084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BA15CEF-C69D-4AC2-AB1A-495B550A06BF}"/>
              </a:ext>
            </a:extLst>
          </p:cNvPr>
          <p:cNvSpPr>
            <a:spLocks noGrp="1"/>
          </p:cNvSpPr>
          <p:nvPr>
            <p:ph idx="1"/>
          </p:nvPr>
        </p:nvSpPr>
        <p:spPr/>
        <p:txBody>
          <a:bodyPr/>
          <a:lstStyle/>
          <a:p>
            <a:r>
              <a:rPr lang="es-ES" dirty="0"/>
              <a:t>Responsabilidad civil: suma igual al </a:t>
            </a:r>
            <a:r>
              <a:rPr lang="es-ES" b="1" dirty="0">
                <a:solidFill>
                  <a:schemeClr val="accent2"/>
                </a:solidFill>
                <a:ea typeface="+mj-ea"/>
              </a:rPr>
              <a:t>doble</a:t>
            </a:r>
            <a:r>
              <a:rPr lang="es-ES" dirty="0"/>
              <a:t> del importe de los daños que el acto haya causado al empleado aparte de cualquier otra responsabilidad que se pudiese imputar </a:t>
            </a:r>
            <a:r>
              <a:rPr lang="es-ES" b="1" dirty="0">
                <a:solidFill>
                  <a:schemeClr val="accent2"/>
                </a:solidFill>
                <a:ea typeface="+mj-ea"/>
              </a:rPr>
              <a:t>criminalmente</a:t>
            </a:r>
            <a:endParaRPr lang="es-ES" dirty="0"/>
          </a:p>
          <a:p>
            <a:r>
              <a:rPr lang="es-ES" dirty="0"/>
              <a:t>Prescripción: </a:t>
            </a:r>
            <a:r>
              <a:rPr lang="es-ES" b="1" dirty="0">
                <a:solidFill>
                  <a:schemeClr val="accent2"/>
                </a:solidFill>
                <a:ea typeface="+mj-ea"/>
              </a:rPr>
              <a:t>1 año </a:t>
            </a:r>
            <a:r>
              <a:rPr lang="es-ES" dirty="0"/>
              <a:t>para presentar la causa de acción a partir del momento en que el empleado </a:t>
            </a:r>
            <a:r>
              <a:rPr lang="es-ES" b="1" dirty="0">
                <a:solidFill>
                  <a:schemeClr val="accent2"/>
                </a:solidFill>
                <a:ea typeface="+mj-ea"/>
              </a:rPr>
              <a:t>se sintió </a:t>
            </a:r>
            <a:r>
              <a:rPr lang="es-ES" dirty="0"/>
              <a:t>sometido al acoso laboral alegado</a:t>
            </a:r>
          </a:p>
          <a:p>
            <a:endParaRPr lang="en-US" dirty="0"/>
          </a:p>
        </p:txBody>
      </p:sp>
      <p:sp>
        <p:nvSpPr>
          <p:cNvPr id="3" name="Footer Placeholder 2">
            <a:extLst>
              <a:ext uri="{FF2B5EF4-FFF2-40B4-BE49-F238E27FC236}">
                <a16:creationId xmlns:a16="http://schemas.microsoft.com/office/drawing/2014/main" id="{71D410C9-02EE-45DE-A43D-9BC258CCA853}"/>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233407EF-2DF9-4256-9ABB-B00EBD1FA0E7}"/>
              </a:ext>
            </a:extLst>
          </p:cNvPr>
          <p:cNvSpPr>
            <a:spLocks noGrp="1"/>
          </p:cNvSpPr>
          <p:nvPr>
            <p:ph type="sldNum" sz="quarter" idx="4"/>
          </p:nvPr>
        </p:nvSpPr>
        <p:spPr/>
        <p:txBody>
          <a:bodyPr/>
          <a:lstStyle/>
          <a:p>
            <a:fld id="{407F7647-6CBB-4945-B48A-22BF8575EA14}" type="slidenum">
              <a:rPr lang="en-US" smtClean="0"/>
              <a:pPr/>
              <a:t>22</a:t>
            </a:fld>
            <a:endParaRPr lang="en-US" dirty="0"/>
          </a:p>
        </p:txBody>
      </p:sp>
      <p:sp>
        <p:nvSpPr>
          <p:cNvPr id="5" name="Title 4">
            <a:extLst>
              <a:ext uri="{FF2B5EF4-FFF2-40B4-BE49-F238E27FC236}">
                <a16:creationId xmlns:a16="http://schemas.microsoft.com/office/drawing/2014/main" id="{73B3252B-D7EC-4050-B76A-50BA8E24DB08}"/>
              </a:ext>
            </a:extLst>
          </p:cNvPr>
          <p:cNvSpPr>
            <a:spLocks noGrp="1"/>
          </p:cNvSpPr>
          <p:nvPr>
            <p:ph type="title"/>
          </p:nvPr>
        </p:nvSpPr>
        <p:spPr/>
        <p:txBody>
          <a:bodyPr/>
          <a:lstStyle/>
          <a:p>
            <a:r>
              <a:rPr lang="en-US" dirty="0" err="1"/>
              <a:t>Responsabilidad</a:t>
            </a:r>
            <a:r>
              <a:rPr lang="en-US" dirty="0"/>
              <a:t> del </a:t>
            </a:r>
            <a:r>
              <a:rPr lang="en-US" dirty="0" err="1"/>
              <a:t>Patrono</a:t>
            </a:r>
            <a:endParaRPr lang="en-US" dirty="0"/>
          </a:p>
        </p:txBody>
      </p:sp>
    </p:spTree>
    <p:extLst>
      <p:ext uri="{BB962C8B-B14F-4D97-AF65-F5344CB8AC3E}">
        <p14:creationId xmlns:p14="http://schemas.microsoft.com/office/powerpoint/2010/main" val="26152005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811B795-C4D2-463F-B035-B76B881233F3}"/>
              </a:ext>
            </a:extLst>
          </p:cNvPr>
          <p:cNvSpPr>
            <a:spLocks noGrp="1"/>
          </p:cNvSpPr>
          <p:nvPr>
            <p:ph idx="1"/>
          </p:nvPr>
        </p:nvSpPr>
        <p:spPr/>
        <p:txBody>
          <a:bodyPr/>
          <a:lstStyle/>
          <a:p>
            <a:r>
              <a:rPr lang="es-ES" dirty="0"/>
              <a:t>Todo patrono que incurra en acoso laboral no podrá invocar frente al perjudicado de acoso, la inmunidad patronal que confiere la “Ley del Sistema de Compensaciones por Accidentes del Trabajo”, Ley Núm. 45 de 18 de abril de 1935, según enmendada por ser el acoso laboral una acción culposa que se comete con intención de lesionar.</a:t>
            </a:r>
          </a:p>
          <a:p>
            <a:r>
              <a:rPr lang="es-ES" dirty="0"/>
              <a:t>Sin embargo, el empleado podrá recibir los servicios ofrecidos a través del Fondo, y una vez se determine que la condición de salud se debe a un patrón de acoso laboral, el Fondo podrá recobrar del patrono los gastos incurridos en el tratamiento del empleado afectado.</a:t>
            </a:r>
            <a:r>
              <a:rPr lang="en-US" dirty="0"/>
              <a:t> </a:t>
            </a:r>
          </a:p>
        </p:txBody>
      </p:sp>
      <p:sp>
        <p:nvSpPr>
          <p:cNvPr id="3" name="Footer Placeholder 2">
            <a:extLst>
              <a:ext uri="{FF2B5EF4-FFF2-40B4-BE49-F238E27FC236}">
                <a16:creationId xmlns:a16="http://schemas.microsoft.com/office/drawing/2014/main" id="{F6CF69E0-5C3E-46C1-978A-F3CAB6C0E21D}"/>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26EFAFE5-8C00-4A16-9BCD-C7212DB48B25}"/>
              </a:ext>
            </a:extLst>
          </p:cNvPr>
          <p:cNvSpPr>
            <a:spLocks noGrp="1"/>
          </p:cNvSpPr>
          <p:nvPr>
            <p:ph type="sldNum" sz="quarter" idx="4"/>
          </p:nvPr>
        </p:nvSpPr>
        <p:spPr/>
        <p:txBody>
          <a:bodyPr/>
          <a:lstStyle/>
          <a:p>
            <a:fld id="{407F7647-6CBB-4945-B48A-22BF8575EA14}" type="slidenum">
              <a:rPr lang="en-US" smtClean="0"/>
              <a:pPr/>
              <a:t>23</a:t>
            </a:fld>
            <a:endParaRPr lang="en-US" dirty="0"/>
          </a:p>
        </p:txBody>
      </p:sp>
      <p:sp>
        <p:nvSpPr>
          <p:cNvPr id="5" name="Title 4">
            <a:extLst>
              <a:ext uri="{FF2B5EF4-FFF2-40B4-BE49-F238E27FC236}">
                <a16:creationId xmlns:a16="http://schemas.microsoft.com/office/drawing/2014/main" id="{B1867158-CEDF-4161-8BC0-E3BF87578A4B}"/>
              </a:ext>
            </a:extLst>
          </p:cNvPr>
          <p:cNvSpPr>
            <a:spLocks noGrp="1"/>
          </p:cNvSpPr>
          <p:nvPr>
            <p:ph type="title"/>
          </p:nvPr>
        </p:nvSpPr>
        <p:spPr/>
        <p:txBody>
          <a:bodyPr/>
          <a:lstStyle/>
          <a:p>
            <a:r>
              <a:rPr lang="en-US" dirty="0" err="1"/>
              <a:t>Denegaci</a:t>
            </a:r>
            <a:r>
              <a:rPr lang="es-PR" dirty="0" err="1"/>
              <a:t>ón</a:t>
            </a:r>
            <a:r>
              <a:rPr lang="es-PR" dirty="0"/>
              <a:t> de Inmunidad Patronal</a:t>
            </a:r>
            <a:endParaRPr lang="en-US" dirty="0"/>
          </a:p>
        </p:txBody>
      </p:sp>
    </p:spTree>
    <p:extLst>
      <p:ext uri="{BB962C8B-B14F-4D97-AF65-F5344CB8AC3E}">
        <p14:creationId xmlns:p14="http://schemas.microsoft.com/office/powerpoint/2010/main" val="41806971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85D53D4-21F2-42DD-8252-60A513FBFC1C}"/>
              </a:ext>
            </a:extLst>
          </p:cNvPr>
          <p:cNvSpPr>
            <a:spLocks noGrp="1"/>
          </p:cNvSpPr>
          <p:nvPr>
            <p:ph idx="1"/>
          </p:nvPr>
        </p:nvSpPr>
        <p:spPr/>
        <p:txBody>
          <a:bodyPr/>
          <a:lstStyle/>
          <a:p>
            <a:r>
              <a:rPr lang="en-US" dirty="0" err="1"/>
              <a:t>Protección</a:t>
            </a:r>
            <a:r>
              <a:rPr lang="en-US" dirty="0"/>
              <a:t> anti-</a:t>
            </a:r>
            <a:r>
              <a:rPr lang="en-US" dirty="0" err="1"/>
              <a:t>represalias</a:t>
            </a:r>
            <a:r>
              <a:rPr lang="en-US" dirty="0"/>
              <a:t> – Ley </a:t>
            </a:r>
            <a:r>
              <a:rPr lang="en-US" dirty="0" err="1"/>
              <a:t>Núm</a:t>
            </a:r>
            <a:r>
              <a:rPr lang="en-US" dirty="0"/>
              <a:t>. 115</a:t>
            </a:r>
          </a:p>
          <a:p>
            <a:pPr lvl="1"/>
            <a:r>
              <a:rPr lang="es-ES" dirty="0"/>
              <a:t>Todo patrono será responsable cuando realice cualquier acto que afecte las oportunidades y condiciones de empleo de cualquier trabajador que se haya opuesto a prácticas constitutivas de acoso laboral, que haya denunciado, testificado, colaborado o de cualquier forma participado en una investigación o procedimiento relacionado con el acoso laboral, o cuando omita tomar las medidas necesarias para brindarle adecuada protección. </a:t>
            </a:r>
            <a:endParaRPr lang="en-US" dirty="0"/>
          </a:p>
        </p:txBody>
      </p:sp>
      <p:sp>
        <p:nvSpPr>
          <p:cNvPr id="3" name="Footer Placeholder 2">
            <a:extLst>
              <a:ext uri="{FF2B5EF4-FFF2-40B4-BE49-F238E27FC236}">
                <a16:creationId xmlns:a16="http://schemas.microsoft.com/office/drawing/2014/main" id="{D20CFFF7-030F-496C-8E85-009B85686010}"/>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79F99A3F-EFD9-4EF4-8FAA-F3BF2F7D8BAD}"/>
              </a:ext>
            </a:extLst>
          </p:cNvPr>
          <p:cNvSpPr>
            <a:spLocks noGrp="1"/>
          </p:cNvSpPr>
          <p:nvPr>
            <p:ph type="sldNum" sz="quarter" idx="4"/>
          </p:nvPr>
        </p:nvSpPr>
        <p:spPr/>
        <p:txBody>
          <a:bodyPr/>
          <a:lstStyle/>
          <a:p>
            <a:fld id="{407F7647-6CBB-4945-B48A-22BF8575EA14}" type="slidenum">
              <a:rPr lang="en-US" smtClean="0"/>
              <a:pPr/>
              <a:t>24</a:t>
            </a:fld>
            <a:endParaRPr lang="en-US" dirty="0"/>
          </a:p>
        </p:txBody>
      </p:sp>
      <p:sp>
        <p:nvSpPr>
          <p:cNvPr id="5" name="Title 4">
            <a:extLst>
              <a:ext uri="{FF2B5EF4-FFF2-40B4-BE49-F238E27FC236}">
                <a16:creationId xmlns:a16="http://schemas.microsoft.com/office/drawing/2014/main" id="{B0974968-AB55-49C9-B1BA-E7C21438F8CA}"/>
              </a:ext>
            </a:extLst>
          </p:cNvPr>
          <p:cNvSpPr>
            <a:spLocks noGrp="1"/>
          </p:cNvSpPr>
          <p:nvPr>
            <p:ph type="title"/>
          </p:nvPr>
        </p:nvSpPr>
        <p:spPr/>
        <p:txBody>
          <a:bodyPr/>
          <a:lstStyle/>
          <a:p>
            <a:r>
              <a:rPr lang="en-US" dirty="0" err="1"/>
              <a:t>Alcance</a:t>
            </a:r>
            <a:r>
              <a:rPr lang="en-US" dirty="0"/>
              <a:t> de la </a:t>
            </a:r>
            <a:r>
              <a:rPr lang="en-US" dirty="0" err="1"/>
              <a:t>Protección</a:t>
            </a:r>
            <a:r>
              <a:rPr lang="en-US" dirty="0"/>
              <a:t>		</a:t>
            </a:r>
          </a:p>
        </p:txBody>
      </p:sp>
    </p:spTree>
    <p:extLst>
      <p:ext uri="{BB962C8B-B14F-4D97-AF65-F5344CB8AC3E}">
        <p14:creationId xmlns:p14="http://schemas.microsoft.com/office/powerpoint/2010/main" val="21115009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191BD3B-501D-46F2-B4D3-7856EA0D19E3}"/>
              </a:ext>
            </a:extLst>
          </p:cNvPr>
          <p:cNvSpPr>
            <a:spLocks noGrp="1"/>
          </p:cNvSpPr>
          <p:nvPr>
            <p:ph idx="1"/>
          </p:nvPr>
        </p:nvSpPr>
        <p:spPr/>
        <p:txBody>
          <a:bodyPr/>
          <a:lstStyle/>
          <a:p>
            <a:pPr marL="342900" indent="-342900" algn="just">
              <a:lnSpc>
                <a:spcPct val="100000"/>
              </a:lnSpc>
              <a:spcBef>
                <a:spcPts val="600"/>
              </a:spcBef>
              <a:spcAft>
                <a:spcPts val="1200"/>
              </a:spcAft>
              <a:defRPr/>
            </a:pPr>
            <a:r>
              <a:rPr lang="es-US" dirty="0">
                <a:ea typeface="Verdana" pitchFamily="34" charset="0"/>
              </a:rPr>
              <a:t>Monitoreen su propio comportamiento y no participen en conductas indeseadas, insultantes, denigrantes o poco profesionales</a:t>
            </a:r>
          </a:p>
          <a:p>
            <a:pPr marL="342900" indent="-342900" algn="just">
              <a:lnSpc>
                <a:spcPct val="100000"/>
              </a:lnSpc>
              <a:spcBef>
                <a:spcPts val="600"/>
              </a:spcBef>
              <a:spcAft>
                <a:spcPts val="1200"/>
              </a:spcAft>
              <a:defRPr/>
            </a:pPr>
            <a:r>
              <a:rPr lang="es-US" dirty="0">
                <a:ea typeface="Verdana" pitchFamily="34" charset="0"/>
              </a:rPr>
              <a:t>Comprendan y refuercen las políticas de la Compañía</a:t>
            </a:r>
          </a:p>
          <a:p>
            <a:pPr marL="342900" indent="-342900" algn="just">
              <a:lnSpc>
                <a:spcPct val="100000"/>
              </a:lnSpc>
              <a:spcBef>
                <a:spcPts val="600"/>
              </a:spcBef>
              <a:spcAft>
                <a:spcPts val="1200"/>
              </a:spcAft>
              <a:defRPr/>
            </a:pPr>
            <a:r>
              <a:rPr lang="es-US" dirty="0">
                <a:ea typeface="Verdana" pitchFamily="34" charset="0"/>
              </a:rPr>
              <a:t>Atiendan toda queja o situación</a:t>
            </a:r>
          </a:p>
          <a:p>
            <a:pPr marL="342900" indent="-342900" algn="just">
              <a:lnSpc>
                <a:spcPct val="100000"/>
              </a:lnSpc>
              <a:spcBef>
                <a:spcPts val="600"/>
              </a:spcBef>
              <a:spcAft>
                <a:spcPts val="1200"/>
              </a:spcAft>
              <a:defRPr/>
            </a:pPr>
            <a:r>
              <a:rPr lang="es-US" dirty="0">
                <a:ea typeface="Verdana" pitchFamily="34" charset="0"/>
              </a:rPr>
              <a:t>Informen quejas e incidentes de hostigamiento, discrimen y represalias a Recursos Humanos </a:t>
            </a:r>
            <a:r>
              <a:rPr lang="es-US" i="1" dirty="0">
                <a:ea typeface="Verdana" pitchFamily="34" charset="0"/>
              </a:rPr>
              <a:t>lo antes posible</a:t>
            </a:r>
          </a:p>
          <a:p>
            <a:pPr marL="342900" indent="-342900" algn="just">
              <a:lnSpc>
                <a:spcPct val="100000"/>
              </a:lnSpc>
              <a:spcBef>
                <a:spcPts val="600"/>
              </a:spcBef>
              <a:spcAft>
                <a:spcPts val="1200"/>
              </a:spcAft>
              <a:defRPr/>
            </a:pPr>
            <a:r>
              <a:rPr lang="es-US" dirty="0">
                <a:ea typeface="Verdana" pitchFamily="34" charset="0"/>
              </a:rPr>
              <a:t>Cooperen con las investigaciones</a:t>
            </a:r>
          </a:p>
          <a:p>
            <a:pPr marL="342900" indent="-342900" algn="just">
              <a:lnSpc>
                <a:spcPct val="100000"/>
              </a:lnSpc>
              <a:spcBef>
                <a:spcPts val="600"/>
              </a:spcBef>
              <a:spcAft>
                <a:spcPts val="1200"/>
              </a:spcAft>
              <a:defRPr/>
            </a:pPr>
            <a:r>
              <a:rPr lang="es-US" dirty="0">
                <a:ea typeface="Verdana" pitchFamily="34" charset="0"/>
              </a:rPr>
              <a:t>Mantengan el asunto confidencial</a:t>
            </a:r>
            <a:endParaRPr lang="en-US" dirty="0"/>
          </a:p>
        </p:txBody>
      </p:sp>
      <p:sp>
        <p:nvSpPr>
          <p:cNvPr id="3" name="Footer Placeholder 2">
            <a:extLst>
              <a:ext uri="{FF2B5EF4-FFF2-40B4-BE49-F238E27FC236}">
                <a16:creationId xmlns:a16="http://schemas.microsoft.com/office/drawing/2014/main" id="{B71DDCF8-944E-4692-B3CB-53321E45FC91}"/>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09CF942E-3688-437D-AA76-576ADF26B20F}"/>
              </a:ext>
            </a:extLst>
          </p:cNvPr>
          <p:cNvSpPr>
            <a:spLocks noGrp="1"/>
          </p:cNvSpPr>
          <p:nvPr>
            <p:ph type="sldNum" sz="quarter" idx="4"/>
          </p:nvPr>
        </p:nvSpPr>
        <p:spPr/>
        <p:txBody>
          <a:bodyPr/>
          <a:lstStyle/>
          <a:p>
            <a:fld id="{407F7647-6CBB-4945-B48A-22BF8575EA14}" type="slidenum">
              <a:rPr lang="en-US" smtClean="0"/>
              <a:pPr/>
              <a:t>25</a:t>
            </a:fld>
            <a:endParaRPr lang="en-US" dirty="0"/>
          </a:p>
        </p:txBody>
      </p:sp>
      <p:sp>
        <p:nvSpPr>
          <p:cNvPr id="5" name="Title 4">
            <a:extLst>
              <a:ext uri="{FF2B5EF4-FFF2-40B4-BE49-F238E27FC236}">
                <a16:creationId xmlns:a16="http://schemas.microsoft.com/office/drawing/2014/main" id="{356CE3A4-A2DD-4AD8-9C39-4A75EC770346}"/>
              </a:ext>
            </a:extLst>
          </p:cNvPr>
          <p:cNvSpPr>
            <a:spLocks noGrp="1"/>
          </p:cNvSpPr>
          <p:nvPr>
            <p:ph type="title"/>
          </p:nvPr>
        </p:nvSpPr>
        <p:spPr/>
        <p:txBody>
          <a:bodyPr/>
          <a:lstStyle/>
          <a:p>
            <a:r>
              <a:rPr lang="es-US" dirty="0">
                <a:ea typeface="Verdana" pitchFamily="34" charset="0"/>
              </a:rPr>
              <a:t>Expectativas para Gerentes y Supervisores</a:t>
            </a:r>
            <a:endParaRPr lang="en-US" dirty="0"/>
          </a:p>
        </p:txBody>
      </p:sp>
    </p:spTree>
    <p:extLst>
      <p:ext uri="{BB962C8B-B14F-4D97-AF65-F5344CB8AC3E}">
        <p14:creationId xmlns:p14="http://schemas.microsoft.com/office/powerpoint/2010/main" val="9376880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DAF0BC3-9BF4-4129-88B5-7F24B94A5ED1}"/>
              </a:ext>
            </a:extLst>
          </p:cNvPr>
          <p:cNvSpPr>
            <a:spLocks noGrp="1"/>
          </p:cNvSpPr>
          <p:nvPr>
            <p:ph idx="1"/>
          </p:nvPr>
        </p:nvSpPr>
        <p:spPr>
          <a:xfrm>
            <a:off x="685800" y="1719942"/>
            <a:ext cx="10817352" cy="4441371"/>
          </a:xfrm>
        </p:spPr>
        <p:txBody>
          <a:bodyPr/>
          <a:lstStyle/>
          <a:p>
            <a:r>
              <a:rPr lang="en-US" dirty="0"/>
              <a:t>Ley 427-2000 – Ley para </a:t>
            </a:r>
            <a:r>
              <a:rPr lang="en-US" dirty="0" err="1"/>
              <a:t>Reglamentar</a:t>
            </a:r>
            <a:r>
              <a:rPr lang="en-US" dirty="0"/>
              <a:t> el </a:t>
            </a:r>
            <a:r>
              <a:rPr lang="en-US" dirty="0" err="1"/>
              <a:t>Período</a:t>
            </a:r>
            <a:r>
              <a:rPr lang="en-US" dirty="0"/>
              <a:t> de </a:t>
            </a:r>
            <a:r>
              <a:rPr lang="en-US" dirty="0" err="1"/>
              <a:t>Lactancia</a:t>
            </a:r>
            <a:r>
              <a:rPr lang="en-US" dirty="0"/>
              <a:t> y </a:t>
            </a:r>
            <a:r>
              <a:rPr lang="en-US" dirty="0" err="1"/>
              <a:t>Extracción</a:t>
            </a:r>
            <a:r>
              <a:rPr lang="en-US" dirty="0"/>
              <a:t> de Leche </a:t>
            </a:r>
            <a:r>
              <a:rPr lang="en-US" dirty="0" err="1"/>
              <a:t>Materna</a:t>
            </a:r>
            <a:endParaRPr lang="en-US" dirty="0"/>
          </a:p>
          <a:p>
            <a:r>
              <a:rPr lang="en-US" dirty="0"/>
              <a:t>Ley 155-2002- Ley para </a:t>
            </a:r>
            <a:r>
              <a:rPr lang="en-US" dirty="0" err="1"/>
              <a:t>Designar</a:t>
            </a:r>
            <a:r>
              <a:rPr lang="en-US" dirty="0"/>
              <a:t> </a:t>
            </a:r>
            <a:r>
              <a:rPr lang="en-US" dirty="0" err="1"/>
              <a:t>Espacios</a:t>
            </a:r>
            <a:r>
              <a:rPr lang="en-US" dirty="0"/>
              <a:t> de </a:t>
            </a:r>
            <a:r>
              <a:rPr lang="en-US" dirty="0" err="1"/>
              <a:t>Lactancia</a:t>
            </a:r>
            <a:r>
              <a:rPr lang="en-US" dirty="0"/>
              <a:t> </a:t>
            </a:r>
            <a:r>
              <a:rPr lang="en-US" dirty="0" err="1"/>
              <a:t>en</a:t>
            </a:r>
            <a:r>
              <a:rPr lang="en-US" dirty="0"/>
              <a:t> las </a:t>
            </a:r>
            <a:r>
              <a:rPr lang="en-US" dirty="0" err="1"/>
              <a:t>Entidades</a:t>
            </a:r>
            <a:r>
              <a:rPr lang="en-US" dirty="0"/>
              <a:t> </a:t>
            </a:r>
            <a:r>
              <a:rPr lang="en-US" dirty="0" err="1"/>
              <a:t>Públicas</a:t>
            </a:r>
            <a:r>
              <a:rPr lang="en-US" dirty="0"/>
              <a:t> del </a:t>
            </a:r>
            <a:r>
              <a:rPr lang="en-US" dirty="0" err="1"/>
              <a:t>Gobierno</a:t>
            </a:r>
            <a:r>
              <a:rPr lang="en-US" dirty="0"/>
              <a:t> de Puerto Rico</a:t>
            </a:r>
          </a:p>
          <a:p>
            <a:r>
              <a:rPr lang="en-US" dirty="0" err="1"/>
              <a:t>Oficina</a:t>
            </a:r>
            <a:r>
              <a:rPr lang="en-US" dirty="0"/>
              <a:t> de la </a:t>
            </a:r>
            <a:r>
              <a:rPr lang="en-US" dirty="0" err="1"/>
              <a:t>Procuradora</a:t>
            </a:r>
            <a:r>
              <a:rPr lang="en-US" dirty="0"/>
              <a:t> de las </a:t>
            </a:r>
            <a:r>
              <a:rPr lang="en-US" dirty="0" err="1"/>
              <a:t>Mujeres</a:t>
            </a:r>
            <a:r>
              <a:rPr lang="en-US" dirty="0"/>
              <a:t> es la </a:t>
            </a:r>
            <a:r>
              <a:rPr lang="en-US" dirty="0" err="1"/>
              <a:t>agencia</a:t>
            </a:r>
            <a:r>
              <a:rPr lang="en-US" dirty="0"/>
              <a:t> </a:t>
            </a:r>
            <a:r>
              <a:rPr lang="en-US" dirty="0" err="1"/>
              <a:t>fiscalizadora</a:t>
            </a:r>
            <a:r>
              <a:rPr lang="en-US" dirty="0"/>
              <a:t> de los derechos de las </a:t>
            </a:r>
            <a:r>
              <a:rPr lang="en-US" dirty="0" err="1"/>
              <a:t>mujeres</a:t>
            </a:r>
            <a:endParaRPr lang="en-US" dirty="0"/>
          </a:p>
          <a:p>
            <a:r>
              <a:rPr lang="en-US" dirty="0"/>
              <a:t>Madre </a:t>
            </a:r>
            <a:r>
              <a:rPr lang="en-US" dirty="0" err="1"/>
              <a:t>lactante</a:t>
            </a:r>
            <a:r>
              <a:rPr lang="en-US" dirty="0"/>
              <a:t> </a:t>
            </a:r>
            <a:r>
              <a:rPr lang="en-US" dirty="0" err="1"/>
              <a:t>tiene</a:t>
            </a:r>
            <a:r>
              <a:rPr lang="en-US" dirty="0"/>
              <a:t> derecho a </a:t>
            </a:r>
            <a:r>
              <a:rPr lang="en-US" dirty="0" err="1"/>
              <a:t>seleccionar</a:t>
            </a:r>
            <a:r>
              <a:rPr lang="en-US" dirty="0"/>
              <a:t> la </a:t>
            </a:r>
            <a:r>
              <a:rPr lang="en-US" dirty="0" err="1"/>
              <a:t>lactancia</a:t>
            </a:r>
            <a:r>
              <a:rPr lang="en-US" dirty="0"/>
              <a:t> </a:t>
            </a:r>
            <a:r>
              <a:rPr lang="en-US" dirty="0" err="1"/>
              <a:t>como</a:t>
            </a:r>
            <a:r>
              <a:rPr lang="en-US" dirty="0"/>
              <a:t> el </a:t>
            </a:r>
            <a:r>
              <a:rPr lang="en-US" dirty="0" err="1"/>
              <a:t>único</a:t>
            </a:r>
            <a:r>
              <a:rPr lang="en-US" dirty="0"/>
              <a:t> </a:t>
            </a:r>
            <a:r>
              <a:rPr lang="en-US" dirty="0" err="1"/>
              <a:t>método</a:t>
            </a:r>
            <a:r>
              <a:rPr lang="en-US" dirty="0"/>
              <a:t> de </a:t>
            </a:r>
            <a:r>
              <a:rPr lang="en-US" dirty="0" err="1"/>
              <a:t>alimentación</a:t>
            </a:r>
            <a:r>
              <a:rPr lang="en-US" dirty="0"/>
              <a:t> de </a:t>
            </a:r>
            <a:r>
              <a:rPr lang="en-US" dirty="0" err="1"/>
              <a:t>su</a:t>
            </a:r>
            <a:r>
              <a:rPr lang="en-US" dirty="0"/>
              <a:t> </a:t>
            </a:r>
            <a:r>
              <a:rPr lang="en-US" dirty="0" err="1"/>
              <a:t>hijo</a:t>
            </a:r>
            <a:r>
              <a:rPr lang="en-US" dirty="0"/>
              <a:t> o </a:t>
            </a:r>
            <a:r>
              <a:rPr lang="en-US" dirty="0" err="1"/>
              <a:t>hija</a:t>
            </a:r>
            <a:endParaRPr lang="en-US" dirty="0"/>
          </a:p>
          <a:p>
            <a:r>
              <a:rPr lang="en-US" dirty="0"/>
              <a:t>La Sala de </a:t>
            </a:r>
            <a:r>
              <a:rPr lang="en-US" dirty="0" err="1"/>
              <a:t>Lactancia</a:t>
            </a:r>
            <a:r>
              <a:rPr lang="en-US" dirty="0"/>
              <a:t> debe ser un </a:t>
            </a:r>
            <a:r>
              <a:rPr lang="en-US" dirty="0" err="1"/>
              <a:t>espacio</a:t>
            </a:r>
            <a:r>
              <a:rPr lang="en-US" dirty="0"/>
              <a:t> privado, </a:t>
            </a:r>
            <a:r>
              <a:rPr lang="en-US" dirty="0" err="1"/>
              <a:t>seguro</a:t>
            </a:r>
            <a:r>
              <a:rPr lang="en-US" dirty="0"/>
              <a:t>, </a:t>
            </a:r>
            <a:r>
              <a:rPr lang="en-US" dirty="0" err="1"/>
              <a:t>higiénico</a:t>
            </a:r>
            <a:r>
              <a:rPr lang="en-US" dirty="0"/>
              <a:t> y de </a:t>
            </a:r>
            <a:r>
              <a:rPr lang="en-US" dirty="0" err="1"/>
              <a:t>sosiego</a:t>
            </a:r>
            <a:r>
              <a:rPr lang="en-US" dirty="0"/>
              <a:t> para la </a:t>
            </a:r>
            <a:r>
              <a:rPr lang="en-US" dirty="0" err="1"/>
              <a:t>madre</a:t>
            </a:r>
            <a:r>
              <a:rPr lang="en-US" dirty="0"/>
              <a:t> </a:t>
            </a:r>
            <a:r>
              <a:rPr lang="en-US" dirty="0" err="1"/>
              <a:t>lactante</a:t>
            </a:r>
            <a:endParaRPr lang="en-US" dirty="0"/>
          </a:p>
        </p:txBody>
      </p:sp>
      <p:sp>
        <p:nvSpPr>
          <p:cNvPr id="3" name="Footer Placeholder 2">
            <a:extLst>
              <a:ext uri="{FF2B5EF4-FFF2-40B4-BE49-F238E27FC236}">
                <a16:creationId xmlns:a16="http://schemas.microsoft.com/office/drawing/2014/main" id="{9F3AC2C1-E798-4EEA-A881-3122196830F9}"/>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C896F2D6-755C-423F-9687-CB6B43ADF27E}"/>
              </a:ext>
            </a:extLst>
          </p:cNvPr>
          <p:cNvSpPr>
            <a:spLocks noGrp="1"/>
          </p:cNvSpPr>
          <p:nvPr>
            <p:ph type="sldNum" sz="quarter" idx="4"/>
          </p:nvPr>
        </p:nvSpPr>
        <p:spPr/>
        <p:txBody>
          <a:bodyPr/>
          <a:lstStyle/>
          <a:p>
            <a:fld id="{407F7647-6CBB-4945-B48A-22BF8575EA14}" type="slidenum">
              <a:rPr lang="en-US" smtClean="0"/>
              <a:pPr/>
              <a:t>26</a:t>
            </a:fld>
            <a:endParaRPr lang="en-US" dirty="0"/>
          </a:p>
        </p:txBody>
      </p:sp>
      <p:sp>
        <p:nvSpPr>
          <p:cNvPr id="5" name="Title 4">
            <a:extLst>
              <a:ext uri="{FF2B5EF4-FFF2-40B4-BE49-F238E27FC236}">
                <a16:creationId xmlns:a16="http://schemas.microsoft.com/office/drawing/2014/main" id="{50A11443-5176-486D-80D0-C3F2BDCCF4AE}"/>
              </a:ext>
            </a:extLst>
          </p:cNvPr>
          <p:cNvSpPr>
            <a:spLocks noGrp="1"/>
          </p:cNvSpPr>
          <p:nvPr>
            <p:ph type="title"/>
          </p:nvPr>
        </p:nvSpPr>
        <p:spPr>
          <a:xfrm>
            <a:off x="685800" y="283780"/>
            <a:ext cx="10817352" cy="911382"/>
          </a:xfrm>
        </p:spPr>
        <p:txBody>
          <a:bodyPr/>
          <a:lstStyle/>
          <a:p>
            <a:r>
              <a:rPr lang="en-US" dirty="0" err="1"/>
              <a:t>Guías</a:t>
            </a:r>
            <a:r>
              <a:rPr lang="en-US" dirty="0"/>
              <a:t> para la </a:t>
            </a:r>
            <a:r>
              <a:rPr lang="en-US" dirty="0" err="1"/>
              <a:t>Habilitación</a:t>
            </a:r>
            <a:r>
              <a:rPr lang="en-US" dirty="0"/>
              <a:t> de Salas de </a:t>
            </a:r>
            <a:r>
              <a:rPr lang="en-US" dirty="0" err="1"/>
              <a:t>Lactancia</a:t>
            </a:r>
            <a:r>
              <a:rPr lang="en-US" dirty="0"/>
              <a:t>- </a:t>
            </a:r>
            <a:r>
              <a:rPr lang="en-US" dirty="0" err="1"/>
              <a:t>Trasfondo</a:t>
            </a:r>
            <a:endParaRPr lang="en-US" dirty="0"/>
          </a:p>
        </p:txBody>
      </p:sp>
      <p:pic>
        <p:nvPicPr>
          <p:cNvPr id="7" name="Picture 6">
            <a:extLst>
              <a:ext uri="{FF2B5EF4-FFF2-40B4-BE49-F238E27FC236}">
                <a16:creationId xmlns:a16="http://schemas.microsoft.com/office/drawing/2014/main" id="{2BA02D6D-D1DF-469B-9C5D-EE61232BAF40}"/>
              </a:ext>
            </a:extLst>
          </p:cNvPr>
          <p:cNvPicPr>
            <a:picLocks noChangeAspect="1"/>
          </p:cNvPicPr>
          <p:nvPr/>
        </p:nvPicPr>
        <p:blipFill>
          <a:blip r:embed="rId3"/>
          <a:stretch>
            <a:fillRect/>
          </a:stretch>
        </p:blipFill>
        <p:spPr>
          <a:xfrm rot="315941">
            <a:off x="10329840" y="203723"/>
            <a:ext cx="1503820" cy="1458524"/>
          </a:xfrm>
          <a:prstGeom prst="rect">
            <a:avLst/>
          </a:prstGeom>
        </p:spPr>
      </p:pic>
    </p:spTree>
    <p:extLst>
      <p:ext uri="{BB962C8B-B14F-4D97-AF65-F5344CB8AC3E}">
        <p14:creationId xmlns:p14="http://schemas.microsoft.com/office/powerpoint/2010/main" val="21270950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1EB1147-A01C-4CA8-B06A-EE8075AD6A3E}"/>
              </a:ext>
            </a:extLst>
          </p:cNvPr>
          <p:cNvSpPr>
            <a:spLocks noGrp="1"/>
          </p:cNvSpPr>
          <p:nvPr>
            <p:ph idx="1"/>
          </p:nvPr>
        </p:nvSpPr>
        <p:spPr/>
        <p:txBody>
          <a:bodyPr/>
          <a:lstStyle/>
          <a:p>
            <a:r>
              <a:rPr lang="en-US" dirty="0" err="1"/>
              <a:t>Implementar</a:t>
            </a:r>
            <a:r>
              <a:rPr lang="en-US" dirty="0"/>
              <a:t> </a:t>
            </a:r>
            <a:r>
              <a:rPr lang="en-US" dirty="0" err="1"/>
              <a:t>estrategias</a:t>
            </a:r>
            <a:r>
              <a:rPr lang="en-US" dirty="0"/>
              <a:t> que </a:t>
            </a:r>
            <a:r>
              <a:rPr lang="en-US" dirty="0" err="1"/>
              <a:t>incrementen</a:t>
            </a:r>
            <a:r>
              <a:rPr lang="en-US" dirty="0"/>
              <a:t> el </a:t>
            </a:r>
            <a:r>
              <a:rPr lang="en-US" dirty="0" err="1"/>
              <a:t>cumplimiento</a:t>
            </a:r>
            <a:r>
              <a:rPr lang="en-US" dirty="0"/>
              <a:t> de los </a:t>
            </a:r>
            <a:r>
              <a:rPr lang="en-US" dirty="0" err="1"/>
              <a:t>patronos</a:t>
            </a:r>
            <a:r>
              <a:rPr lang="en-US" dirty="0"/>
              <a:t> tanto </a:t>
            </a:r>
            <a:r>
              <a:rPr lang="en-US" b="1" dirty="0" err="1">
                <a:solidFill>
                  <a:schemeClr val="accent2"/>
                </a:solidFill>
                <a:ea typeface="+mj-ea"/>
              </a:rPr>
              <a:t>públicos</a:t>
            </a:r>
            <a:r>
              <a:rPr lang="en-US" b="1" dirty="0">
                <a:solidFill>
                  <a:schemeClr val="accent2"/>
                </a:solidFill>
                <a:ea typeface="+mj-ea"/>
              </a:rPr>
              <a:t> </a:t>
            </a:r>
            <a:r>
              <a:rPr lang="en-US" b="1" dirty="0" err="1">
                <a:solidFill>
                  <a:schemeClr val="accent2"/>
                </a:solidFill>
                <a:ea typeface="+mj-ea"/>
              </a:rPr>
              <a:t>como</a:t>
            </a:r>
            <a:r>
              <a:rPr lang="en-US" b="1" dirty="0">
                <a:solidFill>
                  <a:schemeClr val="accent2"/>
                </a:solidFill>
                <a:ea typeface="+mj-ea"/>
              </a:rPr>
              <a:t> privados </a:t>
            </a:r>
            <a:r>
              <a:rPr lang="en-US" dirty="0"/>
              <a:t>con las </a:t>
            </a:r>
            <a:r>
              <a:rPr lang="en-US" dirty="0" err="1"/>
              <a:t>leyes</a:t>
            </a:r>
            <a:r>
              <a:rPr lang="en-US" dirty="0"/>
              <a:t> de </a:t>
            </a:r>
            <a:r>
              <a:rPr lang="en-US" dirty="0" err="1"/>
              <a:t>lactancia</a:t>
            </a:r>
            <a:r>
              <a:rPr lang="en-US" dirty="0"/>
              <a:t> de Puerto Rico</a:t>
            </a:r>
          </a:p>
          <a:p>
            <a:r>
              <a:rPr lang="en-US" dirty="0" err="1"/>
              <a:t>Garantizar</a:t>
            </a:r>
            <a:r>
              <a:rPr lang="en-US" dirty="0"/>
              <a:t> el derecho de las </a:t>
            </a:r>
            <a:r>
              <a:rPr lang="en-US" dirty="0" err="1"/>
              <a:t>madres</a:t>
            </a:r>
            <a:r>
              <a:rPr lang="en-US" dirty="0"/>
              <a:t> </a:t>
            </a:r>
            <a:r>
              <a:rPr lang="en-US" dirty="0" err="1"/>
              <a:t>trabajadoras</a:t>
            </a:r>
            <a:r>
              <a:rPr lang="en-US" dirty="0"/>
              <a:t> a </a:t>
            </a:r>
            <a:r>
              <a:rPr lang="en-US" dirty="0" err="1"/>
              <a:t>lactar</a:t>
            </a:r>
            <a:r>
              <a:rPr lang="en-US" dirty="0"/>
              <a:t> o </a:t>
            </a:r>
            <a:r>
              <a:rPr lang="en-US" dirty="0" err="1"/>
              <a:t>extraerse</a:t>
            </a:r>
            <a:r>
              <a:rPr lang="en-US" dirty="0"/>
              <a:t> la leche maternal </a:t>
            </a:r>
            <a:r>
              <a:rPr lang="en-US" dirty="0" err="1"/>
              <a:t>en</a:t>
            </a:r>
            <a:r>
              <a:rPr lang="en-US" dirty="0"/>
              <a:t> </a:t>
            </a:r>
            <a:r>
              <a:rPr lang="en-US" dirty="0" err="1"/>
              <a:t>su</a:t>
            </a:r>
            <a:r>
              <a:rPr lang="en-US" dirty="0"/>
              <a:t> </a:t>
            </a:r>
            <a:r>
              <a:rPr lang="en-US" dirty="0" err="1"/>
              <a:t>lugar</a:t>
            </a:r>
            <a:r>
              <a:rPr lang="en-US" dirty="0"/>
              <a:t> de </a:t>
            </a:r>
            <a:r>
              <a:rPr lang="en-US" dirty="0" err="1"/>
              <a:t>trabajo</a:t>
            </a:r>
            <a:endParaRPr lang="en-US" dirty="0"/>
          </a:p>
          <a:p>
            <a:r>
              <a:rPr lang="en-US" dirty="0" err="1"/>
              <a:t>Establecer</a:t>
            </a:r>
            <a:r>
              <a:rPr lang="en-US" dirty="0"/>
              <a:t> </a:t>
            </a:r>
            <a:r>
              <a:rPr lang="en-US" b="1" dirty="0" err="1">
                <a:solidFill>
                  <a:schemeClr val="accent2"/>
                </a:solidFill>
                <a:ea typeface="+mj-ea"/>
              </a:rPr>
              <a:t>uniformidad</a:t>
            </a:r>
            <a:r>
              <a:rPr lang="en-US" dirty="0"/>
              <a:t> </a:t>
            </a:r>
            <a:r>
              <a:rPr lang="en-US" dirty="0" err="1"/>
              <a:t>en</a:t>
            </a:r>
            <a:r>
              <a:rPr lang="en-US" dirty="0"/>
              <a:t> la </a:t>
            </a:r>
            <a:r>
              <a:rPr lang="en-US" dirty="0" err="1"/>
              <a:t>habilitación</a:t>
            </a:r>
            <a:r>
              <a:rPr lang="en-US" dirty="0"/>
              <a:t> y el </a:t>
            </a:r>
            <a:r>
              <a:rPr lang="en-US" dirty="0" err="1"/>
              <a:t>uso</a:t>
            </a:r>
            <a:r>
              <a:rPr lang="en-US" dirty="0"/>
              <a:t> de las </a:t>
            </a:r>
            <a:r>
              <a:rPr lang="en-US" dirty="0" err="1"/>
              <a:t>salas</a:t>
            </a:r>
            <a:r>
              <a:rPr lang="en-US" dirty="0"/>
              <a:t> de </a:t>
            </a:r>
            <a:r>
              <a:rPr lang="en-US" dirty="0" err="1"/>
              <a:t>lactancia</a:t>
            </a:r>
            <a:r>
              <a:rPr lang="en-US" dirty="0"/>
              <a:t> </a:t>
            </a:r>
            <a:r>
              <a:rPr lang="en-US" dirty="0" err="1"/>
              <a:t>en</a:t>
            </a:r>
            <a:r>
              <a:rPr lang="en-US" dirty="0"/>
              <a:t> Puerto Rico</a:t>
            </a:r>
          </a:p>
        </p:txBody>
      </p:sp>
      <p:sp>
        <p:nvSpPr>
          <p:cNvPr id="3" name="Footer Placeholder 2">
            <a:extLst>
              <a:ext uri="{FF2B5EF4-FFF2-40B4-BE49-F238E27FC236}">
                <a16:creationId xmlns:a16="http://schemas.microsoft.com/office/drawing/2014/main" id="{E9C82EEF-5DD4-4454-B11E-DBCE7361D943}"/>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61087F69-8042-43AB-942D-522241E85258}"/>
              </a:ext>
            </a:extLst>
          </p:cNvPr>
          <p:cNvSpPr>
            <a:spLocks noGrp="1"/>
          </p:cNvSpPr>
          <p:nvPr>
            <p:ph type="sldNum" sz="quarter" idx="4"/>
          </p:nvPr>
        </p:nvSpPr>
        <p:spPr/>
        <p:txBody>
          <a:bodyPr/>
          <a:lstStyle/>
          <a:p>
            <a:fld id="{407F7647-6CBB-4945-B48A-22BF8575EA14}" type="slidenum">
              <a:rPr lang="en-US" smtClean="0"/>
              <a:pPr/>
              <a:t>27</a:t>
            </a:fld>
            <a:endParaRPr lang="en-US" dirty="0"/>
          </a:p>
        </p:txBody>
      </p:sp>
      <p:sp>
        <p:nvSpPr>
          <p:cNvPr id="5" name="Title 4">
            <a:extLst>
              <a:ext uri="{FF2B5EF4-FFF2-40B4-BE49-F238E27FC236}">
                <a16:creationId xmlns:a16="http://schemas.microsoft.com/office/drawing/2014/main" id="{9986379F-F656-4121-AB7C-52D36B8F554C}"/>
              </a:ext>
            </a:extLst>
          </p:cNvPr>
          <p:cNvSpPr>
            <a:spLocks noGrp="1"/>
          </p:cNvSpPr>
          <p:nvPr>
            <p:ph type="title"/>
          </p:nvPr>
        </p:nvSpPr>
        <p:spPr/>
        <p:txBody>
          <a:bodyPr/>
          <a:lstStyle/>
          <a:p>
            <a:r>
              <a:rPr lang="en-US" dirty="0" err="1"/>
              <a:t>Propósito</a:t>
            </a:r>
            <a:r>
              <a:rPr lang="en-US" dirty="0"/>
              <a:t> de las </a:t>
            </a:r>
            <a:r>
              <a:rPr lang="en-US" dirty="0" err="1"/>
              <a:t>Guías</a:t>
            </a:r>
            <a:endParaRPr lang="en-US" dirty="0"/>
          </a:p>
        </p:txBody>
      </p:sp>
    </p:spTree>
    <p:extLst>
      <p:ext uri="{BB962C8B-B14F-4D97-AF65-F5344CB8AC3E}">
        <p14:creationId xmlns:p14="http://schemas.microsoft.com/office/powerpoint/2010/main" val="11973297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AB41A1E-8185-4540-8CCE-F6C099998676}"/>
              </a:ext>
            </a:extLst>
          </p:cNvPr>
          <p:cNvSpPr>
            <a:spLocks noGrp="1"/>
          </p:cNvSpPr>
          <p:nvPr>
            <p:ph idx="1"/>
          </p:nvPr>
        </p:nvSpPr>
        <p:spPr>
          <a:xfrm>
            <a:off x="685800" y="1439917"/>
            <a:ext cx="10817352" cy="4732283"/>
          </a:xfrm>
        </p:spPr>
        <p:txBody>
          <a:bodyPr/>
          <a:lstStyle/>
          <a:p>
            <a:r>
              <a:rPr lang="en-US" dirty="0"/>
              <a:t>Madre </a:t>
            </a:r>
            <a:r>
              <a:rPr lang="en-US" dirty="0" err="1"/>
              <a:t>lactante</a:t>
            </a:r>
            <a:r>
              <a:rPr lang="en-US" dirty="0"/>
              <a:t> que </a:t>
            </a:r>
            <a:r>
              <a:rPr lang="en-US" dirty="0" err="1"/>
              <a:t>trabaje</a:t>
            </a:r>
            <a:r>
              <a:rPr lang="en-US" dirty="0"/>
              <a:t> a </a:t>
            </a:r>
            <a:r>
              <a:rPr lang="en-US" b="1" dirty="0" err="1">
                <a:solidFill>
                  <a:schemeClr val="accent2"/>
                </a:solidFill>
                <a:ea typeface="+mj-ea"/>
              </a:rPr>
              <a:t>tiempo</a:t>
            </a:r>
            <a:r>
              <a:rPr lang="en-US" b="1" dirty="0">
                <a:solidFill>
                  <a:schemeClr val="accent2"/>
                </a:solidFill>
                <a:ea typeface="+mj-ea"/>
              </a:rPr>
              <a:t> </a:t>
            </a:r>
            <a:r>
              <a:rPr lang="en-US" b="1" dirty="0" err="1">
                <a:solidFill>
                  <a:schemeClr val="accent2"/>
                </a:solidFill>
                <a:ea typeface="+mj-ea"/>
              </a:rPr>
              <a:t>completo</a:t>
            </a:r>
            <a:r>
              <a:rPr lang="en-US" b="1" dirty="0">
                <a:solidFill>
                  <a:schemeClr val="accent2"/>
                </a:solidFill>
                <a:ea typeface="+mj-ea"/>
              </a:rPr>
              <a:t> </a:t>
            </a:r>
            <a:r>
              <a:rPr lang="en-US" dirty="0"/>
              <a:t>(</a:t>
            </a:r>
            <a:r>
              <a:rPr lang="en-US" dirty="0" err="1"/>
              <a:t>más</a:t>
            </a:r>
            <a:r>
              <a:rPr lang="en-US" dirty="0"/>
              <a:t> de 7.5hrs)- </a:t>
            </a:r>
          </a:p>
          <a:p>
            <a:pPr lvl="1"/>
            <a:r>
              <a:rPr lang="en-US" dirty="0"/>
              <a:t>Tiene derecho a </a:t>
            </a:r>
            <a:r>
              <a:rPr lang="en-US" b="1" dirty="0">
                <a:solidFill>
                  <a:schemeClr val="accent2"/>
                </a:solidFill>
                <a:ea typeface="+mj-ea"/>
              </a:rPr>
              <a:t>una (1) hora </a:t>
            </a:r>
            <a:r>
              <a:rPr lang="en-US" dirty="0"/>
              <a:t>dentro de </a:t>
            </a:r>
            <a:r>
              <a:rPr lang="en-US" dirty="0" err="1"/>
              <a:t>cada</a:t>
            </a:r>
            <a:r>
              <a:rPr lang="en-US" dirty="0"/>
              <a:t> jornada </a:t>
            </a:r>
          </a:p>
          <a:p>
            <a:pPr lvl="2"/>
            <a:r>
              <a:rPr lang="en-US" dirty="0"/>
              <a:t>dos </a:t>
            </a:r>
            <a:r>
              <a:rPr lang="en-US" dirty="0" err="1"/>
              <a:t>periodos</a:t>
            </a:r>
            <a:r>
              <a:rPr lang="en-US" dirty="0"/>
              <a:t> de 30 </a:t>
            </a:r>
            <a:r>
              <a:rPr lang="en-US" dirty="0" err="1"/>
              <a:t>minutos</a:t>
            </a:r>
            <a:r>
              <a:rPr lang="en-US" dirty="0"/>
              <a:t> </a:t>
            </a:r>
          </a:p>
          <a:p>
            <a:pPr lvl="2"/>
            <a:r>
              <a:rPr lang="en-US" dirty="0" err="1"/>
              <a:t>tres</a:t>
            </a:r>
            <a:r>
              <a:rPr lang="en-US" dirty="0"/>
              <a:t> </a:t>
            </a:r>
            <a:r>
              <a:rPr lang="en-US" dirty="0" err="1"/>
              <a:t>periodos</a:t>
            </a:r>
            <a:r>
              <a:rPr lang="en-US" dirty="0"/>
              <a:t> de 20 </a:t>
            </a:r>
            <a:r>
              <a:rPr lang="en-US" dirty="0" err="1"/>
              <a:t>minutos</a:t>
            </a:r>
            <a:endParaRPr lang="en-US" dirty="0"/>
          </a:p>
          <a:p>
            <a:endParaRPr lang="en-US" dirty="0"/>
          </a:p>
          <a:p>
            <a:r>
              <a:rPr lang="en-US" dirty="0"/>
              <a:t>Madre </a:t>
            </a:r>
            <a:r>
              <a:rPr lang="en-US" dirty="0" err="1"/>
              <a:t>lactante</a:t>
            </a:r>
            <a:r>
              <a:rPr lang="en-US" dirty="0"/>
              <a:t> que </a:t>
            </a:r>
            <a:r>
              <a:rPr lang="en-US" dirty="0" err="1"/>
              <a:t>trabaja</a:t>
            </a:r>
            <a:r>
              <a:rPr lang="en-US" dirty="0"/>
              <a:t> a </a:t>
            </a:r>
            <a:r>
              <a:rPr lang="en-US" b="1" dirty="0" err="1">
                <a:solidFill>
                  <a:schemeClr val="accent2"/>
                </a:solidFill>
                <a:ea typeface="+mj-ea"/>
              </a:rPr>
              <a:t>tiempo</a:t>
            </a:r>
            <a:r>
              <a:rPr lang="en-US" b="1" dirty="0">
                <a:solidFill>
                  <a:schemeClr val="accent2"/>
                </a:solidFill>
                <a:ea typeface="+mj-ea"/>
              </a:rPr>
              <a:t> </a:t>
            </a:r>
            <a:r>
              <a:rPr lang="en-US" b="1" dirty="0" err="1">
                <a:solidFill>
                  <a:schemeClr val="accent2"/>
                </a:solidFill>
                <a:ea typeface="+mj-ea"/>
              </a:rPr>
              <a:t>parcial</a:t>
            </a:r>
            <a:r>
              <a:rPr lang="en-US" b="1" dirty="0">
                <a:solidFill>
                  <a:schemeClr val="accent2"/>
                </a:solidFill>
                <a:ea typeface="+mj-ea"/>
              </a:rPr>
              <a:t> </a:t>
            </a:r>
            <a:r>
              <a:rPr lang="en-US" dirty="0"/>
              <a:t>(</a:t>
            </a:r>
            <a:r>
              <a:rPr lang="en-US" dirty="0" err="1"/>
              <a:t>menos</a:t>
            </a:r>
            <a:r>
              <a:rPr lang="en-US" dirty="0"/>
              <a:t> de 7.5hrs y </a:t>
            </a:r>
            <a:r>
              <a:rPr lang="en-US" dirty="0" err="1"/>
              <a:t>sobrepase</a:t>
            </a:r>
            <a:r>
              <a:rPr lang="en-US" dirty="0"/>
              <a:t> 4hrs):</a:t>
            </a:r>
          </a:p>
          <a:p>
            <a:pPr lvl="1"/>
            <a:r>
              <a:rPr lang="en-US" dirty="0"/>
              <a:t>Tiene derecho a un </a:t>
            </a:r>
            <a:r>
              <a:rPr lang="en-US" dirty="0" err="1"/>
              <a:t>periodo</a:t>
            </a:r>
            <a:r>
              <a:rPr lang="en-US" dirty="0"/>
              <a:t> de 30 </a:t>
            </a:r>
            <a:r>
              <a:rPr lang="en-US" dirty="0" err="1"/>
              <a:t>miutos</a:t>
            </a:r>
            <a:r>
              <a:rPr lang="en-US" dirty="0"/>
              <a:t> por </a:t>
            </a:r>
            <a:r>
              <a:rPr lang="en-US" dirty="0" err="1"/>
              <a:t>cada</a:t>
            </a:r>
            <a:r>
              <a:rPr lang="en-US" dirty="0"/>
              <a:t> 4 horas </a:t>
            </a:r>
            <a:r>
              <a:rPr lang="en-US" dirty="0" err="1"/>
              <a:t>consecutivas</a:t>
            </a:r>
            <a:r>
              <a:rPr lang="en-US" dirty="0"/>
              <a:t> de </a:t>
            </a:r>
            <a:r>
              <a:rPr lang="en-US" dirty="0" err="1"/>
              <a:t>trabajo</a:t>
            </a:r>
            <a:endParaRPr lang="en-US" dirty="0"/>
          </a:p>
          <a:p>
            <a:endParaRPr lang="en-US" dirty="0"/>
          </a:p>
          <a:p>
            <a:r>
              <a:rPr lang="en-US" dirty="0"/>
              <a:t>Madre </a:t>
            </a:r>
            <a:r>
              <a:rPr lang="en-US" dirty="0" err="1"/>
              <a:t>lactante</a:t>
            </a:r>
            <a:r>
              <a:rPr lang="en-US" dirty="0"/>
              <a:t> </a:t>
            </a:r>
            <a:r>
              <a:rPr lang="en-US" dirty="0" err="1"/>
              <a:t>empleada</a:t>
            </a:r>
            <a:r>
              <a:rPr lang="en-US" dirty="0"/>
              <a:t> </a:t>
            </a:r>
            <a:r>
              <a:rPr lang="en-US" dirty="0" err="1"/>
              <a:t>en</a:t>
            </a:r>
            <a:r>
              <a:rPr lang="en-US" dirty="0"/>
              <a:t> una </a:t>
            </a:r>
            <a:r>
              <a:rPr lang="en-US" dirty="0" err="1"/>
              <a:t>empresa</a:t>
            </a:r>
            <a:r>
              <a:rPr lang="en-US" dirty="0"/>
              <a:t> que sea </a:t>
            </a:r>
            <a:r>
              <a:rPr lang="en-US" dirty="0" err="1"/>
              <a:t>considerada</a:t>
            </a:r>
            <a:r>
              <a:rPr lang="en-US" dirty="0"/>
              <a:t> </a:t>
            </a:r>
            <a:r>
              <a:rPr lang="en-US" b="1" dirty="0" err="1">
                <a:solidFill>
                  <a:schemeClr val="accent2"/>
                </a:solidFill>
                <a:ea typeface="+mj-ea"/>
              </a:rPr>
              <a:t>pequeño</a:t>
            </a:r>
            <a:r>
              <a:rPr lang="en-US" b="1" dirty="0">
                <a:solidFill>
                  <a:schemeClr val="accent2"/>
                </a:solidFill>
                <a:ea typeface="+mj-ea"/>
              </a:rPr>
              <a:t> </a:t>
            </a:r>
            <a:r>
              <a:rPr lang="en-US" b="1" dirty="0" err="1">
                <a:solidFill>
                  <a:schemeClr val="accent2"/>
                </a:solidFill>
                <a:ea typeface="+mj-ea"/>
              </a:rPr>
              <a:t>negocio</a:t>
            </a:r>
            <a:r>
              <a:rPr lang="en-US" b="1" dirty="0">
                <a:solidFill>
                  <a:schemeClr val="accent2"/>
                </a:solidFill>
                <a:ea typeface="+mj-ea"/>
              </a:rPr>
              <a:t> (SBA)</a:t>
            </a:r>
            <a:r>
              <a:rPr lang="en-US" dirty="0"/>
              <a:t>-</a:t>
            </a:r>
          </a:p>
          <a:p>
            <a:pPr lvl="1"/>
            <a:r>
              <a:rPr lang="en-US" dirty="0" err="1"/>
              <a:t>tiene</a:t>
            </a:r>
            <a:r>
              <a:rPr lang="en-US" dirty="0"/>
              <a:t> derecho a ½ hora dentro de </a:t>
            </a:r>
            <a:r>
              <a:rPr lang="en-US" dirty="0" err="1"/>
              <a:t>cada</a:t>
            </a:r>
            <a:r>
              <a:rPr lang="en-US" dirty="0"/>
              <a:t> jornada (</a:t>
            </a:r>
            <a:r>
              <a:rPr lang="en-US" dirty="0" err="1"/>
              <a:t>puede</a:t>
            </a:r>
            <a:r>
              <a:rPr lang="en-US" dirty="0"/>
              <a:t> </a:t>
            </a:r>
            <a:r>
              <a:rPr lang="en-US" dirty="0" err="1"/>
              <a:t>dividirse</a:t>
            </a:r>
            <a:r>
              <a:rPr lang="en-US" dirty="0"/>
              <a:t> </a:t>
            </a:r>
            <a:r>
              <a:rPr lang="en-US" dirty="0" err="1"/>
              <a:t>en</a:t>
            </a:r>
            <a:r>
              <a:rPr lang="en-US" dirty="0"/>
              <a:t> 2 </a:t>
            </a:r>
            <a:r>
              <a:rPr lang="en-US" dirty="0" err="1"/>
              <a:t>periodos</a:t>
            </a:r>
            <a:r>
              <a:rPr lang="en-US" dirty="0"/>
              <a:t> de 15mnts </a:t>
            </a:r>
            <a:r>
              <a:rPr lang="en-US" dirty="0" err="1"/>
              <a:t>cada</a:t>
            </a:r>
            <a:r>
              <a:rPr lang="en-US" dirty="0"/>
              <a:t> uno)</a:t>
            </a:r>
          </a:p>
        </p:txBody>
      </p:sp>
      <p:sp>
        <p:nvSpPr>
          <p:cNvPr id="3" name="Footer Placeholder 2">
            <a:extLst>
              <a:ext uri="{FF2B5EF4-FFF2-40B4-BE49-F238E27FC236}">
                <a16:creationId xmlns:a16="http://schemas.microsoft.com/office/drawing/2014/main" id="{83A11063-165B-49EF-A2AC-CD9ABA1C23E6}"/>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95A40F76-3B15-4487-97DF-183ACA50FD96}"/>
              </a:ext>
            </a:extLst>
          </p:cNvPr>
          <p:cNvSpPr>
            <a:spLocks noGrp="1"/>
          </p:cNvSpPr>
          <p:nvPr>
            <p:ph type="sldNum" sz="quarter" idx="4"/>
          </p:nvPr>
        </p:nvSpPr>
        <p:spPr/>
        <p:txBody>
          <a:bodyPr/>
          <a:lstStyle/>
          <a:p>
            <a:fld id="{407F7647-6CBB-4945-B48A-22BF8575EA14}" type="slidenum">
              <a:rPr lang="en-US" smtClean="0"/>
              <a:pPr/>
              <a:t>28</a:t>
            </a:fld>
            <a:endParaRPr lang="en-US" dirty="0"/>
          </a:p>
        </p:txBody>
      </p:sp>
      <p:sp>
        <p:nvSpPr>
          <p:cNvPr id="5" name="Title 4">
            <a:extLst>
              <a:ext uri="{FF2B5EF4-FFF2-40B4-BE49-F238E27FC236}">
                <a16:creationId xmlns:a16="http://schemas.microsoft.com/office/drawing/2014/main" id="{2D7A1097-E5E2-4260-A056-9CCC7A559526}"/>
              </a:ext>
            </a:extLst>
          </p:cNvPr>
          <p:cNvSpPr>
            <a:spLocks noGrp="1"/>
          </p:cNvSpPr>
          <p:nvPr>
            <p:ph type="title"/>
          </p:nvPr>
        </p:nvSpPr>
        <p:spPr/>
        <p:txBody>
          <a:bodyPr/>
          <a:lstStyle/>
          <a:p>
            <a:r>
              <a:rPr lang="en-US" dirty="0" err="1"/>
              <a:t>Periodo</a:t>
            </a:r>
            <a:r>
              <a:rPr lang="en-US" dirty="0"/>
              <a:t> de </a:t>
            </a:r>
            <a:r>
              <a:rPr lang="en-US" dirty="0" err="1"/>
              <a:t>Lactancia</a:t>
            </a:r>
            <a:r>
              <a:rPr lang="en-US" dirty="0"/>
              <a:t> de Madre </a:t>
            </a:r>
            <a:r>
              <a:rPr lang="en-US" dirty="0" err="1"/>
              <a:t>Lactante</a:t>
            </a:r>
            <a:r>
              <a:rPr lang="en-US" dirty="0"/>
              <a:t> </a:t>
            </a:r>
            <a:r>
              <a:rPr lang="en-US" dirty="0" err="1"/>
              <a:t>Trabajadora</a:t>
            </a:r>
            <a:endParaRPr lang="en-US" dirty="0"/>
          </a:p>
        </p:txBody>
      </p:sp>
    </p:spTree>
    <p:extLst>
      <p:ext uri="{BB962C8B-B14F-4D97-AF65-F5344CB8AC3E}">
        <p14:creationId xmlns:p14="http://schemas.microsoft.com/office/powerpoint/2010/main" val="3167126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C5237D4-E07A-44DA-B428-778C5FE44E85}"/>
              </a:ext>
            </a:extLst>
          </p:cNvPr>
          <p:cNvSpPr>
            <a:spLocks noGrp="1"/>
          </p:cNvSpPr>
          <p:nvPr>
            <p:ph idx="1"/>
          </p:nvPr>
        </p:nvSpPr>
        <p:spPr/>
        <p:txBody>
          <a:bodyPr/>
          <a:lstStyle/>
          <a:p>
            <a:r>
              <a:rPr lang="en-US" dirty="0" err="1"/>
              <a:t>Seguridad</a:t>
            </a:r>
            <a:endParaRPr lang="en-US" dirty="0"/>
          </a:p>
          <a:p>
            <a:pPr lvl="1"/>
            <a:r>
              <a:rPr lang="en-US" dirty="0"/>
              <a:t>Puerta con </a:t>
            </a:r>
            <a:r>
              <a:rPr lang="en-US" dirty="0" err="1"/>
              <a:t>cerradura</a:t>
            </a:r>
            <a:endParaRPr lang="en-US" dirty="0"/>
          </a:p>
          <a:p>
            <a:pPr lvl="1"/>
            <a:r>
              <a:rPr lang="en-US" dirty="0"/>
              <a:t>No </a:t>
            </a:r>
            <a:r>
              <a:rPr lang="en-US" dirty="0" err="1"/>
              <a:t>contener</a:t>
            </a:r>
            <a:r>
              <a:rPr lang="en-US" dirty="0"/>
              <a:t> </a:t>
            </a:r>
            <a:r>
              <a:rPr lang="en-US" dirty="0" err="1"/>
              <a:t>artefactos</a:t>
            </a:r>
            <a:r>
              <a:rPr lang="en-US" dirty="0"/>
              <a:t> que </a:t>
            </a:r>
            <a:r>
              <a:rPr lang="en-US" dirty="0" err="1"/>
              <a:t>puedan</a:t>
            </a:r>
            <a:r>
              <a:rPr lang="en-US" dirty="0"/>
              <a:t> </a:t>
            </a:r>
            <a:r>
              <a:rPr lang="en-US" dirty="0" err="1"/>
              <a:t>poner</a:t>
            </a:r>
            <a:r>
              <a:rPr lang="en-US" dirty="0"/>
              <a:t> </a:t>
            </a:r>
            <a:r>
              <a:rPr lang="en-US" dirty="0" err="1"/>
              <a:t>en</a:t>
            </a:r>
            <a:r>
              <a:rPr lang="en-US" dirty="0"/>
              <a:t> </a:t>
            </a:r>
            <a:r>
              <a:rPr lang="en-US" dirty="0" err="1"/>
              <a:t>riesgo</a:t>
            </a:r>
            <a:r>
              <a:rPr lang="en-US" dirty="0"/>
              <a:t> la </a:t>
            </a:r>
            <a:r>
              <a:rPr lang="en-US" dirty="0" err="1"/>
              <a:t>seguridad</a:t>
            </a:r>
            <a:r>
              <a:rPr lang="en-US" dirty="0"/>
              <a:t> de la </a:t>
            </a:r>
            <a:r>
              <a:rPr lang="en-US" dirty="0" err="1"/>
              <a:t>madre</a:t>
            </a:r>
            <a:r>
              <a:rPr lang="en-US" dirty="0"/>
              <a:t> </a:t>
            </a:r>
            <a:r>
              <a:rPr lang="en-US" dirty="0" err="1"/>
              <a:t>lactante</a:t>
            </a:r>
            <a:r>
              <a:rPr lang="en-US" dirty="0"/>
              <a:t> </a:t>
            </a:r>
            <a:r>
              <a:rPr lang="en-US" dirty="0" err="1"/>
              <a:t>ni</a:t>
            </a:r>
            <a:r>
              <a:rPr lang="en-US" dirty="0"/>
              <a:t> el </a:t>
            </a:r>
            <a:r>
              <a:rPr lang="en-US" dirty="0" err="1"/>
              <a:t>alimento</a:t>
            </a:r>
            <a:r>
              <a:rPr lang="en-US" dirty="0"/>
              <a:t> </a:t>
            </a:r>
            <a:r>
              <a:rPr lang="en-US" dirty="0" err="1"/>
              <a:t>producido</a:t>
            </a:r>
            <a:r>
              <a:rPr lang="en-US" dirty="0"/>
              <a:t> por </a:t>
            </a:r>
            <a:r>
              <a:rPr lang="en-US" dirty="0" err="1"/>
              <a:t>ella</a:t>
            </a:r>
            <a:endParaRPr lang="en-US" dirty="0"/>
          </a:p>
          <a:p>
            <a:r>
              <a:rPr lang="en-US" dirty="0" err="1"/>
              <a:t>Privacidad</a:t>
            </a:r>
            <a:endParaRPr lang="en-US" dirty="0"/>
          </a:p>
          <a:p>
            <a:pPr lvl="1"/>
            <a:r>
              <a:rPr lang="en-US" dirty="0"/>
              <a:t>Lugar </a:t>
            </a:r>
            <a:r>
              <a:rPr lang="en-US" dirty="0" err="1"/>
              <a:t>reservado</a:t>
            </a:r>
            <a:r>
              <a:rPr lang="en-US" dirty="0"/>
              <a:t> para el </a:t>
            </a:r>
            <a:r>
              <a:rPr lang="en-US" dirty="0" err="1"/>
              <a:t>uso</a:t>
            </a:r>
            <a:r>
              <a:rPr lang="en-US" dirty="0"/>
              <a:t> exclusive de </a:t>
            </a:r>
            <a:r>
              <a:rPr lang="en-US" dirty="0" err="1"/>
              <a:t>madre</a:t>
            </a:r>
            <a:r>
              <a:rPr lang="en-US" dirty="0"/>
              <a:t> </a:t>
            </a:r>
            <a:r>
              <a:rPr lang="en-US" dirty="0" err="1"/>
              <a:t>lactante</a:t>
            </a:r>
            <a:endParaRPr lang="en-US" dirty="0"/>
          </a:p>
          <a:p>
            <a:pPr lvl="1"/>
            <a:r>
              <a:rPr lang="en-US" dirty="0"/>
              <a:t>Lugar </a:t>
            </a:r>
            <a:r>
              <a:rPr lang="en-US" dirty="0" err="1"/>
              <a:t>resguardado</a:t>
            </a:r>
            <a:r>
              <a:rPr lang="en-US" dirty="0"/>
              <a:t>, </a:t>
            </a:r>
            <a:r>
              <a:rPr lang="en-US" dirty="0" err="1"/>
              <a:t>poca</a:t>
            </a:r>
            <a:r>
              <a:rPr lang="en-US" dirty="0"/>
              <a:t> </a:t>
            </a:r>
            <a:r>
              <a:rPr lang="en-US" dirty="0" err="1"/>
              <a:t>circulación</a:t>
            </a:r>
            <a:r>
              <a:rPr lang="en-US" dirty="0"/>
              <a:t> de personas</a:t>
            </a:r>
          </a:p>
          <a:p>
            <a:pPr lvl="1"/>
            <a:r>
              <a:rPr lang="en-US" dirty="0"/>
              <a:t>No </a:t>
            </a:r>
            <a:r>
              <a:rPr lang="en-US" dirty="0" err="1"/>
              <a:t>cámaras</a:t>
            </a:r>
            <a:r>
              <a:rPr lang="en-US" dirty="0"/>
              <a:t> de </a:t>
            </a:r>
            <a:r>
              <a:rPr lang="en-US" dirty="0" err="1"/>
              <a:t>seguridad</a:t>
            </a:r>
            <a:endParaRPr lang="en-US" dirty="0"/>
          </a:p>
          <a:p>
            <a:r>
              <a:rPr lang="en-US" dirty="0" err="1"/>
              <a:t>Higiene</a:t>
            </a:r>
            <a:endParaRPr lang="en-US" dirty="0"/>
          </a:p>
          <a:p>
            <a:pPr lvl="1"/>
            <a:r>
              <a:rPr lang="en-US" dirty="0"/>
              <a:t>Espacio </a:t>
            </a:r>
            <a:r>
              <a:rPr lang="en-US" dirty="0" err="1"/>
              <a:t>salubre</a:t>
            </a:r>
            <a:endParaRPr lang="en-US" dirty="0"/>
          </a:p>
          <a:p>
            <a:pPr lvl="1"/>
            <a:r>
              <a:rPr lang="en-US" dirty="0"/>
              <a:t>Debe </a:t>
            </a:r>
            <a:r>
              <a:rPr lang="en-US" dirty="0" err="1"/>
              <a:t>contar</a:t>
            </a:r>
            <a:r>
              <a:rPr lang="en-US" dirty="0"/>
              <a:t> con </a:t>
            </a:r>
            <a:r>
              <a:rPr lang="en-US" dirty="0" err="1"/>
              <a:t>lavamanos</a:t>
            </a:r>
            <a:r>
              <a:rPr lang="en-US" dirty="0"/>
              <a:t> o </a:t>
            </a:r>
            <a:r>
              <a:rPr lang="en-US" dirty="0" err="1"/>
              <a:t>fregadero</a:t>
            </a:r>
            <a:endParaRPr lang="en-US" dirty="0"/>
          </a:p>
          <a:p>
            <a:pPr lvl="1"/>
            <a:r>
              <a:rPr lang="en-US" dirty="0"/>
              <a:t>NO debe ser un </a:t>
            </a:r>
            <a:r>
              <a:rPr lang="en-US" dirty="0" err="1"/>
              <a:t>baño</a:t>
            </a:r>
            <a:endParaRPr lang="en-US" dirty="0"/>
          </a:p>
        </p:txBody>
      </p:sp>
      <p:sp>
        <p:nvSpPr>
          <p:cNvPr id="3" name="Footer Placeholder 2">
            <a:extLst>
              <a:ext uri="{FF2B5EF4-FFF2-40B4-BE49-F238E27FC236}">
                <a16:creationId xmlns:a16="http://schemas.microsoft.com/office/drawing/2014/main" id="{9B335A71-A860-4F10-B86C-C7F5D3961B81}"/>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1221602D-3AE4-47E4-ABD9-8F5CE5CC61C0}"/>
              </a:ext>
            </a:extLst>
          </p:cNvPr>
          <p:cNvSpPr>
            <a:spLocks noGrp="1"/>
          </p:cNvSpPr>
          <p:nvPr>
            <p:ph type="sldNum" sz="quarter" idx="4"/>
          </p:nvPr>
        </p:nvSpPr>
        <p:spPr/>
        <p:txBody>
          <a:bodyPr/>
          <a:lstStyle/>
          <a:p>
            <a:fld id="{407F7647-6CBB-4945-B48A-22BF8575EA14}" type="slidenum">
              <a:rPr lang="en-US" smtClean="0"/>
              <a:pPr/>
              <a:t>29</a:t>
            </a:fld>
            <a:endParaRPr lang="en-US" dirty="0"/>
          </a:p>
        </p:txBody>
      </p:sp>
      <p:sp>
        <p:nvSpPr>
          <p:cNvPr id="5" name="Title 4">
            <a:extLst>
              <a:ext uri="{FF2B5EF4-FFF2-40B4-BE49-F238E27FC236}">
                <a16:creationId xmlns:a16="http://schemas.microsoft.com/office/drawing/2014/main" id="{1E9B6FDA-4BA0-44C1-B19E-C8DB90137BD0}"/>
              </a:ext>
            </a:extLst>
          </p:cNvPr>
          <p:cNvSpPr>
            <a:spLocks noGrp="1"/>
          </p:cNvSpPr>
          <p:nvPr>
            <p:ph type="title"/>
          </p:nvPr>
        </p:nvSpPr>
        <p:spPr/>
        <p:txBody>
          <a:bodyPr/>
          <a:lstStyle/>
          <a:p>
            <a:r>
              <a:rPr lang="en-US" dirty="0" err="1"/>
              <a:t>Requisitos</a:t>
            </a:r>
            <a:r>
              <a:rPr lang="en-US" dirty="0"/>
              <a:t> de las Salas de </a:t>
            </a:r>
            <a:r>
              <a:rPr lang="en-US" dirty="0" err="1"/>
              <a:t>Lactancia</a:t>
            </a:r>
            <a:endParaRPr lang="en-US" dirty="0"/>
          </a:p>
        </p:txBody>
      </p:sp>
      <p:pic>
        <p:nvPicPr>
          <p:cNvPr id="8" name="Picture 7" descr="A picture containing wall, indoor, floor&#10;&#10;Description automatically generated">
            <a:extLst>
              <a:ext uri="{FF2B5EF4-FFF2-40B4-BE49-F238E27FC236}">
                <a16:creationId xmlns:a16="http://schemas.microsoft.com/office/drawing/2014/main" id="{FD2FC482-4A35-437A-A058-ADB55FD52F9D}"/>
              </a:ext>
            </a:extLst>
          </p:cNvPr>
          <p:cNvPicPr>
            <a:picLocks noChangeAspect="1"/>
          </p:cNvPicPr>
          <p:nvPr/>
        </p:nvPicPr>
        <p:blipFill>
          <a:blip r:embed="rId2"/>
          <a:stretch>
            <a:fillRect/>
          </a:stretch>
        </p:blipFill>
        <p:spPr>
          <a:xfrm rot="444075">
            <a:off x="7781655" y="3148787"/>
            <a:ext cx="3876475" cy="2910249"/>
          </a:xfrm>
          <a:prstGeom prst="rect">
            <a:avLst/>
          </a:prstGeom>
        </p:spPr>
      </p:pic>
    </p:spTree>
    <p:extLst>
      <p:ext uri="{BB962C8B-B14F-4D97-AF65-F5344CB8AC3E}">
        <p14:creationId xmlns:p14="http://schemas.microsoft.com/office/powerpoint/2010/main" val="9591513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5"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Rectangle 18">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5" name="Title 4">
            <a:extLst>
              <a:ext uri="{FF2B5EF4-FFF2-40B4-BE49-F238E27FC236}">
                <a16:creationId xmlns:a16="http://schemas.microsoft.com/office/drawing/2014/main" id="{1E9B6FDA-4BA0-44C1-B19E-C8DB90137BD0}"/>
              </a:ext>
            </a:extLst>
          </p:cNvPr>
          <p:cNvSpPr>
            <a:spLocks noGrp="1"/>
          </p:cNvSpPr>
          <p:nvPr>
            <p:ph type="title"/>
          </p:nvPr>
        </p:nvSpPr>
        <p:spPr>
          <a:xfrm>
            <a:off x="1047280" y="759805"/>
            <a:ext cx="10306520" cy="1325563"/>
          </a:xfrm>
        </p:spPr>
        <p:txBody>
          <a:bodyPr vert="horz" lIns="91440" tIns="45720" rIns="91440" bIns="45720" rtlCol="0" anchor="ctr">
            <a:normAutofit/>
          </a:bodyPr>
          <a:lstStyle/>
          <a:p>
            <a:r>
              <a:rPr lang="en-US" sz="4000" dirty="0" err="1">
                <a:solidFill>
                  <a:srgbClr val="FFFFFF"/>
                </a:solidFill>
              </a:rPr>
              <a:t>Requisitos</a:t>
            </a:r>
            <a:r>
              <a:rPr lang="en-US" sz="4000" dirty="0">
                <a:solidFill>
                  <a:srgbClr val="FFFFFF"/>
                </a:solidFill>
              </a:rPr>
              <a:t> de las Salas de </a:t>
            </a:r>
            <a:r>
              <a:rPr lang="en-US" sz="4000" dirty="0" err="1">
                <a:solidFill>
                  <a:srgbClr val="FFFFFF"/>
                </a:solidFill>
              </a:rPr>
              <a:t>Lactancia</a:t>
            </a:r>
            <a:endParaRPr lang="en-US" sz="4000" dirty="0">
              <a:solidFill>
                <a:srgbClr val="FFFFFF"/>
              </a:solidFill>
            </a:endParaRPr>
          </a:p>
        </p:txBody>
      </p:sp>
      <p:sp>
        <p:nvSpPr>
          <p:cNvPr id="2" name="Content Placeholder 1">
            <a:extLst>
              <a:ext uri="{FF2B5EF4-FFF2-40B4-BE49-F238E27FC236}">
                <a16:creationId xmlns:a16="http://schemas.microsoft.com/office/drawing/2014/main" id="{DC5237D4-E07A-44DA-B428-778C5FE44E85}"/>
              </a:ext>
            </a:extLst>
          </p:cNvPr>
          <p:cNvSpPr>
            <a:spLocks noGrp="1"/>
          </p:cNvSpPr>
          <p:nvPr>
            <p:ph idx="1"/>
          </p:nvPr>
        </p:nvSpPr>
        <p:spPr>
          <a:xfrm>
            <a:off x="1222645" y="2301262"/>
            <a:ext cx="4470583" cy="4081250"/>
          </a:xfrm>
        </p:spPr>
        <p:txBody>
          <a:bodyPr vert="horz" lIns="91440" tIns="45720" rIns="91440" bIns="45720" rtlCol="0">
            <a:normAutofit fontScale="92500" lnSpcReduction="10000"/>
          </a:bodyPr>
          <a:lstStyle/>
          <a:p>
            <a:r>
              <a:rPr lang="en-US" sz="2000" dirty="0"/>
              <a:t>Espacio </a:t>
            </a:r>
            <a:r>
              <a:rPr lang="en-US" sz="2000" dirty="0" err="1"/>
              <a:t>Adecuado</a:t>
            </a:r>
            <a:endParaRPr lang="en-US" sz="2000" dirty="0"/>
          </a:p>
          <a:p>
            <a:pPr lvl="1"/>
            <a:r>
              <a:rPr lang="en-US" sz="1900" dirty="0"/>
              <a:t>Mesa de </a:t>
            </a:r>
            <a:r>
              <a:rPr lang="en-US" sz="1900" dirty="0" err="1"/>
              <a:t>apoyo</a:t>
            </a:r>
            <a:r>
              <a:rPr lang="en-US" sz="1900" dirty="0"/>
              <a:t> o </a:t>
            </a:r>
            <a:r>
              <a:rPr lang="en-US" sz="1900" dirty="0" err="1"/>
              <a:t>soporte</a:t>
            </a:r>
            <a:endParaRPr lang="en-US" sz="1900" dirty="0"/>
          </a:p>
          <a:p>
            <a:r>
              <a:rPr lang="en-US" sz="2000" dirty="0"/>
              <a:t>Tomas </a:t>
            </a:r>
            <a:r>
              <a:rPr lang="en-US" sz="2000" dirty="0" err="1"/>
              <a:t>Eléctricas</a:t>
            </a:r>
            <a:endParaRPr lang="en-US" sz="2000" dirty="0"/>
          </a:p>
          <a:p>
            <a:pPr lvl="1"/>
            <a:r>
              <a:rPr lang="en-US" sz="1900" dirty="0" err="1"/>
              <a:t>Acceso</a:t>
            </a:r>
            <a:r>
              <a:rPr lang="en-US" sz="1900" dirty="0"/>
              <a:t> a </a:t>
            </a:r>
            <a:r>
              <a:rPr lang="en-US" sz="1900" dirty="0" err="1"/>
              <a:t>enchufes</a:t>
            </a:r>
            <a:r>
              <a:rPr lang="en-US" sz="1900" dirty="0"/>
              <a:t> o </a:t>
            </a:r>
            <a:r>
              <a:rPr lang="en-US" sz="1900" dirty="0" err="1"/>
              <a:t>tomas</a:t>
            </a:r>
            <a:r>
              <a:rPr lang="en-US" sz="1900" dirty="0"/>
              <a:t> </a:t>
            </a:r>
            <a:r>
              <a:rPr lang="en-US" sz="1900" dirty="0" err="1"/>
              <a:t>eléctricas</a:t>
            </a:r>
            <a:endParaRPr lang="en-US" sz="1900" dirty="0"/>
          </a:p>
          <a:p>
            <a:r>
              <a:rPr lang="en-US" sz="2000" dirty="0" err="1"/>
              <a:t>Ventilación</a:t>
            </a:r>
            <a:endParaRPr lang="en-US" sz="2000" dirty="0"/>
          </a:p>
          <a:p>
            <a:pPr lvl="1"/>
            <a:r>
              <a:rPr lang="en-US" sz="1900" dirty="0"/>
              <a:t>Libre de </a:t>
            </a:r>
            <a:r>
              <a:rPr lang="en-US" sz="1900" dirty="0" err="1"/>
              <a:t>agentes</a:t>
            </a:r>
            <a:r>
              <a:rPr lang="en-US" sz="1900" dirty="0"/>
              <a:t> </a:t>
            </a:r>
            <a:r>
              <a:rPr lang="en-US" sz="1900" dirty="0" err="1"/>
              <a:t>contaminantes</a:t>
            </a:r>
            <a:r>
              <a:rPr lang="en-US" sz="1900" dirty="0"/>
              <a:t> que </a:t>
            </a:r>
            <a:r>
              <a:rPr lang="en-US" sz="1900" dirty="0" err="1"/>
              <a:t>puedan</a:t>
            </a:r>
            <a:r>
              <a:rPr lang="en-US" sz="1900" dirty="0"/>
              <a:t> </a:t>
            </a:r>
            <a:r>
              <a:rPr lang="en-US" sz="1900" dirty="0" err="1"/>
              <a:t>afectar</a:t>
            </a:r>
            <a:r>
              <a:rPr lang="en-US" sz="1900" dirty="0"/>
              <a:t> la </a:t>
            </a:r>
            <a:r>
              <a:rPr lang="en-US" sz="1900" dirty="0" err="1"/>
              <a:t>calidad</a:t>
            </a:r>
            <a:r>
              <a:rPr lang="en-US" sz="1900" dirty="0"/>
              <a:t> del </a:t>
            </a:r>
            <a:r>
              <a:rPr lang="en-US" sz="1900" dirty="0" err="1"/>
              <a:t>aire</a:t>
            </a:r>
            <a:endParaRPr lang="en-US" sz="1900" dirty="0"/>
          </a:p>
          <a:p>
            <a:r>
              <a:rPr lang="en-US" sz="2000" dirty="0" err="1"/>
              <a:t>Almacenamiento</a:t>
            </a:r>
            <a:r>
              <a:rPr lang="en-US" sz="2000" dirty="0"/>
              <a:t> de Leche </a:t>
            </a:r>
            <a:r>
              <a:rPr lang="en-US" sz="2000" dirty="0" err="1"/>
              <a:t>Materna</a:t>
            </a:r>
            <a:endParaRPr lang="en-US" sz="2000" dirty="0"/>
          </a:p>
          <a:p>
            <a:pPr lvl="1"/>
            <a:r>
              <a:rPr lang="en-US" sz="1900" dirty="0" err="1"/>
              <a:t>Nevera</a:t>
            </a:r>
            <a:r>
              <a:rPr lang="en-US" sz="1900" dirty="0"/>
              <a:t> o </a:t>
            </a:r>
            <a:r>
              <a:rPr lang="en-US" sz="1900" dirty="0" err="1"/>
              <a:t>refrigerador</a:t>
            </a:r>
            <a:endParaRPr lang="en-US" sz="1900" dirty="0"/>
          </a:p>
          <a:p>
            <a:r>
              <a:rPr lang="en-US" sz="2000" dirty="0" err="1"/>
              <a:t>Disponibilidad</a:t>
            </a:r>
            <a:endParaRPr lang="en-US" sz="2000" dirty="0"/>
          </a:p>
          <a:p>
            <a:pPr lvl="1"/>
            <a:r>
              <a:rPr lang="en-US" sz="1900" dirty="0" err="1"/>
              <a:t>Facil</a:t>
            </a:r>
            <a:r>
              <a:rPr lang="en-US" sz="1900" dirty="0"/>
              <a:t> </a:t>
            </a:r>
            <a:r>
              <a:rPr lang="en-US" sz="1900" dirty="0" err="1"/>
              <a:t>acceso</a:t>
            </a:r>
            <a:r>
              <a:rPr lang="en-US" sz="1900" dirty="0"/>
              <a:t> para el </a:t>
            </a:r>
            <a:r>
              <a:rPr lang="en-US" sz="1900" dirty="0" err="1"/>
              <a:t>uso</a:t>
            </a:r>
            <a:r>
              <a:rPr lang="en-US" sz="1900" dirty="0"/>
              <a:t> de la </a:t>
            </a:r>
            <a:r>
              <a:rPr lang="en-US" sz="1900" dirty="0" err="1"/>
              <a:t>madre</a:t>
            </a:r>
            <a:r>
              <a:rPr lang="en-US" sz="1900" dirty="0"/>
              <a:t> </a:t>
            </a:r>
            <a:r>
              <a:rPr lang="en-US" sz="1900" dirty="0" err="1"/>
              <a:t>lactante</a:t>
            </a:r>
            <a:endParaRPr lang="en-US" sz="1900" dirty="0"/>
          </a:p>
          <a:p>
            <a:pPr lvl="1"/>
            <a:endParaRPr lang="en-US" dirty="0"/>
          </a:p>
          <a:p>
            <a:pPr marL="457200" lvl="1"/>
            <a:endParaRPr lang="en-US" sz="1500" dirty="0"/>
          </a:p>
        </p:txBody>
      </p:sp>
      <p:sp>
        <p:nvSpPr>
          <p:cNvPr id="3" name="Footer Placeholder 2">
            <a:extLst>
              <a:ext uri="{FF2B5EF4-FFF2-40B4-BE49-F238E27FC236}">
                <a16:creationId xmlns:a16="http://schemas.microsoft.com/office/drawing/2014/main" id="{9B335A71-A860-4F10-B86C-C7F5D3961B81}"/>
              </a:ext>
            </a:extLst>
          </p:cNvPr>
          <p:cNvSpPr>
            <a:spLocks noGrp="1"/>
          </p:cNvSpPr>
          <p:nvPr>
            <p:ph type="ftr" sz="quarter" idx="3"/>
          </p:nvPr>
        </p:nvSpPr>
        <p:spPr>
          <a:xfrm>
            <a:off x="795528" y="6382512"/>
            <a:ext cx="6757416" cy="320040"/>
          </a:xfrm>
        </p:spPr>
        <p:txBody>
          <a:bodyPr vert="horz" lIns="91440" tIns="45720" rIns="91440" bIns="45720" rtlCol="0" anchor="ctr">
            <a:normAutofit/>
          </a:bodyPr>
          <a:lstStyle/>
          <a:p>
            <a:pPr>
              <a:spcAft>
                <a:spcPts val="600"/>
              </a:spcAft>
              <a:defRPr/>
            </a:pPr>
            <a:r>
              <a:rPr lang="en-US" kern="1200">
                <a:solidFill>
                  <a:prstClr val="black">
                    <a:tint val="75000"/>
                  </a:prstClr>
                </a:solidFill>
                <a:latin typeface="Calibri" panose="020F0502020204030204"/>
                <a:ea typeface="+mn-ea"/>
                <a:cs typeface="+mn-cs"/>
              </a:rPr>
              <a:t>Jackson Lewis P.C.  </a:t>
            </a:r>
          </a:p>
        </p:txBody>
      </p:sp>
      <p:sp>
        <p:nvSpPr>
          <p:cNvPr id="4" name="Slide Number Placeholder 3">
            <a:extLst>
              <a:ext uri="{FF2B5EF4-FFF2-40B4-BE49-F238E27FC236}">
                <a16:creationId xmlns:a16="http://schemas.microsoft.com/office/drawing/2014/main" id="{1221602D-3AE4-47E4-ABD9-8F5CE5CC61C0}"/>
              </a:ext>
            </a:extLst>
          </p:cNvPr>
          <p:cNvSpPr>
            <a:spLocks noGrp="1"/>
          </p:cNvSpPr>
          <p:nvPr>
            <p:ph type="sldNum" sz="quarter" idx="4"/>
          </p:nvPr>
        </p:nvSpPr>
        <p:spPr>
          <a:xfrm>
            <a:off x="10707624" y="6382512"/>
            <a:ext cx="685800" cy="320040"/>
          </a:xfrm>
        </p:spPr>
        <p:txBody>
          <a:bodyPr vert="horz" lIns="91440" tIns="45720" rIns="91440" bIns="45720" rtlCol="0" anchor="ctr">
            <a:normAutofit/>
          </a:bodyPr>
          <a:lstStyle/>
          <a:p>
            <a:pPr>
              <a:spcAft>
                <a:spcPts val="600"/>
              </a:spcAft>
              <a:defRPr/>
            </a:pPr>
            <a:fld id="{407F7647-6CBB-4945-B48A-22BF8575EA14}" type="slidenum">
              <a:rPr lang="en-US" b="0">
                <a:solidFill>
                  <a:prstClr val="black">
                    <a:tint val="75000"/>
                  </a:prstClr>
                </a:solidFill>
                <a:latin typeface="Calibri" panose="020F0502020204030204"/>
                <a:cs typeface="+mn-cs"/>
              </a:rPr>
              <a:pPr>
                <a:spcAft>
                  <a:spcPts val="600"/>
                </a:spcAft>
                <a:defRPr/>
              </a:pPr>
              <a:t>30</a:t>
            </a:fld>
            <a:endParaRPr lang="en-US" b="0">
              <a:solidFill>
                <a:prstClr val="black">
                  <a:tint val="75000"/>
                </a:prstClr>
              </a:solidFill>
              <a:latin typeface="Calibri" panose="020F0502020204030204"/>
              <a:cs typeface="+mn-cs"/>
            </a:endParaRPr>
          </a:p>
        </p:txBody>
      </p:sp>
      <p:pic>
        <p:nvPicPr>
          <p:cNvPr id="9" name="Picture 8">
            <a:extLst>
              <a:ext uri="{FF2B5EF4-FFF2-40B4-BE49-F238E27FC236}">
                <a16:creationId xmlns:a16="http://schemas.microsoft.com/office/drawing/2014/main" id="{88E1FAA3-F823-4096-BC5E-FBEBC0A7349D}"/>
              </a:ext>
            </a:extLst>
          </p:cNvPr>
          <p:cNvPicPr>
            <a:picLocks noChangeAspect="1"/>
          </p:cNvPicPr>
          <p:nvPr/>
        </p:nvPicPr>
        <p:blipFill>
          <a:blip r:embed="rId2"/>
          <a:stretch>
            <a:fillRect/>
          </a:stretch>
        </p:blipFill>
        <p:spPr>
          <a:xfrm>
            <a:off x="6265475" y="2543175"/>
            <a:ext cx="4703880" cy="3341861"/>
          </a:xfrm>
          <a:prstGeom prst="rect">
            <a:avLst/>
          </a:prstGeom>
        </p:spPr>
      </p:pic>
    </p:spTree>
    <p:extLst>
      <p:ext uri="{BB962C8B-B14F-4D97-AF65-F5344CB8AC3E}">
        <p14:creationId xmlns:p14="http://schemas.microsoft.com/office/powerpoint/2010/main" val="21515796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DC5237D4-E07A-44DA-B428-778C5FE44E85}"/>
              </a:ext>
            </a:extLst>
          </p:cNvPr>
          <p:cNvSpPr>
            <a:spLocks noGrp="1"/>
          </p:cNvSpPr>
          <p:nvPr>
            <p:ph idx="1"/>
          </p:nvPr>
        </p:nvSpPr>
        <p:spPr/>
        <p:txBody>
          <a:bodyPr/>
          <a:lstStyle/>
          <a:p>
            <a:r>
              <a:rPr lang="en-US" dirty="0" err="1"/>
              <a:t>Exclusividad</a:t>
            </a:r>
            <a:endParaRPr lang="en-US" dirty="0"/>
          </a:p>
          <a:p>
            <a:pPr lvl="1"/>
            <a:r>
              <a:rPr lang="en-US" dirty="0"/>
              <a:t>Sala no debe ser </a:t>
            </a:r>
            <a:r>
              <a:rPr lang="en-US" dirty="0" err="1"/>
              <a:t>utilizada</a:t>
            </a:r>
            <a:r>
              <a:rPr lang="en-US" dirty="0"/>
              <a:t> para </a:t>
            </a:r>
            <a:r>
              <a:rPr lang="en-US" dirty="0" err="1"/>
              <a:t>más</a:t>
            </a:r>
            <a:r>
              <a:rPr lang="en-US" dirty="0"/>
              <a:t> </a:t>
            </a:r>
            <a:r>
              <a:rPr lang="en-US" dirty="0" err="1"/>
              <a:t>ningún</a:t>
            </a:r>
            <a:r>
              <a:rPr lang="en-US" dirty="0"/>
              <a:t> </a:t>
            </a:r>
            <a:r>
              <a:rPr lang="en-US" dirty="0" err="1"/>
              <a:t>otro</a:t>
            </a:r>
            <a:r>
              <a:rPr lang="en-US" dirty="0"/>
              <a:t> fin</a:t>
            </a:r>
          </a:p>
          <a:p>
            <a:pPr lvl="1"/>
            <a:r>
              <a:rPr lang="en-US" dirty="0" err="1"/>
              <a:t>Cerrada</a:t>
            </a:r>
            <a:r>
              <a:rPr lang="en-US" dirty="0"/>
              <a:t> con </a:t>
            </a:r>
            <a:r>
              <a:rPr lang="en-US" dirty="0" err="1"/>
              <a:t>llave</a:t>
            </a:r>
            <a:r>
              <a:rPr lang="en-US" dirty="0"/>
              <a:t> </a:t>
            </a:r>
            <a:r>
              <a:rPr lang="en-US" dirty="0" err="1"/>
              <a:t>en</a:t>
            </a:r>
            <a:r>
              <a:rPr lang="en-US" dirty="0"/>
              <a:t> </a:t>
            </a:r>
            <a:r>
              <a:rPr lang="en-US" dirty="0" err="1"/>
              <a:t>todo</a:t>
            </a:r>
            <a:r>
              <a:rPr lang="en-US" dirty="0"/>
              <a:t> </a:t>
            </a:r>
            <a:r>
              <a:rPr lang="en-US" dirty="0" err="1"/>
              <a:t>momento</a:t>
            </a:r>
            <a:endParaRPr lang="en-US" dirty="0"/>
          </a:p>
          <a:p>
            <a:r>
              <a:rPr lang="en-US" dirty="0" err="1"/>
              <a:t>Reglamentación</a:t>
            </a:r>
            <a:endParaRPr lang="en-US" dirty="0"/>
          </a:p>
          <a:p>
            <a:pPr lvl="1"/>
            <a:r>
              <a:rPr lang="en-US" dirty="0"/>
              <a:t>Sala debe </a:t>
            </a:r>
            <a:r>
              <a:rPr lang="en-US" dirty="0" err="1"/>
              <a:t>contar</a:t>
            </a:r>
            <a:r>
              <a:rPr lang="en-US" dirty="0"/>
              <a:t> con un </a:t>
            </a:r>
            <a:r>
              <a:rPr lang="en-US" dirty="0" err="1"/>
              <a:t>reglamento</a:t>
            </a:r>
            <a:r>
              <a:rPr lang="en-US" dirty="0"/>
              <a:t> para </a:t>
            </a:r>
            <a:r>
              <a:rPr lang="en-US" dirty="0" err="1"/>
              <a:t>su</a:t>
            </a:r>
            <a:r>
              <a:rPr lang="en-US" dirty="0"/>
              <a:t> </a:t>
            </a:r>
            <a:r>
              <a:rPr lang="en-US" dirty="0" err="1"/>
              <a:t>uso</a:t>
            </a:r>
            <a:r>
              <a:rPr lang="en-US" dirty="0"/>
              <a:t> y </a:t>
            </a:r>
            <a:r>
              <a:rPr lang="en-US" dirty="0" err="1"/>
              <a:t>disfrute</a:t>
            </a:r>
            <a:endParaRPr lang="en-US" dirty="0"/>
          </a:p>
          <a:p>
            <a:pPr lvl="1"/>
            <a:r>
              <a:rPr lang="en-US" dirty="0" err="1"/>
              <a:t>Mantener</a:t>
            </a:r>
            <a:r>
              <a:rPr lang="en-US" dirty="0"/>
              <a:t> </a:t>
            </a:r>
            <a:r>
              <a:rPr lang="en-US" dirty="0" err="1"/>
              <a:t>registro</a:t>
            </a:r>
            <a:r>
              <a:rPr lang="en-US" dirty="0"/>
              <a:t> de </a:t>
            </a:r>
            <a:r>
              <a:rPr lang="en-US" dirty="0" err="1"/>
              <a:t>visitante</a:t>
            </a:r>
            <a:r>
              <a:rPr lang="en-US" dirty="0"/>
              <a:t> con hora de entrada y </a:t>
            </a:r>
            <a:r>
              <a:rPr lang="en-US" dirty="0" err="1"/>
              <a:t>salida</a:t>
            </a:r>
            <a:r>
              <a:rPr lang="en-US" dirty="0"/>
              <a:t> de </a:t>
            </a:r>
            <a:r>
              <a:rPr lang="en-US" dirty="0" err="1"/>
              <a:t>madre</a:t>
            </a:r>
            <a:r>
              <a:rPr lang="en-US" dirty="0"/>
              <a:t> </a:t>
            </a:r>
            <a:r>
              <a:rPr lang="en-US" dirty="0" err="1"/>
              <a:t>lactante</a:t>
            </a:r>
            <a:r>
              <a:rPr lang="en-US" dirty="0"/>
              <a:t>, y persona </a:t>
            </a:r>
            <a:r>
              <a:rPr lang="en-US" dirty="0" err="1"/>
              <a:t>envargada</a:t>
            </a:r>
            <a:r>
              <a:rPr lang="en-US" dirty="0"/>
              <a:t> de la </a:t>
            </a:r>
            <a:r>
              <a:rPr lang="en-US" dirty="0" err="1"/>
              <a:t>limpieza</a:t>
            </a:r>
            <a:r>
              <a:rPr lang="en-US" dirty="0"/>
              <a:t> e </a:t>
            </a:r>
            <a:r>
              <a:rPr lang="en-US" dirty="0" err="1"/>
              <a:t>incluir</a:t>
            </a:r>
            <a:r>
              <a:rPr lang="en-US" dirty="0"/>
              <a:t> </a:t>
            </a:r>
            <a:r>
              <a:rPr lang="en-US" dirty="0" err="1"/>
              <a:t>firma</a:t>
            </a:r>
            <a:endParaRPr lang="en-US" dirty="0"/>
          </a:p>
          <a:p>
            <a:endParaRPr lang="en-US" dirty="0"/>
          </a:p>
          <a:p>
            <a:r>
              <a:rPr lang="en-US" dirty="0"/>
              <a:t>OPM </a:t>
            </a:r>
            <a:r>
              <a:rPr lang="en-US" dirty="0" err="1"/>
              <a:t>facultada</a:t>
            </a:r>
            <a:r>
              <a:rPr lang="en-US" dirty="0"/>
              <a:t> para </a:t>
            </a:r>
            <a:r>
              <a:rPr lang="en-US" dirty="0" err="1"/>
              <a:t>inspeccionar</a:t>
            </a:r>
            <a:r>
              <a:rPr lang="en-US" dirty="0"/>
              <a:t> las Salas de </a:t>
            </a:r>
            <a:r>
              <a:rPr lang="en-US" dirty="0" err="1"/>
              <a:t>Lactancia</a:t>
            </a:r>
            <a:r>
              <a:rPr lang="en-US" dirty="0"/>
              <a:t> </a:t>
            </a:r>
          </a:p>
          <a:p>
            <a:pPr marL="0" indent="0">
              <a:buNone/>
            </a:pPr>
            <a:r>
              <a:rPr lang="en-US" dirty="0"/>
              <a:t>a </a:t>
            </a:r>
            <a:r>
              <a:rPr lang="en-US" dirty="0" err="1"/>
              <a:t>solicitud</a:t>
            </a:r>
            <a:r>
              <a:rPr lang="en-US" dirty="0"/>
              <a:t> de </a:t>
            </a:r>
            <a:r>
              <a:rPr lang="en-US" dirty="0" err="1"/>
              <a:t>parte</a:t>
            </a:r>
            <a:r>
              <a:rPr lang="en-US" dirty="0"/>
              <a:t> o motu </a:t>
            </a:r>
            <a:r>
              <a:rPr lang="en-US" dirty="0" err="1"/>
              <a:t>propio</a:t>
            </a:r>
            <a:r>
              <a:rPr lang="en-US" dirty="0"/>
              <a:t>.</a:t>
            </a:r>
          </a:p>
          <a:p>
            <a:pPr lvl="1"/>
            <a:endParaRPr lang="en-US" dirty="0"/>
          </a:p>
          <a:p>
            <a:pPr marL="457200" lvl="1" indent="0">
              <a:buNone/>
            </a:pPr>
            <a:endParaRPr lang="en-US" dirty="0"/>
          </a:p>
        </p:txBody>
      </p:sp>
      <p:sp>
        <p:nvSpPr>
          <p:cNvPr id="3" name="Footer Placeholder 2">
            <a:extLst>
              <a:ext uri="{FF2B5EF4-FFF2-40B4-BE49-F238E27FC236}">
                <a16:creationId xmlns:a16="http://schemas.microsoft.com/office/drawing/2014/main" id="{9B335A71-A860-4F10-B86C-C7F5D3961B81}"/>
              </a:ext>
            </a:extLst>
          </p:cNvPr>
          <p:cNvSpPr>
            <a:spLocks noGrp="1"/>
          </p:cNvSpPr>
          <p:nvPr>
            <p:ph type="ftr" sz="quarter" idx="3"/>
          </p:nvPr>
        </p:nvSpPr>
        <p:spPr/>
        <p:txBody>
          <a:bodyPr/>
          <a:lstStyle/>
          <a:p>
            <a:r>
              <a:rPr lang="en-US" b="1"/>
              <a:t>Jackson Lewis P.C.  </a:t>
            </a:r>
            <a:endParaRPr lang="en-US" dirty="0"/>
          </a:p>
        </p:txBody>
      </p:sp>
      <p:sp>
        <p:nvSpPr>
          <p:cNvPr id="4" name="Slide Number Placeholder 3">
            <a:extLst>
              <a:ext uri="{FF2B5EF4-FFF2-40B4-BE49-F238E27FC236}">
                <a16:creationId xmlns:a16="http://schemas.microsoft.com/office/drawing/2014/main" id="{1221602D-3AE4-47E4-ABD9-8F5CE5CC61C0}"/>
              </a:ext>
            </a:extLst>
          </p:cNvPr>
          <p:cNvSpPr>
            <a:spLocks noGrp="1"/>
          </p:cNvSpPr>
          <p:nvPr>
            <p:ph type="sldNum" sz="quarter" idx="4"/>
          </p:nvPr>
        </p:nvSpPr>
        <p:spPr/>
        <p:txBody>
          <a:bodyPr/>
          <a:lstStyle/>
          <a:p>
            <a:fld id="{407F7647-6CBB-4945-B48A-22BF8575EA14}" type="slidenum">
              <a:rPr lang="en-US" smtClean="0"/>
              <a:pPr/>
              <a:t>31</a:t>
            </a:fld>
            <a:endParaRPr lang="en-US" dirty="0"/>
          </a:p>
        </p:txBody>
      </p:sp>
      <p:sp>
        <p:nvSpPr>
          <p:cNvPr id="5" name="Title 4">
            <a:extLst>
              <a:ext uri="{FF2B5EF4-FFF2-40B4-BE49-F238E27FC236}">
                <a16:creationId xmlns:a16="http://schemas.microsoft.com/office/drawing/2014/main" id="{1E9B6FDA-4BA0-44C1-B19E-C8DB90137BD0}"/>
              </a:ext>
            </a:extLst>
          </p:cNvPr>
          <p:cNvSpPr>
            <a:spLocks noGrp="1"/>
          </p:cNvSpPr>
          <p:nvPr>
            <p:ph type="title"/>
          </p:nvPr>
        </p:nvSpPr>
        <p:spPr/>
        <p:txBody>
          <a:bodyPr/>
          <a:lstStyle/>
          <a:p>
            <a:r>
              <a:rPr lang="en-US" dirty="0" err="1"/>
              <a:t>Requisitos</a:t>
            </a:r>
            <a:r>
              <a:rPr lang="en-US" dirty="0"/>
              <a:t> de las Salas de </a:t>
            </a:r>
            <a:r>
              <a:rPr lang="en-US" dirty="0" err="1"/>
              <a:t>Lactancia</a:t>
            </a:r>
            <a:endParaRPr lang="en-US" dirty="0"/>
          </a:p>
        </p:txBody>
      </p:sp>
      <p:pic>
        <p:nvPicPr>
          <p:cNvPr id="7" name="Picture 6">
            <a:extLst>
              <a:ext uri="{FF2B5EF4-FFF2-40B4-BE49-F238E27FC236}">
                <a16:creationId xmlns:a16="http://schemas.microsoft.com/office/drawing/2014/main" id="{9B0B006C-A727-4FA0-AFA7-C017DBAFF3EA}"/>
              </a:ext>
            </a:extLst>
          </p:cNvPr>
          <p:cNvPicPr>
            <a:picLocks noChangeAspect="1"/>
          </p:cNvPicPr>
          <p:nvPr/>
        </p:nvPicPr>
        <p:blipFill>
          <a:blip r:embed="rId2"/>
          <a:stretch>
            <a:fillRect/>
          </a:stretch>
        </p:blipFill>
        <p:spPr>
          <a:xfrm>
            <a:off x="8547951" y="3938815"/>
            <a:ext cx="2171812" cy="2806844"/>
          </a:xfrm>
          <a:prstGeom prst="rect">
            <a:avLst/>
          </a:prstGeom>
        </p:spPr>
      </p:pic>
    </p:spTree>
    <p:extLst>
      <p:ext uri="{BB962C8B-B14F-4D97-AF65-F5344CB8AC3E}">
        <p14:creationId xmlns:p14="http://schemas.microsoft.com/office/powerpoint/2010/main" val="7231798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0451243"/>
      </p:ext>
    </p:extLst>
  </p:cSld>
  <p:clrMapOvr>
    <a:masterClrMapping/>
  </p:clrMapOvr>
</p:sld>
</file>

<file path=ppt/theme/theme1.xml><?xml version="1.0" encoding="utf-8"?>
<a:theme xmlns:a="http://schemas.openxmlformats.org/drawingml/2006/main" name="Office Theme">
  <a:themeElements>
    <a:clrScheme name="Custom 3">
      <a:dk1>
        <a:srgbClr val="000000"/>
      </a:dk1>
      <a:lt1>
        <a:srgbClr val="FFFFFF"/>
      </a:lt1>
      <a:dk2>
        <a:srgbClr val="44546A"/>
      </a:dk2>
      <a:lt2>
        <a:srgbClr val="E7E6E6"/>
      </a:lt2>
      <a:accent1>
        <a:srgbClr val="3B1365"/>
      </a:accent1>
      <a:accent2>
        <a:srgbClr val="FF5750"/>
      </a:accent2>
      <a:accent3>
        <a:srgbClr val="91D2F2"/>
      </a:accent3>
      <a:accent4>
        <a:srgbClr val="00A87E"/>
      </a:accent4>
      <a:accent5>
        <a:srgbClr val="BC3D95"/>
      </a:accent5>
      <a:accent6>
        <a:srgbClr val="FDF385"/>
      </a:accent6>
      <a:hlink>
        <a:srgbClr val="3B1264"/>
      </a:hlink>
      <a:folHlink>
        <a:srgbClr val="3B126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3">
    <a:dk1>
      <a:srgbClr val="000000"/>
    </a:dk1>
    <a:lt1>
      <a:srgbClr val="FFFFFF"/>
    </a:lt1>
    <a:dk2>
      <a:srgbClr val="44546A"/>
    </a:dk2>
    <a:lt2>
      <a:srgbClr val="E7E6E6"/>
    </a:lt2>
    <a:accent1>
      <a:srgbClr val="3B1365"/>
    </a:accent1>
    <a:accent2>
      <a:srgbClr val="FF5750"/>
    </a:accent2>
    <a:accent3>
      <a:srgbClr val="91D2F2"/>
    </a:accent3>
    <a:accent4>
      <a:srgbClr val="00A87E"/>
    </a:accent4>
    <a:accent5>
      <a:srgbClr val="BC3D95"/>
    </a:accent5>
    <a:accent6>
      <a:srgbClr val="FDF385"/>
    </a:accent6>
    <a:hlink>
      <a:srgbClr val="3B1264"/>
    </a:hlink>
    <a:folHlink>
      <a:srgbClr val="3B1264"/>
    </a:folHlink>
  </a:clrScheme>
</a:themeOverride>
</file>

<file path=docProps/app.xml><?xml version="1.0" encoding="utf-8"?>
<Properties xmlns="http://schemas.openxmlformats.org/officeDocument/2006/extended-properties" xmlns:vt="http://schemas.openxmlformats.org/officeDocument/2006/docPropsVTypes">
  <Template/>
  <TotalTime>8694</TotalTime>
  <Words>3759</Words>
  <Application>Microsoft Office PowerPoint</Application>
  <PresentationFormat>Widescreen</PresentationFormat>
  <Paragraphs>269</Paragraphs>
  <Slides>32</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32</vt:i4>
      </vt:variant>
    </vt:vector>
  </HeadingPairs>
  <TitlesOfParts>
    <vt:vector size="35" baseType="lpstr">
      <vt:lpstr>Arial</vt:lpstr>
      <vt:lpstr>Calibri</vt:lpstr>
      <vt:lpstr>Office Theme</vt:lpstr>
      <vt:lpstr>CONOCE LAS NUEVAS GUIAS SOBRE EL ACOSO LABORAL EN EL SECTOR PRIVADO DE PUERTO RICO Y LAS NUEVAS GUIAS DE SALAS DE LACTANCIA</vt:lpstr>
      <vt:lpstr>Sobre las Conferenciantes</vt:lpstr>
      <vt:lpstr>Sobre las Conferenciantes</vt:lpstr>
      <vt:lpstr>Advertencia</vt:lpstr>
      <vt:lpstr>Trasfondo Ley Núm. 90-2020</vt:lpstr>
      <vt:lpstr>Protecciones Legales antes de Ley Núm. 90-2020</vt:lpstr>
      <vt:lpstr>Protecciones Legales antes de Ley Núm. 90-2020</vt:lpstr>
      <vt:lpstr>DTHR - Guías sobre el Acoso Laboral en el Sector Privado</vt:lpstr>
      <vt:lpstr>¿Quiénes están cubiertos por la Ley Núm. 90-2020?  </vt:lpstr>
      <vt:lpstr>¿Qué es “Acoso Laboral”?</vt:lpstr>
      <vt:lpstr>¿Qué es “Acoso Laboral”?</vt:lpstr>
      <vt:lpstr>¿Qué conducta es constitutiva de acoso laboral? </vt:lpstr>
      <vt:lpstr>¿Qué conducta es constitutiva de acoso laboral? </vt:lpstr>
      <vt:lpstr>¿Qué conducta NO es constitutiva de acoso laboral? </vt:lpstr>
      <vt:lpstr>¿Qué conducta NO es constitutiva de acoso laboral? </vt:lpstr>
      <vt:lpstr>Obligaciones del Patrono</vt:lpstr>
      <vt:lpstr>Obligaciones del Patrono</vt:lpstr>
      <vt:lpstr>¿Qué se debe incluir en el Protocolo?</vt:lpstr>
      <vt:lpstr>¿Qué es agotamiento de remedios? </vt:lpstr>
      <vt:lpstr>Responsabilidad del Patrono</vt:lpstr>
      <vt:lpstr>Responsabilidad del Patrono</vt:lpstr>
      <vt:lpstr>Responsabilidad del Patrono</vt:lpstr>
      <vt:lpstr>Denegación de Inmunidad Patronal</vt:lpstr>
      <vt:lpstr>Alcance de la Protección  </vt:lpstr>
      <vt:lpstr>Expectativas para Gerentes y Supervisores</vt:lpstr>
      <vt:lpstr>Guías para la Habilitación de Salas de Lactancia- Trasfondo</vt:lpstr>
      <vt:lpstr>Propósito de las Guías</vt:lpstr>
      <vt:lpstr>Periodo de Lactancia de Madre Lactante Trabajadora</vt:lpstr>
      <vt:lpstr>Requisitos de las Salas de Lactancia</vt:lpstr>
      <vt:lpstr>Requisitos de las Salas de Lactancia</vt:lpstr>
      <vt:lpstr>Requisitos de las Salas de Lactancia</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Jackson Lewis  Brand Extension</dc:title>
  <dc:creator>Katy Admirand</dc:creator>
  <cp:lastModifiedBy>Leal-González, Tatiana (San Juan)</cp:lastModifiedBy>
  <cp:revision>317</cp:revision>
  <dcterms:created xsi:type="dcterms:W3CDTF">2019-05-21T12:41:57Z</dcterms:created>
  <dcterms:modified xsi:type="dcterms:W3CDTF">2021-04-21T14:51:45Z</dcterms:modified>
</cp:coreProperties>
</file>