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58"/>
  </p:notesMasterIdLst>
  <p:sldIdLst>
    <p:sldId id="529" r:id="rId5"/>
    <p:sldId id="1469" r:id="rId6"/>
    <p:sldId id="1460" r:id="rId7"/>
    <p:sldId id="511" r:id="rId8"/>
    <p:sldId id="1527" r:id="rId9"/>
    <p:sldId id="1505" r:id="rId10"/>
    <p:sldId id="1512" r:id="rId11"/>
    <p:sldId id="1517" r:id="rId12"/>
    <p:sldId id="1518" r:id="rId13"/>
    <p:sldId id="1520" r:id="rId14"/>
    <p:sldId id="1526" r:id="rId15"/>
    <p:sldId id="1508" r:id="rId16"/>
    <p:sldId id="1519" r:id="rId17"/>
    <p:sldId id="1473" r:id="rId18"/>
    <p:sldId id="1525" r:id="rId19"/>
    <p:sldId id="1528" r:id="rId20"/>
    <p:sldId id="1507" r:id="rId21"/>
    <p:sldId id="1529" r:id="rId22"/>
    <p:sldId id="1478" r:id="rId23"/>
    <p:sldId id="1479" r:id="rId24"/>
    <p:sldId id="1480" r:id="rId25"/>
    <p:sldId id="1521" r:id="rId26"/>
    <p:sldId id="1524" r:id="rId27"/>
    <p:sldId id="1484" r:id="rId28"/>
    <p:sldId id="1493" r:id="rId29"/>
    <p:sldId id="453" r:id="rId30"/>
    <p:sldId id="450" r:id="rId31"/>
    <p:sldId id="1494" r:id="rId32"/>
    <p:sldId id="1495" r:id="rId33"/>
    <p:sldId id="1481" r:id="rId34"/>
    <p:sldId id="451" r:id="rId35"/>
    <p:sldId id="1496" r:id="rId36"/>
    <p:sldId id="1522" r:id="rId37"/>
    <p:sldId id="1497" r:id="rId38"/>
    <p:sldId id="1489" r:id="rId39"/>
    <p:sldId id="1498" r:id="rId40"/>
    <p:sldId id="1503" r:id="rId41"/>
    <p:sldId id="1500" r:id="rId42"/>
    <p:sldId id="1490" r:id="rId43"/>
    <p:sldId id="1487" r:id="rId44"/>
    <p:sldId id="1501" r:id="rId45"/>
    <p:sldId id="1530" r:id="rId46"/>
    <p:sldId id="1531" r:id="rId47"/>
    <p:sldId id="1477" r:id="rId48"/>
    <p:sldId id="266" r:id="rId49"/>
    <p:sldId id="432" r:id="rId50"/>
    <p:sldId id="267" r:id="rId51"/>
    <p:sldId id="435" r:id="rId52"/>
    <p:sldId id="437" r:id="rId53"/>
    <p:sldId id="433" r:id="rId54"/>
    <p:sldId id="434" r:id="rId55"/>
    <p:sldId id="355" r:id="rId56"/>
    <p:sldId id="357"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eves, Sonia (San Juan)" initials="NS(J" lastIdx="1" clrIdx="0">
    <p:extLst>
      <p:ext uri="{19B8F6BF-5375-455C-9EA6-DF929625EA0E}">
        <p15:presenceInfo xmlns:p15="http://schemas.microsoft.com/office/powerpoint/2012/main" userId="S::NievesS@jacksonlewis.com::6d9ee93e-b5d7-4450-9d03-e0babaa399d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5A1E83-7C7F-42D7-83E2-78BE1FF990DC}" v="14" dt="2022-01-16T20:30:16.2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892" autoAdjust="0"/>
    <p:restoredTop sz="71288" autoAdjust="0"/>
  </p:normalViewPr>
  <p:slideViewPr>
    <p:cSldViewPr snapToGrid="0" snapToObjects="1">
      <p:cViewPr varScale="1">
        <p:scale>
          <a:sx n="103" d="100"/>
          <a:sy n="103" d="100"/>
        </p:scale>
        <p:origin x="114" y="348"/>
      </p:cViewPr>
      <p:guideLst/>
    </p:cSldViewPr>
  </p:slideViewPr>
  <p:notesTextViewPr>
    <p:cViewPr>
      <p:scale>
        <a:sx n="3" d="2"/>
        <a:sy n="3" d="2"/>
      </p:scale>
      <p:origin x="0" y="0"/>
    </p:cViewPr>
  </p:notesTextViewPr>
  <p:sorterViewPr>
    <p:cViewPr>
      <p:scale>
        <a:sx n="180" d="100"/>
        <a:sy n="180" d="100"/>
      </p:scale>
      <p:origin x="0" y="-2026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14BAC3-CF98-4466-914E-FBEB4460AB7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B66AD11-87CE-4891-AA0C-0CADE7ED2D1B}">
      <dgm:prSet custT="1"/>
      <dgm:spPr/>
      <dgm:t>
        <a:bodyPr/>
        <a:lstStyle/>
        <a:p>
          <a:r>
            <a:rPr lang="en-US" sz="2200" dirty="0" err="1">
              <a:latin typeface="Arial" panose="020B0604020202020204" pitchFamily="34" charset="0"/>
              <a:cs typeface="Arial" panose="020B0604020202020204" pitchFamily="34" charset="0"/>
            </a:rPr>
            <a:t>Estándares</a:t>
          </a:r>
          <a:r>
            <a:rPr lang="en-US" sz="2200" dirty="0">
              <a:latin typeface="Arial" panose="020B0604020202020204" pitchFamily="34" charset="0"/>
              <a:cs typeface="Arial" panose="020B0604020202020204" pitchFamily="34" charset="0"/>
            </a:rPr>
            <a:t> de </a:t>
          </a:r>
          <a:r>
            <a:rPr lang="en-US" sz="2200" dirty="0" err="1">
              <a:latin typeface="Arial" panose="020B0604020202020204" pitchFamily="34" charset="0"/>
              <a:cs typeface="Arial" panose="020B0604020202020204" pitchFamily="34" charset="0"/>
            </a:rPr>
            <a:t>cualificación</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aplicados</a:t>
          </a:r>
          <a:r>
            <a:rPr lang="en-US" sz="2200" dirty="0">
              <a:latin typeface="Arial" panose="020B0604020202020204" pitchFamily="34" charset="0"/>
              <a:cs typeface="Arial" panose="020B0604020202020204" pitchFamily="34" charset="0"/>
            </a:rPr>
            <a:t> a </a:t>
          </a:r>
          <a:r>
            <a:rPr lang="en-US" sz="2200" dirty="0" err="1">
              <a:latin typeface="Arial" panose="020B0604020202020204" pitchFamily="34" charset="0"/>
              <a:cs typeface="Arial" panose="020B0604020202020204" pitchFamily="34" charset="0"/>
            </a:rPr>
            <a:t>todos</a:t>
          </a:r>
          <a:r>
            <a:rPr lang="en-US" sz="2200" dirty="0">
              <a:latin typeface="Arial" panose="020B0604020202020204" pitchFamily="34" charset="0"/>
              <a:cs typeface="Arial" panose="020B0604020202020204" pitchFamily="34" charset="0"/>
            </a:rPr>
            <a:t> los </a:t>
          </a:r>
          <a:r>
            <a:rPr lang="en-US" sz="2200" dirty="0" err="1">
              <a:latin typeface="Arial" panose="020B0604020202020204" pitchFamily="34" charset="0"/>
              <a:cs typeface="Arial" panose="020B0604020202020204" pitchFamily="34" charset="0"/>
            </a:rPr>
            <a:t>empleados</a:t>
          </a:r>
          <a:r>
            <a:rPr lang="en-US" sz="2200" dirty="0">
              <a:latin typeface="Arial" panose="020B0604020202020204" pitchFamily="34" charset="0"/>
              <a:cs typeface="Arial" panose="020B0604020202020204" pitchFamily="34" charset="0"/>
            </a:rPr>
            <a:t> </a:t>
          </a:r>
        </a:p>
      </dgm:t>
    </dgm:pt>
    <dgm:pt modelId="{AFEA7E99-3315-4649-8810-687E81C4D6A6}" type="parTrans" cxnId="{D898E172-CF3F-40B8-8BFE-F9819094A121}">
      <dgm:prSet/>
      <dgm:spPr/>
      <dgm:t>
        <a:bodyPr/>
        <a:lstStyle/>
        <a:p>
          <a:endParaRPr lang="en-US"/>
        </a:p>
      </dgm:t>
    </dgm:pt>
    <dgm:pt modelId="{9E29DDA9-D4AB-410C-BDEA-A1172BB3355E}" type="sibTrans" cxnId="{D898E172-CF3F-40B8-8BFE-F9819094A121}">
      <dgm:prSet/>
      <dgm:spPr/>
      <dgm:t>
        <a:bodyPr/>
        <a:lstStyle/>
        <a:p>
          <a:endParaRPr lang="en-US"/>
        </a:p>
      </dgm:t>
    </dgm:pt>
    <dgm:pt modelId="{59F45995-2827-49A3-8543-409CD6C7360E}">
      <dgm:prSet custT="1"/>
      <dgm:spPr/>
      <dgm:t>
        <a:bodyPr/>
        <a:lstStyle/>
        <a:p>
          <a:r>
            <a:rPr lang="en-US" sz="2200" dirty="0">
              <a:latin typeface="Arial" panose="020B0604020202020204" pitchFamily="34" charset="0"/>
              <a:cs typeface="Arial" panose="020B0604020202020204" pitchFamily="34" charset="0"/>
            </a:rPr>
            <a:t>Tienen que ser “</a:t>
          </a:r>
          <a:r>
            <a:rPr lang="en-US" sz="2200" dirty="0" err="1">
              <a:latin typeface="Arial" panose="020B0604020202020204" pitchFamily="34" charset="0"/>
              <a:cs typeface="Arial" panose="020B0604020202020204" pitchFamily="34" charset="0"/>
            </a:rPr>
            <a:t>relacionados</a:t>
          </a:r>
          <a:r>
            <a:rPr lang="en-US" sz="2200" dirty="0">
              <a:latin typeface="Arial" panose="020B0604020202020204" pitchFamily="34" charset="0"/>
              <a:cs typeface="Arial" panose="020B0604020202020204" pitchFamily="34" charset="0"/>
            </a:rPr>
            <a:t> al </a:t>
          </a:r>
          <a:r>
            <a:rPr lang="en-US" sz="2200" dirty="0" err="1">
              <a:latin typeface="Arial" panose="020B0604020202020204" pitchFamily="34" charset="0"/>
              <a:cs typeface="Arial" panose="020B0604020202020204" pitchFamily="34" charset="0"/>
            </a:rPr>
            <a:t>empleo</a:t>
          </a:r>
          <a:r>
            <a:rPr lang="en-US" sz="2200" dirty="0">
              <a:latin typeface="Arial" panose="020B0604020202020204" pitchFamily="34" charset="0"/>
              <a:cs typeface="Arial" panose="020B0604020202020204" pitchFamily="34" charset="0"/>
            </a:rPr>
            <a:t> y </a:t>
          </a:r>
          <a:r>
            <a:rPr lang="en-US" sz="2200" dirty="0" err="1">
              <a:latin typeface="Arial" panose="020B0604020202020204" pitchFamily="34" charset="0"/>
              <a:cs typeface="Arial" panose="020B0604020202020204" pitchFamily="34" charset="0"/>
            </a:rPr>
            <a:t>consistentes</a:t>
          </a:r>
          <a:r>
            <a:rPr lang="en-US" sz="2200" dirty="0">
              <a:latin typeface="Arial" panose="020B0604020202020204" pitchFamily="34" charset="0"/>
              <a:cs typeface="Arial" panose="020B0604020202020204" pitchFamily="34" charset="0"/>
            </a:rPr>
            <a:t> con la </a:t>
          </a:r>
          <a:r>
            <a:rPr lang="en-US" sz="2200" dirty="0" err="1">
              <a:latin typeface="Arial" panose="020B0604020202020204" pitchFamily="34" charset="0"/>
              <a:cs typeface="Arial" panose="020B0604020202020204" pitchFamily="34" charset="0"/>
            </a:rPr>
            <a:t>necesidad</a:t>
          </a:r>
          <a:r>
            <a:rPr lang="en-US" sz="2200" dirty="0">
              <a:latin typeface="Arial" panose="020B0604020202020204" pitchFamily="34" charset="0"/>
              <a:cs typeface="Arial" panose="020B0604020202020204" pitchFamily="34" charset="0"/>
            </a:rPr>
            <a:t> del </a:t>
          </a:r>
          <a:r>
            <a:rPr lang="en-US" sz="2200" dirty="0" err="1">
              <a:latin typeface="Arial" panose="020B0604020202020204" pitchFamily="34" charset="0"/>
              <a:cs typeface="Arial" panose="020B0604020202020204" pitchFamily="34" charset="0"/>
            </a:rPr>
            <a:t>negocio</a:t>
          </a:r>
          <a:r>
            <a:rPr lang="en-US" sz="2200" dirty="0">
              <a:latin typeface="Arial" panose="020B0604020202020204" pitchFamily="34" charset="0"/>
              <a:cs typeface="Arial" panose="020B0604020202020204" pitchFamily="34" charset="0"/>
            </a:rPr>
            <a:t>”</a:t>
          </a:r>
        </a:p>
      </dgm:t>
    </dgm:pt>
    <dgm:pt modelId="{EDD739BC-828E-4568-9ED9-464EB7326A9F}" type="parTrans" cxnId="{2AAA5DC4-D71A-4A31-A2D3-0B3AE39B21AD}">
      <dgm:prSet/>
      <dgm:spPr/>
      <dgm:t>
        <a:bodyPr/>
        <a:lstStyle/>
        <a:p>
          <a:endParaRPr lang="en-US"/>
        </a:p>
      </dgm:t>
    </dgm:pt>
    <dgm:pt modelId="{0AB10385-59A8-4C8B-9B85-5B612839356F}" type="sibTrans" cxnId="{2AAA5DC4-D71A-4A31-A2D3-0B3AE39B21AD}">
      <dgm:prSet/>
      <dgm:spPr/>
      <dgm:t>
        <a:bodyPr/>
        <a:lstStyle/>
        <a:p>
          <a:endParaRPr lang="en-US"/>
        </a:p>
      </dgm:t>
    </dgm:pt>
    <dgm:pt modelId="{5FD806C7-0BF3-4BC6-9450-16B4CD236970}">
      <dgm:prSet custT="1"/>
      <dgm:spPr/>
      <dgm:t>
        <a:bodyPr/>
        <a:lstStyle/>
        <a:p>
          <a:r>
            <a:rPr lang="en-US" sz="2200" dirty="0" err="1">
              <a:latin typeface="Arial" panose="020B0604020202020204" pitchFamily="34" charset="0"/>
              <a:cs typeface="Arial" panose="020B0604020202020204" pitchFamily="34" charset="0"/>
            </a:rPr>
            <a:t>Riesgo</a:t>
          </a:r>
          <a:r>
            <a:rPr lang="en-US" sz="2200" dirty="0">
              <a:latin typeface="Arial" panose="020B0604020202020204" pitchFamily="34" charset="0"/>
              <a:cs typeface="Arial" panose="020B0604020202020204" pitchFamily="34" charset="0"/>
            </a:rPr>
            <a:t> </a:t>
          </a:r>
          <a:r>
            <a:rPr lang="en-US" sz="2200" dirty="0" err="1">
              <a:latin typeface="Arial" panose="020B0604020202020204" pitchFamily="34" charset="0"/>
              <a:cs typeface="Arial" panose="020B0604020202020204" pitchFamily="34" charset="0"/>
            </a:rPr>
            <a:t>Directo</a:t>
          </a:r>
          <a:endParaRPr lang="en-US" sz="2200" dirty="0">
            <a:latin typeface="Arial" panose="020B0604020202020204" pitchFamily="34" charset="0"/>
            <a:cs typeface="Arial" panose="020B0604020202020204" pitchFamily="34" charset="0"/>
          </a:endParaRPr>
        </a:p>
      </dgm:t>
    </dgm:pt>
    <dgm:pt modelId="{8B4B3C6D-3FF5-4F36-98A1-19D5DC337904}" type="parTrans" cxnId="{43E57982-AAF4-4499-81FD-FF2406513808}">
      <dgm:prSet/>
      <dgm:spPr/>
      <dgm:t>
        <a:bodyPr/>
        <a:lstStyle/>
        <a:p>
          <a:endParaRPr lang="en-US"/>
        </a:p>
      </dgm:t>
    </dgm:pt>
    <dgm:pt modelId="{63B6D44C-D002-4AAB-83EF-8FCCF87B9C07}" type="sibTrans" cxnId="{43E57982-AAF4-4499-81FD-FF2406513808}">
      <dgm:prSet/>
      <dgm:spPr/>
      <dgm:t>
        <a:bodyPr/>
        <a:lstStyle/>
        <a:p>
          <a:endParaRPr lang="en-US"/>
        </a:p>
      </dgm:t>
    </dgm:pt>
    <dgm:pt modelId="{70BB373B-59D9-4F17-8940-14F7AFA4472E}">
      <dgm:prSet custT="1"/>
      <dgm:spPr/>
      <dgm:t>
        <a:bodyPr/>
        <a:lstStyle/>
        <a:p>
          <a:r>
            <a:rPr lang="en-US" sz="2000" dirty="0">
              <a:latin typeface="Arial" panose="020B0604020202020204" pitchFamily="34" charset="0"/>
              <a:cs typeface="Arial" panose="020B0604020202020204" pitchFamily="34" charset="0"/>
            </a:rPr>
            <a:t>¿Se </a:t>
          </a:r>
          <a:r>
            <a:rPr lang="en-US" sz="2000" dirty="0" err="1">
              <a:latin typeface="Arial" panose="020B0604020202020204" pitchFamily="34" charset="0"/>
              <a:cs typeface="Arial" panose="020B0604020202020204" pitchFamily="34" charset="0"/>
            </a:rPr>
            <a:t>trata</a:t>
          </a:r>
          <a:r>
            <a:rPr lang="en-US" sz="2000" dirty="0">
              <a:latin typeface="Arial" panose="020B0604020202020204" pitchFamily="34" charset="0"/>
              <a:cs typeface="Arial" panose="020B0604020202020204" pitchFamily="34" charset="0"/>
            </a:rPr>
            <a:t> de un </a:t>
          </a:r>
          <a:r>
            <a:rPr lang="en-US" sz="2000" dirty="0" err="1">
              <a:latin typeface="Arial" panose="020B0604020202020204" pitchFamily="34" charset="0"/>
              <a:cs typeface="Arial" panose="020B0604020202020204" pitchFamily="34" charset="0"/>
            </a:rPr>
            <a:t>empleado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cualificado</a:t>
          </a:r>
          <a:r>
            <a:rPr lang="en-US" sz="2000" dirty="0">
              <a:latin typeface="Arial" panose="020B0604020202020204" pitchFamily="34" charset="0"/>
              <a:cs typeface="Arial" panose="020B0604020202020204" pitchFamily="34" charset="0"/>
            </a:rPr>
            <a:t> bajo ADA?</a:t>
          </a:r>
        </a:p>
      </dgm:t>
    </dgm:pt>
    <dgm:pt modelId="{52994C72-594D-4EA3-A034-0AC6B6C2A351}" type="parTrans" cxnId="{B1186816-0A6D-4E8E-B73A-4B6FE0A30219}">
      <dgm:prSet/>
      <dgm:spPr/>
      <dgm:t>
        <a:bodyPr/>
        <a:lstStyle/>
        <a:p>
          <a:endParaRPr lang="en-US"/>
        </a:p>
      </dgm:t>
    </dgm:pt>
    <dgm:pt modelId="{978E95EC-1FBF-4783-B7B2-D83AC1DD5AF2}" type="sibTrans" cxnId="{B1186816-0A6D-4E8E-B73A-4B6FE0A30219}">
      <dgm:prSet/>
      <dgm:spPr/>
      <dgm:t>
        <a:bodyPr/>
        <a:lstStyle/>
        <a:p>
          <a:endParaRPr lang="en-US"/>
        </a:p>
      </dgm:t>
    </dgm:pt>
    <dgm:pt modelId="{BC1D49DA-439C-4AA5-8334-0381EC0AADC8}">
      <dgm:prSet custT="1"/>
      <dgm:spPr/>
      <dgm:t>
        <a:bodyPr/>
        <a:lstStyle/>
        <a:p>
          <a:r>
            <a:rPr lang="en-US" sz="2000" dirty="0">
              <a:latin typeface="Arial" panose="020B0604020202020204" pitchFamily="34" charset="0"/>
              <a:cs typeface="Arial" panose="020B0604020202020204" pitchFamily="34" charset="0"/>
            </a:rPr>
            <a:t>¿</a:t>
          </a:r>
          <a:r>
            <a:rPr lang="en-US" sz="2000" dirty="0" err="1">
              <a:latin typeface="Arial" panose="020B0604020202020204" pitchFamily="34" charset="0"/>
              <a:cs typeface="Arial" panose="020B0604020202020204" pitchFamily="34" charset="0"/>
            </a:rPr>
            <a:t>Existe</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riesgo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directo</a:t>
          </a:r>
          <a:r>
            <a:rPr lang="en-US" sz="2000" dirty="0">
              <a:latin typeface="Arial" panose="020B0604020202020204" pitchFamily="34" charset="0"/>
              <a:cs typeface="Arial" panose="020B0604020202020204" pitchFamily="34" charset="0"/>
            </a:rPr>
            <a:t>? </a:t>
          </a:r>
        </a:p>
      </dgm:t>
    </dgm:pt>
    <dgm:pt modelId="{CC379F13-4A81-4BB8-98EA-F079FCBDEA9E}" type="parTrans" cxnId="{F45E589E-ED3E-41EB-89D4-90076F9BC92B}">
      <dgm:prSet/>
      <dgm:spPr/>
      <dgm:t>
        <a:bodyPr/>
        <a:lstStyle/>
        <a:p>
          <a:endParaRPr lang="en-US"/>
        </a:p>
      </dgm:t>
    </dgm:pt>
    <dgm:pt modelId="{5E6D120A-D44B-4788-94B7-0233B71245D5}" type="sibTrans" cxnId="{F45E589E-ED3E-41EB-89D4-90076F9BC92B}">
      <dgm:prSet/>
      <dgm:spPr/>
      <dgm:t>
        <a:bodyPr/>
        <a:lstStyle/>
        <a:p>
          <a:endParaRPr lang="en-US"/>
        </a:p>
      </dgm:t>
    </dgm:pt>
    <dgm:pt modelId="{253136E3-B89D-420B-9EFD-F2DA5DC1F9FE}">
      <dgm:prSet custT="1"/>
      <dgm:spPr/>
      <dgm:t>
        <a:bodyPr/>
        <a:lstStyle/>
        <a:p>
          <a:r>
            <a:rPr lang="en-US" sz="2000" dirty="0">
              <a:latin typeface="Arial" panose="020B0604020202020204" pitchFamily="34" charset="0"/>
              <a:cs typeface="Arial" panose="020B0604020202020204" pitchFamily="34" charset="0"/>
            </a:rPr>
            <a:t>Si </a:t>
          </a:r>
          <a:r>
            <a:rPr lang="en-US" sz="2000" dirty="0" err="1">
              <a:latin typeface="Arial" panose="020B0604020202020204" pitchFamily="34" charset="0"/>
              <a:cs typeface="Arial" panose="020B0604020202020204" pitchFamily="34" charset="0"/>
            </a:rPr>
            <a:t>existe</a:t>
          </a:r>
          <a:r>
            <a:rPr lang="en-US" sz="2000" dirty="0">
              <a:latin typeface="Arial" panose="020B0604020202020204" pitchFamily="34" charset="0"/>
              <a:cs typeface="Arial" panose="020B0604020202020204" pitchFamily="34" charset="0"/>
            </a:rPr>
            <a:t>, ¿se reduce o </a:t>
          </a:r>
          <a:r>
            <a:rPr lang="en-US" sz="2000" dirty="0" err="1">
              <a:latin typeface="Arial" panose="020B0604020202020204" pitchFamily="34" charset="0"/>
              <a:cs typeface="Arial" panose="020B0604020202020204" pitchFamily="34" charset="0"/>
            </a:rPr>
            <a:t>elimina</a:t>
          </a:r>
          <a:r>
            <a:rPr lang="en-US" sz="2000" dirty="0">
              <a:latin typeface="Arial" panose="020B0604020202020204" pitchFamily="34" charset="0"/>
              <a:cs typeface="Arial" panose="020B0604020202020204" pitchFamily="34" charset="0"/>
            </a:rPr>
            <a:t> con </a:t>
          </a:r>
          <a:r>
            <a:rPr lang="en-US" sz="2000" dirty="0" err="1">
              <a:latin typeface="Arial" panose="020B0604020202020204" pitchFamily="34" charset="0"/>
              <a:cs typeface="Arial" panose="020B0604020202020204" pitchFamily="34" charset="0"/>
            </a:rPr>
            <a:t>acomodo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razonable</a:t>
          </a:r>
          <a:r>
            <a:rPr lang="en-US" sz="2000" dirty="0">
              <a:latin typeface="Arial" panose="020B0604020202020204" pitchFamily="34" charset="0"/>
              <a:cs typeface="Arial" panose="020B0604020202020204" pitchFamily="34" charset="0"/>
            </a:rPr>
            <a:t>?</a:t>
          </a:r>
        </a:p>
      </dgm:t>
    </dgm:pt>
    <dgm:pt modelId="{3C389735-DDE7-4366-96FB-6B263B5408AC}" type="parTrans" cxnId="{EF81ECCD-3E82-4CF8-A9E2-70AA77015F83}">
      <dgm:prSet/>
      <dgm:spPr/>
      <dgm:t>
        <a:bodyPr/>
        <a:lstStyle/>
        <a:p>
          <a:endParaRPr lang="en-US"/>
        </a:p>
      </dgm:t>
    </dgm:pt>
    <dgm:pt modelId="{F3FBE463-F41B-4993-BD02-9AAE40953193}" type="sibTrans" cxnId="{EF81ECCD-3E82-4CF8-A9E2-70AA77015F83}">
      <dgm:prSet/>
      <dgm:spPr/>
      <dgm:t>
        <a:bodyPr/>
        <a:lstStyle/>
        <a:p>
          <a:endParaRPr lang="en-US"/>
        </a:p>
      </dgm:t>
    </dgm:pt>
    <dgm:pt modelId="{61AFC31D-CA6B-4871-B7EE-991A9F8E93FE}" type="pres">
      <dgm:prSet presAssocID="{6414BAC3-CF98-4466-914E-FBEB4460AB75}" presName="linear" presStyleCnt="0">
        <dgm:presLayoutVars>
          <dgm:animLvl val="lvl"/>
          <dgm:resizeHandles val="exact"/>
        </dgm:presLayoutVars>
      </dgm:prSet>
      <dgm:spPr/>
    </dgm:pt>
    <dgm:pt modelId="{9B6D4EA3-B0C1-4DC3-8BAF-C077808A1FCF}" type="pres">
      <dgm:prSet presAssocID="{AB66AD11-87CE-4891-AA0C-0CADE7ED2D1B}" presName="parentText" presStyleLbl="node1" presStyleIdx="0" presStyleCnt="3">
        <dgm:presLayoutVars>
          <dgm:chMax val="0"/>
          <dgm:bulletEnabled val="1"/>
        </dgm:presLayoutVars>
      </dgm:prSet>
      <dgm:spPr/>
    </dgm:pt>
    <dgm:pt modelId="{07531AF0-CE58-4751-9E14-D2B864E6DA3F}" type="pres">
      <dgm:prSet presAssocID="{9E29DDA9-D4AB-410C-BDEA-A1172BB3355E}" presName="spacer" presStyleCnt="0"/>
      <dgm:spPr/>
    </dgm:pt>
    <dgm:pt modelId="{DE34DFC0-6572-431B-BB1B-D25DBABBA4E0}" type="pres">
      <dgm:prSet presAssocID="{59F45995-2827-49A3-8543-409CD6C7360E}" presName="parentText" presStyleLbl="node1" presStyleIdx="1" presStyleCnt="3">
        <dgm:presLayoutVars>
          <dgm:chMax val="0"/>
          <dgm:bulletEnabled val="1"/>
        </dgm:presLayoutVars>
      </dgm:prSet>
      <dgm:spPr/>
    </dgm:pt>
    <dgm:pt modelId="{8AE4F2D8-2EE3-4BAD-9707-A370B300ADF1}" type="pres">
      <dgm:prSet presAssocID="{0AB10385-59A8-4C8B-9B85-5B612839356F}" presName="spacer" presStyleCnt="0"/>
      <dgm:spPr/>
    </dgm:pt>
    <dgm:pt modelId="{93D48080-12D9-49DD-852D-05B80ADC1D9A}" type="pres">
      <dgm:prSet presAssocID="{5FD806C7-0BF3-4BC6-9450-16B4CD236970}" presName="parentText" presStyleLbl="node1" presStyleIdx="2" presStyleCnt="3">
        <dgm:presLayoutVars>
          <dgm:chMax val="0"/>
          <dgm:bulletEnabled val="1"/>
        </dgm:presLayoutVars>
      </dgm:prSet>
      <dgm:spPr/>
    </dgm:pt>
    <dgm:pt modelId="{DBF44FCC-5284-4127-996D-A041D50CAF00}" type="pres">
      <dgm:prSet presAssocID="{5FD806C7-0BF3-4BC6-9450-16B4CD236970}" presName="childText" presStyleLbl="revTx" presStyleIdx="0" presStyleCnt="1">
        <dgm:presLayoutVars>
          <dgm:bulletEnabled val="1"/>
        </dgm:presLayoutVars>
      </dgm:prSet>
      <dgm:spPr/>
    </dgm:pt>
  </dgm:ptLst>
  <dgm:cxnLst>
    <dgm:cxn modelId="{B1186816-0A6D-4E8E-B73A-4B6FE0A30219}" srcId="{5FD806C7-0BF3-4BC6-9450-16B4CD236970}" destId="{70BB373B-59D9-4F17-8940-14F7AFA4472E}" srcOrd="0" destOrd="0" parTransId="{52994C72-594D-4EA3-A034-0AC6B6C2A351}" sibTransId="{978E95EC-1FBF-4783-B7B2-D83AC1DD5AF2}"/>
    <dgm:cxn modelId="{D898E172-CF3F-40B8-8BFE-F9819094A121}" srcId="{6414BAC3-CF98-4466-914E-FBEB4460AB75}" destId="{AB66AD11-87CE-4891-AA0C-0CADE7ED2D1B}" srcOrd="0" destOrd="0" parTransId="{AFEA7E99-3315-4649-8810-687E81C4D6A6}" sibTransId="{9E29DDA9-D4AB-410C-BDEA-A1172BB3355E}"/>
    <dgm:cxn modelId="{9E43BA7E-14CC-4A2A-AEFE-14E8AECCACCD}" type="presOf" srcId="{5FD806C7-0BF3-4BC6-9450-16B4CD236970}" destId="{93D48080-12D9-49DD-852D-05B80ADC1D9A}" srcOrd="0" destOrd="0" presId="urn:microsoft.com/office/officeart/2005/8/layout/vList2"/>
    <dgm:cxn modelId="{43E57982-AAF4-4499-81FD-FF2406513808}" srcId="{6414BAC3-CF98-4466-914E-FBEB4460AB75}" destId="{5FD806C7-0BF3-4BC6-9450-16B4CD236970}" srcOrd="2" destOrd="0" parTransId="{8B4B3C6D-3FF5-4F36-98A1-19D5DC337904}" sibTransId="{63B6D44C-D002-4AAB-83EF-8FCCF87B9C07}"/>
    <dgm:cxn modelId="{0E918299-0FD2-4D51-9347-26A3CAE19DB6}" type="presOf" srcId="{70BB373B-59D9-4F17-8940-14F7AFA4472E}" destId="{DBF44FCC-5284-4127-996D-A041D50CAF00}" srcOrd="0" destOrd="0" presId="urn:microsoft.com/office/officeart/2005/8/layout/vList2"/>
    <dgm:cxn modelId="{F45E589E-ED3E-41EB-89D4-90076F9BC92B}" srcId="{5FD806C7-0BF3-4BC6-9450-16B4CD236970}" destId="{BC1D49DA-439C-4AA5-8334-0381EC0AADC8}" srcOrd="1" destOrd="0" parTransId="{CC379F13-4A81-4BB8-98EA-F079FCBDEA9E}" sibTransId="{5E6D120A-D44B-4788-94B7-0233B71245D5}"/>
    <dgm:cxn modelId="{67F7C0B5-D83D-4F0B-9DC1-19F3027892E9}" type="presOf" srcId="{59F45995-2827-49A3-8543-409CD6C7360E}" destId="{DE34DFC0-6572-431B-BB1B-D25DBABBA4E0}" srcOrd="0" destOrd="0" presId="urn:microsoft.com/office/officeart/2005/8/layout/vList2"/>
    <dgm:cxn modelId="{09914EB8-0ECF-4923-87A5-3C7F67C83481}" type="presOf" srcId="{BC1D49DA-439C-4AA5-8334-0381EC0AADC8}" destId="{DBF44FCC-5284-4127-996D-A041D50CAF00}" srcOrd="0" destOrd="1" presId="urn:microsoft.com/office/officeart/2005/8/layout/vList2"/>
    <dgm:cxn modelId="{7972B4C1-4322-48E3-9AC7-E04165ECEB8D}" type="presOf" srcId="{AB66AD11-87CE-4891-AA0C-0CADE7ED2D1B}" destId="{9B6D4EA3-B0C1-4DC3-8BAF-C077808A1FCF}" srcOrd="0" destOrd="0" presId="urn:microsoft.com/office/officeart/2005/8/layout/vList2"/>
    <dgm:cxn modelId="{2AAA5DC4-D71A-4A31-A2D3-0B3AE39B21AD}" srcId="{6414BAC3-CF98-4466-914E-FBEB4460AB75}" destId="{59F45995-2827-49A3-8543-409CD6C7360E}" srcOrd="1" destOrd="0" parTransId="{EDD739BC-828E-4568-9ED9-464EB7326A9F}" sibTransId="{0AB10385-59A8-4C8B-9B85-5B612839356F}"/>
    <dgm:cxn modelId="{68B307C7-D5D6-4007-AF27-EAD3BE5FE508}" type="presOf" srcId="{6414BAC3-CF98-4466-914E-FBEB4460AB75}" destId="{61AFC31D-CA6B-4871-B7EE-991A9F8E93FE}" srcOrd="0" destOrd="0" presId="urn:microsoft.com/office/officeart/2005/8/layout/vList2"/>
    <dgm:cxn modelId="{EF81ECCD-3E82-4CF8-A9E2-70AA77015F83}" srcId="{5FD806C7-0BF3-4BC6-9450-16B4CD236970}" destId="{253136E3-B89D-420B-9EFD-F2DA5DC1F9FE}" srcOrd="2" destOrd="0" parTransId="{3C389735-DDE7-4366-96FB-6B263B5408AC}" sibTransId="{F3FBE463-F41B-4993-BD02-9AAE40953193}"/>
    <dgm:cxn modelId="{B2DE92E8-BF8F-4A11-A589-DC397D9CD9BC}" type="presOf" srcId="{253136E3-B89D-420B-9EFD-F2DA5DC1F9FE}" destId="{DBF44FCC-5284-4127-996D-A041D50CAF00}" srcOrd="0" destOrd="2" presId="urn:microsoft.com/office/officeart/2005/8/layout/vList2"/>
    <dgm:cxn modelId="{D3095258-9B52-40CC-B0CC-BD6D827F1F17}" type="presParOf" srcId="{61AFC31D-CA6B-4871-B7EE-991A9F8E93FE}" destId="{9B6D4EA3-B0C1-4DC3-8BAF-C077808A1FCF}" srcOrd="0" destOrd="0" presId="urn:microsoft.com/office/officeart/2005/8/layout/vList2"/>
    <dgm:cxn modelId="{4F85DF05-F0FF-4AC0-8D3D-564704D480FA}" type="presParOf" srcId="{61AFC31D-CA6B-4871-B7EE-991A9F8E93FE}" destId="{07531AF0-CE58-4751-9E14-D2B864E6DA3F}" srcOrd="1" destOrd="0" presId="urn:microsoft.com/office/officeart/2005/8/layout/vList2"/>
    <dgm:cxn modelId="{32E7A684-E49B-4028-BEDA-6FA17ED40773}" type="presParOf" srcId="{61AFC31D-CA6B-4871-B7EE-991A9F8E93FE}" destId="{DE34DFC0-6572-431B-BB1B-D25DBABBA4E0}" srcOrd="2" destOrd="0" presId="urn:microsoft.com/office/officeart/2005/8/layout/vList2"/>
    <dgm:cxn modelId="{89CB96D2-DEC6-4237-A96D-A82B921F5FAE}" type="presParOf" srcId="{61AFC31D-CA6B-4871-B7EE-991A9F8E93FE}" destId="{8AE4F2D8-2EE3-4BAD-9707-A370B300ADF1}" srcOrd="3" destOrd="0" presId="urn:microsoft.com/office/officeart/2005/8/layout/vList2"/>
    <dgm:cxn modelId="{ECB319DA-A392-43C1-A7E4-677D054B814A}" type="presParOf" srcId="{61AFC31D-CA6B-4871-B7EE-991A9F8E93FE}" destId="{93D48080-12D9-49DD-852D-05B80ADC1D9A}" srcOrd="4" destOrd="0" presId="urn:microsoft.com/office/officeart/2005/8/layout/vList2"/>
    <dgm:cxn modelId="{FFFB68D0-9D48-4761-BE93-59B40214D5E5}" type="presParOf" srcId="{61AFC31D-CA6B-4871-B7EE-991A9F8E93FE}" destId="{DBF44FCC-5284-4127-996D-A041D50CAF00}"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931642-5A68-41B0-8A6F-8DB31777DA7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39D1CA3-79D7-4A85-8426-EDC997534B9A}">
      <dgm:prSet/>
      <dgm:spPr/>
      <dgm:t>
        <a:bodyPr/>
        <a:lstStyle/>
        <a:p>
          <a:pPr algn="just"/>
          <a:r>
            <a:rPr lang="es-PR" u="sng" dirty="0"/>
            <a:t>Jacobson v. Commonwealth </a:t>
          </a:r>
          <a:r>
            <a:rPr lang="es-PR" u="sng" dirty="0" err="1"/>
            <a:t>of</a:t>
          </a:r>
          <a:r>
            <a:rPr lang="es-PR" u="sng" dirty="0"/>
            <a:t> Massachusetts</a:t>
          </a:r>
          <a:r>
            <a:rPr lang="es-PR" dirty="0"/>
            <a:t>, 197 U.S. 11 (1905)</a:t>
          </a:r>
          <a:endParaRPr lang="en-US" dirty="0"/>
        </a:p>
      </dgm:t>
    </dgm:pt>
    <dgm:pt modelId="{7C996AA6-BF07-45A2-ADB0-19F119EF6BAC}" type="parTrans" cxnId="{3526533D-2588-43C2-A1B8-FB271F3B2081}">
      <dgm:prSet/>
      <dgm:spPr/>
      <dgm:t>
        <a:bodyPr/>
        <a:lstStyle/>
        <a:p>
          <a:endParaRPr lang="en-US"/>
        </a:p>
      </dgm:t>
    </dgm:pt>
    <dgm:pt modelId="{6E5E5D00-9BCB-432F-8754-0069F9C91388}" type="sibTrans" cxnId="{3526533D-2588-43C2-A1B8-FB271F3B2081}">
      <dgm:prSet/>
      <dgm:spPr/>
      <dgm:t>
        <a:bodyPr/>
        <a:lstStyle/>
        <a:p>
          <a:endParaRPr lang="en-US"/>
        </a:p>
      </dgm:t>
    </dgm:pt>
    <dgm:pt modelId="{E2B45AC1-E865-4CEF-90D4-3AE1C721C4D4}">
      <dgm:prSet/>
      <dgm:spPr/>
      <dgm:t>
        <a:bodyPr/>
        <a:lstStyle/>
        <a:p>
          <a:pPr algn="just"/>
          <a:r>
            <a:rPr lang="es-PR" dirty="0"/>
            <a:t>Gobierno puede promulgar reglamentación o legislación razonable para proteger la salud y seguridad pública</a:t>
          </a:r>
          <a:endParaRPr lang="en-US" dirty="0"/>
        </a:p>
      </dgm:t>
    </dgm:pt>
    <dgm:pt modelId="{79712305-A704-4530-96D9-011A8B61F765}" type="parTrans" cxnId="{204977E1-C10A-43DA-9EA1-BC3D0D803F8A}">
      <dgm:prSet/>
      <dgm:spPr/>
      <dgm:t>
        <a:bodyPr/>
        <a:lstStyle/>
        <a:p>
          <a:endParaRPr lang="en-US"/>
        </a:p>
      </dgm:t>
    </dgm:pt>
    <dgm:pt modelId="{AD5A80A7-B7A7-42C5-ADAE-5F3C58C69CAC}" type="sibTrans" cxnId="{204977E1-C10A-43DA-9EA1-BC3D0D803F8A}">
      <dgm:prSet/>
      <dgm:spPr/>
      <dgm:t>
        <a:bodyPr/>
        <a:lstStyle/>
        <a:p>
          <a:endParaRPr lang="en-US"/>
        </a:p>
      </dgm:t>
    </dgm:pt>
    <dgm:pt modelId="{E3BAC595-8B94-41BC-88F7-BD62E67560F6}">
      <dgm:prSet/>
      <dgm:spPr/>
      <dgm:t>
        <a:bodyPr/>
        <a:lstStyle/>
        <a:p>
          <a:pPr algn="just"/>
          <a:r>
            <a:rPr lang="es-PR" dirty="0"/>
            <a:t>Se permite vacunación compulsoria en una epidemia</a:t>
          </a:r>
          <a:endParaRPr lang="en-US" dirty="0"/>
        </a:p>
      </dgm:t>
    </dgm:pt>
    <dgm:pt modelId="{F0391608-2745-4345-9E2B-F3772A4E88FD}" type="parTrans" cxnId="{733AB6B0-037F-4111-BDB0-C12223C8F9C7}">
      <dgm:prSet/>
      <dgm:spPr/>
      <dgm:t>
        <a:bodyPr/>
        <a:lstStyle/>
        <a:p>
          <a:endParaRPr lang="en-US"/>
        </a:p>
      </dgm:t>
    </dgm:pt>
    <dgm:pt modelId="{648DA456-FAD0-4A7B-B4C8-BDB0D22ED90B}" type="sibTrans" cxnId="{733AB6B0-037F-4111-BDB0-C12223C8F9C7}">
      <dgm:prSet/>
      <dgm:spPr/>
      <dgm:t>
        <a:bodyPr/>
        <a:lstStyle/>
        <a:p>
          <a:endParaRPr lang="en-US"/>
        </a:p>
      </dgm:t>
    </dgm:pt>
    <dgm:pt modelId="{1A31A9B3-6FC8-4459-8BF0-D8F445378685}">
      <dgm:prSet/>
      <dgm:spPr/>
      <dgm:t>
        <a:bodyPr/>
        <a:lstStyle/>
        <a:p>
          <a:pPr algn="just"/>
          <a:r>
            <a:rPr lang="es-PR" u="sng" dirty="0" err="1"/>
            <a:t>Klaassen</a:t>
          </a:r>
          <a:r>
            <a:rPr lang="es-PR" u="sng" dirty="0"/>
            <a:t>, et al. v. </a:t>
          </a:r>
          <a:r>
            <a:rPr lang="es-PR" u="sng" dirty="0" err="1"/>
            <a:t>University</a:t>
          </a:r>
          <a:r>
            <a:rPr lang="es-PR" u="sng" dirty="0"/>
            <a:t> </a:t>
          </a:r>
          <a:r>
            <a:rPr lang="es-PR" u="sng" dirty="0" err="1"/>
            <a:t>of</a:t>
          </a:r>
          <a:r>
            <a:rPr lang="es-PR" u="sng" dirty="0"/>
            <a:t> Indiana</a:t>
          </a:r>
          <a:r>
            <a:rPr lang="es-PR" dirty="0"/>
            <a:t>, Civil No. 1:21-CV-238 (N.D. </a:t>
          </a:r>
          <a:r>
            <a:rPr lang="es-PR" dirty="0" err="1"/>
            <a:t>Ind</a:t>
          </a:r>
          <a:r>
            <a:rPr lang="es-PR" dirty="0"/>
            <a:t>. 18 de julio de 2021)</a:t>
          </a:r>
          <a:endParaRPr lang="en-US" dirty="0"/>
        </a:p>
      </dgm:t>
    </dgm:pt>
    <dgm:pt modelId="{00A2EFBB-E6DE-4BFF-8B37-9F44C275702B}" type="parTrans" cxnId="{C9748CE5-729C-4847-BC1E-6EEAC9715037}">
      <dgm:prSet/>
      <dgm:spPr/>
      <dgm:t>
        <a:bodyPr/>
        <a:lstStyle/>
        <a:p>
          <a:endParaRPr lang="en-US"/>
        </a:p>
      </dgm:t>
    </dgm:pt>
    <dgm:pt modelId="{37260B57-C14A-45B3-B3CD-1C6E4EB0B8EF}" type="sibTrans" cxnId="{C9748CE5-729C-4847-BC1E-6EEAC9715037}">
      <dgm:prSet/>
      <dgm:spPr/>
      <dgm:t>
        <a:bodyPr/>
        <a:lstStyle/>
        <a:p>
          <a:endParaRPr lang="en-US"/>
        </a:p>
      </dgm:t>
    </dgm:pt>
    <dgm:pt modelId="{854A647C-9498-438E-B577-1F8D458F6215}">
      <dgm:prSet/>
      <dgm:spPr/>
      <dgm:t>
        <a:bodyPr/>
        <a:lstStyle/>
        <a:p>
          <a:pPr algn="just"/>
          <a:r>
            <a:rPr lang="es-PR" dirty="0"/>
            <a:t>Denegó entredicho preliminar para evitar política de vacunación compulsoria para estudiantes</a:t>
          </a:r>
          <a:endParaRPr lang="en-US" dirty="0"/>
        </a:p>
      </dgm:t>
    </dgm:pt>
    <dgm:pt modelId="{9D59A601-D4F2-4680-B7BE-5FC042D84EC5}" type="parTrans" cxnId="{42A30BA8-4DB6-4BD8-8EC6-9999495AEC02}">
      <dgm:prSet/>
      <dgm:spPr/>
      <dgm:t>
        <a:bodyPr/>
        <a:lstStyle/>
        <a:p>
          <a:endParaRPr lang="en-US"/>
        </a:p>
      </dgm:t>
    </dgm:pt>
    <dgm:pt modelId="{41567258-7B82-43FA-A5E5-C251B27B5D31}" type="sibTrans" cxnId="{42A30BA8-4DB6-4BD8-8EC6-9999495AEC02}">
      <dgm:prSet/>
      <dgm:spPr/>
      <dgm:t>
        <a:bodyPr/>
        <a:lstStyle/>
        <a:p>
          <a:endParaRPr lang="en-US"/>
        </a:p>
      </dgm:t>
    </dgm:pt>
    <dgm:pt modelId="{B6B3989E-0B4B-489D-BC59-8BA71172A0E7}" type="pres">
      <dgm:prSet presAssocID="{0B931642-5A68-41B0-8A6F-8DB31777DA7E}" presName="linear" presStyleCnt="0">
        <dgm:presLayoutVars>
          <dgm:animLvl val="lvl"/>
          <dgm:resizeHandles val="exact"/>
        </dgm:presLayoutVars>
      </dgm:prSet>
      <dgm:spPr/>
    </dgm:pt>
    <dgm:pt modelId="{19188997-0739-4C09-9968-A2C502C1B428}" type="pres">
      <dgm:prSet presAssocID="{439D1CA3-79D7-4A85-8426-EDC997534B9A}" presName="parentText" presStyleLbl="node1" presStyleIdx="0" presStyleCnt="2">
        <dgm:presLayoutVars>
          <dgm:chMax val="0"/>
          <dgm:bulletEnabled val="1"/>
        </dgm:presLayoutVars>
      </dgm:prSet>
      <dgm:spPr/>
    </dgm:pt>
    <dgm:pt modelId="{01B16C51-EF23-4C1C-8DAF-3492E7A1941E}" type="pres">
      <dgm:prSet presAssocID="{439D1CA3-79D7-4A85-8426-EDC997534B9A}" presName="childText" presStyleLbl="revTx" presStyleIdx="0" presStyleCnt="2">
        <dgm:presLayoutVars>
          <dgm:bulletEnabled val="1"/>
        </dgm:presLayoutVars>
      </dgm:prSet>
      <dgm:spPr/>
    </dgm:pt>
    <dgm:pt modelId="{2FD1BF34-CC63-4BAC-8226-6A6BFBB90FA2}" type="pres">
      <dgm:prSet presAssocID="{1A31A9B3-6FC8-4459-8BF0-D8F445378685}" presName="parentText" presStyleLbl="node1" presStyleIdx="1" presStyleCnt="2">
        <dgm:presLayoutVars>
          <dgm:chMax val="0"/>
          <dgm:bulletEnabled val="1"/>
        </dgm:presLayoutVars>
      </dgm:prSet>
      <dgm:spPr/>
    </dgm:pt>
    <dgm:pt modelId="{D4449F05-C13E-43F0-9CC5-4B862D63788F}" type="pres">
      <dgm:prSet presAssocID="{1A31A9B3-6FC8-4459-8BF0-D8F445378685}" presName="childText" presStyleLbl="revTx" presStyleIdx="1" presStyleCnt="2">
        <dgm:presLayoutVars>
          <dgm:bulletEnabled val="1"/>
        </dgm:presLayoutVars>
      </dgm:prSet>
      <dgm:spPr/>
    </dgm:pt>
  </dgm:ptLst>
  <dgm:cxnLst>
    <dgm:cxn modelId="{031FD02C-51F9-4AFD-954B-ACB885A25893}" type="presOf" srcId="{1A31A9B3-6FC8-4459-8BF0-D8F445378685}" destId="{2FD1BF34-CC63-4BAC-8226-6A6BFBB90FA2}" srcOrd="0" destOrd="0" presId="urn:microsoft.com/office/officeart/2005/8/layout/vList2"/>
    <dgm:cxn modelId="{09A52936-3795-4B9C-A0FF-05BD080D394F}" type="presOf" srcId="{0B931642-5A68-41B0-8A6F-8DB31777DA7E}" destId="{B6B3989E-0B4B-489D-BC59-8BA71172A0E7}" srcOrd="0" destOrd="0" presId="urn:microsoft.com/office/officeart/2005/8/layout/vList2"/>
    <dgm:cxn modelId="{3526533D-2588-43C2-A1B8-FB271F3B2081}" srcId="{0B931642-5A68-41B0-8A6F-8DB31777DA7E}" destId="{439D1CA3-79D7-4A85-8426-EDC997534B9A}" srcOrd="0" destOrd="0" parTransId="{7C996AA6-BF07-45A2-ADB0-19F119EF6BAC}" sibTransId="{6E5E5D00-9BCB-432F-8754-0069F9C91388}"/>
    <dgm:cxn modelId="{4F43104B-125E-4D9F-A203-EB3CDDC104D1}" type="presOf" srcId="{E2B45AC1-E865-4CEF-90D4-3AE1C721C4D4}" destId="{01B16C51-EF23-4C1C-8DAF-3492E7A1941E}" srcOrd="0" destOrd="0" presId="urn:microsoft.com/office/officeart/2005/8/layout/vList2"/>
    <dgm:cxn modelId="{38849C6C-7155-4584-95EE-2A1E66BDB605}" type="presOf" srcId="{439D1CA3-79D7-4A85-8426-EDC997534B9A}" destId="{19188997-0739-4C09-9968-A2C502C1B428}" srcOrd="0" destOrd="0" presId="urn:microsoft.com/office/officeart/2005/8/layout/vList2"/>
    <dgm:cxn modelId="{42A30BA8-4DB6-4BD8-8EC6-9999495AEC02}" srcId="{1A31A9B3-6FC8-4459-8BF0-D8F445378685}" destId="{854A647C-9498-438E-B577-1F8D458F6215}" srcOrd="0" destOrd="0" parTransId="{9D59A601-D4F2-4680-B7BE-5FC042D84EC5}" sibTransId="{41567258-7B82-43FA-A5E5-C251B27B5D31}"/>
    <dgm:cxn modelId="{733AB6B0-037F-4111-BDB0-C12223C8F9C7}" srcId="{439D1CA3-79D7-4A85-8426-EDC997534B9A}" destId="{E3BAC595-8B94-41BC-88F7-BD62E67560F6}" srcOrd="1" destOrd="0" parTransId="{F0391608-2745-4345-9E2B-F3772A4E88FD}" sibTransId="{648DA456-FAD0-4A7B-B4C8-BDB0D22ED90B}"/>
    <dgm:cxn modelId="{A4A87FCA-CEF9-4160-A8C5-DFEAFAE80063}" type="presOf" srcId="{E3BAC595-8B94-41BC-88F7-BD62E67560F6}" destId="{01B16C51-EF23-4C1C-8DAF-3492E7A1941E}" srcOrd="0" destOrd="1" presId="urn:microsoft.com/office/officeart/2005/8/layout/vList2"/>
    <dgm:cxn modelId="{D53680D0-AF79-4D5E-958C-B124884E5725}" type="presOf" srcId="{854A647C-9498-438E-B577-1F8D458F6215}" destId="{D4449F05-C13E-43F0-9CC5-4B862D63788F}" srcOrd="0" destOrd="0" presId="urn:microsoft.com/office/officeart/2005/8/layout/vList2"/>
    <dgm:cxn modelId="{204977E1-C10A-43DA-9EA1-BC3D0D803F8A}" srcId="{439D1CA3-79D7-4A85-8426-EDC997534B9A}" destId="{E2B45AC1-E865-4CEF-90D4-3AE1C721C4D4}" srcOrd="0" destOrd="0" parTransId="{79712305-A704-4530-96D9-011A8B61F765}" sibTransId="{AD5A80A7-B7A7-42C5-ADAE-5F3C58C69CAC}"/>
    <dgm:cxn modelId="{C9748CE5-729C-4847-BC1E-6EEAC9715037}" srcId="{0B931642-5A68-41B0-8A6F-8DB31777DA7E}" destId="{1A31A9B3-6FC8-4459-8BF0-D8F445378685}" srcOrd="1" destOrd="0" parTransId="{00A2EFBB-E6DE-4BFF-8B37-9F44C275702B}" sibTransId="{37260B57-C14A-45B3-B3CD-1C6E4EB0B8EF}"/>
    <dgm:cxn modelId="{5B10B45E-BCA0-4754-A7C3-E81C45AFA26D}" type="presParOf" srcId="{B6B3989E-0B4B-489D-BC59-8BA71172A0E7}" destId="{19188997-0739-4C09-9968-A2C502C1B428}" srcOrd="0" destOrd="0" presId="urn:microsoft.com/office/officeart/2005/8/layout/vList2"/>
    <dgm:cxn modelId="{1B3279D4-F927-4FE7-A504-CD277587E214}" type="presParOf" srcId="{B6B3989E-0B4B-489D-BC59-8BA71172A0E7}" destId="{01B16C51-EF23-4C1C-8DAF-3492E7A1941E}" srcOrd="1" destOrd="0" presId="urn:microsoft.com/office/officeart/2005/8/layout/vList2"/>
    <dgm:cxn modelId="{57E2EA29-4092-4CBA-B5BA-F0FDE3D6AF60}" type="presParOf" srcId="{B6B3989E-0B4B-489D-BC59-8BA71172A0E7}" destId="{2FD1BF34-CC63-4BAC-8226-6A6BFBB90FA2}" srcOrd="2" destOrd="0" presId="urn:microsoft.com/office/officeart/2005/8/layout/vList2"/>
    <dgm:cxn modelId="{C59C84E4-2E4A-4896-8AF3-1706C4097CCA}" type="presParOf" srcId="{B6B3989E-0B4B-489D-BC59-8BA71172A0E7}" destId="{D4449F05-C13E-43F0-9CC5-4B862D63788F}"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6D4EA3-B0C1-4DC3-8BAF-C077808A1FCF}">
      <dsp:nvSpPr>
        <dsp:cNvPr id="0" name=""/>
        <dsp:cNvSpPr/>
      </dsp:nvSpPr>
      <dsp:spPr>
        <a:xfrm>
          <a:off x="0" y="4866"/>
          <a:ext cx="10817352" cy="730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err="1">
              <a:latin typeface="Arial" panose="020B0604020202020204" pitchFamily="34" charset="0"/>
              <a:cs typeface="Arial" panose="020B0604020202020204" pitchFamily="34" charset="0"/>
            </a:rPr>
            <a:t>Estándares</a:t>
          </a:r>
          <a:r>
            <a:rPr lang="en-US" sz="2200" kern="1200" dirty="0">
              <a:latin typeface="Arial" panose="020B0604020202020204" pitchFamily="34" charset="0"/>
              <a:cs typeface="Arial" panose="020B0604020202020204" pitchFamily="34" charset="0"/>
            </a:rPr>
            <a:t> de </a:t>
          </a:r>
          <a:r>
            <a:rPr lang="en-US" sz="2200" kern="1200" dirty="0" err="1">
              <a:latin typeface="Arial" panose="020B0604020202020204" pitchFamily="34" charset="0"/>
              <a:cs typeface="Arial" panose="020B0604020202020204" pitchFamily="34" charset="0"/>
            </a:rPr>
            <a:t>cualificación</a:t>
          </a:r>
          <a:r>
            <a:rPr lang="en-US" sz="2200" kern="1200" dirty="0">
              <a:latin typeface="Arial" panose="020B0604020202020204" pitchFamily="34" charset="0"/>
              <a:cs typeface="Arial" panose="020B0604020202020204" pitchFamily="34" charset="0"/>
            </a:rPr>
            <a:t> </a:t>
          </a:r>
          <a:r>
            <a:rPr lang="en-US" sz="2200" kern="1200" dirty="0" err="1">
              <a:latin typeface="Arial" panose="020B0604020202020204" pitchFamily="34" charset="0"/>
              <a:cs typeface="Arial" panose="020B0604020202020204" pitchFamily="34" charset="0"/>
            </a:rPr>
            <a:t>aplicados</a:t>
          </a:r>
          <a:r>
            <a:rPr lang="en-US" sz="2200" kern="1200" dirty="0">
              <a:latin typeface="Arial" panose="020B0604020202020204" pitchFamily="34" charset="0"/>
              <a:cs typeface="Arial" panose="020B0604020202020204" pitchFamily="34" charset="0"/>
            </a:rPr>
            <a:t> a </a:t>
          </a:r>
          <a:r>
            <a:rPr lang="en-US" sz="2200" kern="1200" dirty="0" err="1">
              <a:latin typeface="Arial" panose="020B0604020202020204" pitchFamily="34" charset="0"/>
              <a:cs typeface="Arial" panose="020B0604020202020204" pitchFamily="34" charset="0"/>
            </a:rPr>
            <a:t>todos</a:t>
          </a:r>
          <a:r>
            <a:rPr lang="en-US" sz="2200" kern="1200" dirty="0">
              <a:latin typeface="Arial" panose="020B0604020202020204" pitchFamily="34" charset="0"/>
              <a:cs typeface="Arial" panose="020B0604020202020204" pitchFamily="34" charset="0"/>
            </a:rPr>
            <a:t> los </a:t>
          </a:r>
          <a:r>
            <a:rPr lang="en-US" sz="2200" kern="1200" dirty="0" err="1">
              <a:latin typeface="Arial" panose="020B0604020202020204" pitchFamily="34" charset="0"/>
              <a:cs typeface="Arial" panose="020B0604020202020204" pitchFamily="34" charset="0"/>
            </a:rPr>
            <a:t>empleados</a:t>
          </a:r>
          <a:r>
            <a:rPr lang="en-US" sz="2200" kern="1200" dirty="0">
              <a:latin typeface="Arial" panose="020B0604020202020204" pitchFamily="34" charset="0"/>
              <a:cs typeface="Arial" panose="020B0604020202020204" pitchFamily="34" charset="0"/>
            </a:rPr>
            <a:t> </a:t>
          </a:r>
        </a:p>
      </dsp:txBody>
      <dsp:txXfrm>
        <a:off x="35640" y="40506"/>
        <a:ext cx="10746072" cy="658800"/>
      </dsp:txXfrm>
    </dsp:sp>
    <dsp:sp modelId="{DE34DFC0-6572-431B-BB1B-D25DBABBA4E0}">
      <dsp:nvSpPr>
        <dsp:cNvPr id="0" name=""/>
        <dsp:cNvSpPr/>
      </dsp:nvSpPr>
      <dsp:spPr>
        <a:xfrm>
          <a:off x="0" y="847266"/>
          <a:ext cx="10817352" cy="730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latin typeface="Arial" panose="020B0604020202020204" pitchFamily="34" charset="0"/>
              <a:cs typeface="Arial" panose="020B0604020202020204" pitchFamily="34" charset="0"/>
            </a:rPr>
            <a:t>Tienen que ser “</a:t>
          </a:r>
          <a:r>
            <a:rPr lang="en-US" sz="2200" kern="1200" dirty="0" err="1">
              <a:latin typeface="Arial" panose="020B0604020202020204" pitchFamily="34" charset="0"/>
              <a:cs typeface="Arial" panose="020B0604020202020204" pitchFamily="34" charset="0"/>
            </a:rPr>
            <a:t>relacionados</a:t>
          </a:r>
          <a:r>
            <a:rPr lang="en-US" sz="2200" kern="1200" dirty="0">
              <a:latin typeface="Arial" panose="020B0604020202020204" pitchFamily="34" charset="0"/>
              <a:cs typeface="Arial" panose="020B0604020202020204" pitchFamily="34" charset="0"/>
            </a:rPr>
            <a:t> al </a:t>
          </a:r>
          <a:r>
            <a:rPr lang="en-US" sz="2200" kern="1200" dirty="0" err="1">
              <a:latin typeface="Arial" panose="020B0604020202020204" pitchFamily="34" charset="0"/>
              <a:cs typeface="Arial" panose="020B0604020202020204" pitchFamily="34" charset="0"/>
            </a:rPr>
            <a:t>empleo</a:t>
          </a:r>
          <a:r>
            <a:rPr lang="en-US" sz="2200" kern="1200" dirty="0">
              <a:latin typeface="Arial" panose="020B0604020202020204" pitchFamily="34" charset="0"/>
              <a:cs typeface="Arial" panose="020B0604020202020204" pitchFamily="34" charset="0"/>
            </a:rPr>
            <a:t> y </a:t>
          </a:r>
          <a:r>
            <a:rPr lang="en-US" sz="2200" kern="1200" dirty="0" err="1">
              <a:latin typeface="Arial" panose="020B0604020202020204" pitchFamily="34" charset="0"/>
              <a:cs typeface="Arial" panose="020B0604020202020204" pitchFamily="34" charset="0"/>
            </a:rPr>
            <a:t>consistentes</a:t>
          </a:r>
          <a:r>
            <a:rPr lang="en-US" sz="2200" kern="1200" dirty="0">
              <a:latin typeface="Arial" panose="020B0604020202020204" pitchFamily="34" charset="0"/>
              <a:cs typeface="Arial" panose="020B0604020202020204" pitchFamily="34" charset="0"/>
            </a:rPr>
            <a:t> con la </a:t>
          </a:r>
          <a:r>
            <a:rPr lang="en-US" sz="2200" kern="1200" dirty="0" err="1">
              <a:latin typeface="Arial" panose="020B0604020202020204" pitchFamily="34" charset="0"/>
              <a:cs typeface="Arial" panose="020B0604020202020204" pitchFamily="34" charset="0"/>
            </a:rPr>
            <a:t>necesidad</a:t>
          </a:r>
          <a:r>
            <a:rPr lang="en-US" sz="2200" kern="1200" dirty="0">
              <a:latin typeface="Arial" panose="020B0604020202020204" pitchFamily="34" charset="0"/>
              <a:cs typeface="Arial" panose="020B0604020202020204" pitchFamily="34" charset="0"/>
            </a:rPr>
            <a:t> del </a:t>
          </a:r>
          <a:r>
            <a:rPr lang="en-US" sz="2200" kern="1200" dirty="0" err="1">
              <a:latin typeface="Arial" panose="020B0604020202020204" pitchFamily="34" charset="0"/>
              <a:cs typeface="Arial" panose="020B0604020202020204" pitchFamily="34" charset="0"/>
            </a:rPr>
            <a:t>negocio</a:t>
          </a:r>
          <a:r>
            <a:rPr lang="en-US" sz="2200" kern="1200" dirty="0">
              <a:latin typeface="Arial" panose="020B0604020202020204" pitchFamily="34" charset="0"/>
              <a:cs typeface="Arial" panose="020B0604020202020204" pitchFamily="34" charset="0"/>
            </a:rPr>
            <a:t>”</a:t>
          </a:r>
        </a:p>
      </dsp:txBody>
      <dsp:txXfrm>
        <a:off x="35640" y="882906"/>
        <a:ext cx="10746072" cy="658800"/>
      </dsp:txXfrm>
    </dsp:sp>
    <dsp:sp modelId="{93D48080-12D9-49DD-852D-05B80ADC1D9A}">
      <dsp:nvSpPr>
        <dsp:cNvPr id="0" name=""/>
        <dsp:cNvSpPr/>
      </dsp:nvSpPr>
      <dsp:spPr>
        <a:xfrm>
          <a:off x="0" y="1689666"/>
          <a:ext cx="10817352" cy="730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err="1">
              <a:latin typeface="Arial" panose="020B0604020202020204" pitchFamily="34" charset="0"/>
              <a:cs typeface="Arial" panose="020B0604020202020204" pitchFamily="34" charset="0"/>
            </a:rPr>
            <a:t>Riesgo</a:t>
          </a:r>
          <a:r>
            <a:rPr lang="en-US" sz="2200" kern="1200" dirty="0">
              <a:latin typeface="Arial" panose="020B0604020202020204" pitchFamily="34" charset="0"/>
              <a:cs typeface="Arial" panose="020B0604020202020204" pitchFamily="34" charset="0"/>
            </a:rPr>
            <a:t> </a:t>
          </a:r>
          <a:r>
            <a:rPr lang="en-US" sz="2200" kern="1200" dirty="0" err="1">
              <a:latin typeface="Arial" panose="020B0604020202020204" pitchFamily="34" charset="0"/>
              <a:cs typeface="Arial" panose="020B0604020202020204" pitchFamily="34" charset="0"/>
            </a:rPr>
            <a:t>Directo</a:t>
          </a:r>
          <a:endParaRPr lang="en-US" sz="2200" kern="1200" dirty="0">
            <a:latin typeface="Arial" panose="020B0604020202020204" pitchFamily="34" charset="0"/>
            <a:cs typeface="Arial" panose="020B0604020202020204" pitchFamily="34" charset="0"/>
          </a:endParaRPr>
        </a:p>
      </dsp:txBody>
      <dsp:txXfrm>
        <a:off x="35640" y="1725306"/>
        <a:ext cx="10746072" cy="658800"/>
      </dsp:txXfrm>
    </dsp:sp>
    <dsp:sp modelId="{DBF44FCC-5284-4127-996D-A041D50CAF00}">
      <dsp:nvSpPr>
        <dsp:cNvPr id="0" name=""/>
        <dsp:cNvSpPr/>
      </dsp:nvSpPr>
      <dsp:spPr>
        <a:xfrm>
          <a:off x="0" y="2419746"/>
          <a:ext cx="10817352" cy="968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451"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en-US" sz="2000" kern="1200" dirty="0">
              <a:latin typeface="Arial" panose="020B0604020202020204" pitchFamily="34" charset="0"/>
              <a:cs typeface="Arial" panose="020B0604020202020204" pitchFamily="34" charset="0"/>
            </a:rPr>
            <a:t>¿Se </a:t>
          </a:r>
          <a:r>
            <a:rPr lang="en-US" sz="2000" kern="1200" dirty="0" err="1">
              <a:latin typeface="Arial" panose="020B0604020202020204" pitchFamily="34" charset="0"/>
              <a:cs typeface="Arial" panose="020B0604020202020204" pitchFamily="34" charset="0"/>
            </a:rPr>
            <a:t>trata</a:t>
          </a:r>
          <a:r>
            <a:rPr lang="en-US" sz="2000" kern="1200" dirty="0">
              <a:latin typeface="Arial" panose="020B0604020202020204" pitchFamily="34" charset="0"/>
              <a:cs typeface="Arial" panose="020B0604020202020204" pitchFamily="34" charset="0"/>
            </a:rPr>
            <a:t> de un </a:t>
          </a:r>
          <a:r>
            <a:rPr lang="en-US" sz="2000" kern="1200" dirty="0" err="1">
              <a:latin typeface="Arial" panose="020B0604020202020204" pitchFamily="34" charset="0"/>
              <a:cs typeface="Arial" panose="020B0604020202020204" pitchFamily="34" charset="0"/>
            </a:rPr>
            <a:t>empleado</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cualificado</a:t>
          </a:r>
          <a:r>
            <a:rPr lang="en-US" sz="2000" kern="1200" dirty="0">
              <a:latin typeface="Arial" panose="020B0604020202020204" pitchFamily="34" charset="0"/>
              <a:cs typeface="Arial" panose="020B0604020202020204" pitchFamily="34" charset="0"/>
            </a:rPr>
            <a:t> bajo ADA?</a:t>
          </a:r>
        </a:p>
        <a:p>
          <a:pPr marL="228600" lvl="1" indent="-228600" algn="l" defTabSz="889000">
            <a:lnSpc>
              <a:spcPct val="90000"/>
            </a:lnSpc>
            <a:spcBef>
              <a:spcPct val="0"/>
            </a:spcBef>
            <a:spcAft>
              <a:spcPct val="20000"/>
            </a:spcAft>
            <a:buChar char="•"/>
          </a:pPr>
          <a:r>
            <a:rPr lang="en-US" sz="2000" kern="1200" dirty="0">
              <a:latin typeface="Arial" panose="020B0604020202020204" pitchFamily="34" charset="0"/>
              <a:cs typeface="Arial" panose="020B0604020202020204" pitchFamily="34" charset="0"/>
            </a:rPr>
            <a:t>¿</a:t>
          </a:r>
          <a:r>
            <a:rPr lang="en-US" sz="2000" kern="1200" dirty="0" err="1">
              <a:latin typeface="Arial" panose="020B0604020202020204" pitchFamily="34" charset="0"/>
              <a:cs typeface="Arial" panose="020B0604020202020204" pitchFamily="34" charset="0"/>
            </a:rPr>
            <a:t>Existe</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riesgo</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directo</a:t>
          </a:r>
          <a:r>
            <a:rPr lang="en-US" sz="2000" kern="1200" dirty="0">
              <a:latin typeface="Arial" panose="020B0604020202020204" pitchFamily="34" charset="0"/>
              <a:cs typeface="Arial" panose="020B0604020202020204" pitchFamily="34" charset="0"/>
            </a:rPr>
            <a:t>? </a:t>
          </a:r>
        </a:p>
        <a:p>
          <a:pPr marL="228600" lvl="1" indent="-228600" algn="l" defTabSz="889000">
            <a:lnSpc>
              <a:spcPct val="90000"/>
            </a:lnSpc>
            <a:spcBef>
              <a:spcPct val="0"/>
            </a:spcBef>
            <a:spcAft>
              <a:spcPct val="20000"/>
            </a:spcAft>
            <a:buChar char="•"/>
          </a:pPr>
          <a:r>
            <a:rPr lang="en-US" sz="2000" kern="1200" dirty="0">
              <a:latin typeface="Arial" panose="020B0604020202020204" pitchFamily="34" charset="0"/>
              <a:cs typeface="Arial" panose="020B0604020202020204" pitchFamily="34" charset="0"/>
            </a:rPr>
            <a:t>Si </a:t>
          </a:r>
          <a:r>
            <a:rPr lang="en-US" sz="2000" kern="1200" dirty="0" err="1">
              <a:latin typeface="Arial" panose="020B0604020202020204" pitchFamily="34" charset="0"/>
              <a:cs typeface="Arial" panose="020B0604020202020204" pitchFamily="34" charset="0"/>
            </a:rPr>
            <a:t>existe</a:t>
          </a:r>
          <a:r>
            <a:rPr lang="en-US" sz="2000" kern="1200" dirty="0">
              <a:latin typeface="Arial" panose="020B0604020202020204" pitchFamily="34" charset="0"/>
              <a:cs typeface="Arial" panose="020B0604020202020204" pitchFamily="34" charset="0"/>
            </a:rPr>
            <a:t>, ¿se reduce o </a:t>
          </a:r>
          <a:r>
            <a:rPr lang="en-US" sz="2000" kern="1200" dirty="0" err="1">
              <a:latin typeface="Arial" panose="020B0604020202020204" pitchFamily="34" charset="0"/>
              <a:cs typeface="Arial" panose="020B0604020202020204" pitchFamily="34" charset="0"/>
            </a:rPr>
            <a:t>elimina</a:t>
          </a:r>
          <a:r>
            <a:rPr lang="en-US" sz="2000" kern="1200" dirty="0">
              <a:latin typeface="Arial" panose="020B0604020202020204" pitchFamily="34" charset="0"/>
              <a:cs typeface="Arial" panose="020B0604020202020204" pitchFamily="34" charset="0"/>
            </a:rPr>
            <a:t> con </a:t>
          </a:r>
          <a:r>
            <a:rPr lang="en-US" sz="2000" kern="1200" dirty="0" err="1">
              <a:latin typeface="Arial" panose="020B0604020202020204" pitchFamily="34" charset="0"/>
              <a:cs typeface="Arial" panose="020B0604020202020204" pitchFamily="34" charset="0"/>
            </a:rPr>
            <a:t>acomodo</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razonable</a:t>
          </a:r>
          <a:r>
            <a:rPr lang="en-US" sz="2000" kern="1200" dirty="0">
              <a:latin typeface="Arial" panose="020B0604020202020204" pitchFamily="34" charset="0"/>
              <a:cs typeface="Arial" panose="020B0604020202020204" pitchFamily="34" charset="0"/>
            </a:rPr>
            <a:t>?</a:t>
          </a:r>
        </a:p>
      </dsp:txBody>
      <dsp:txXfrm>
        <a:off x="0" y="2419746"/>
        <a:ext cx="10817352" cy="9687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188997-0739-4C09-9968-A2C502C1B428}">
      <dsp:nvSpPr>
        <dsp:cNvPr id="0" name=""/>
        <dsp:cNvSpPr/>
      </dsp:nvSpPr>
      <dsp:spPr>
        <a:xfrm>
          <a:off x="0" y="13270"/>
          <a:ext cx="10817352" cy="1272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es-PR" sz="3200" u="sng" kern="1200" dirty="0"/>
            <a:t>Jacobson v. Commonwealth </a:t>
          </a:r>
          <a:r>
            <a:rPr lang="es-PR" sz="3200" u="sng" kern="1200" dirty="0" err="1"/>
            <a:t>of</a:t>
          </a:r>
          <a:r>
            <a:rPr lang="es-PR" sz="3200" u="sng" kern="1200" dirty="0"/>
            <a:t> Massachusetts</a:t>
          </a:r>
          <a:r>
            <a:rPr lang="es-PR" sz="3200" kern="1200" dirty="0"/>
            <a:t>, 197 U.S. 11 (1905)</a:t>
          </a:r>
          <a:endParaRPr lang="en-US" sz="3200" kern="1200" dirty="0"/>
        </a:p>
      </dsp:txBody>
      <dsp:txXfrm>
        <a:off x="62141" y="75411"/>
        <a:ext cx="10693070" cy="1148678"/>
      </dsp:txXfrm>
    </dsp:sp>
    <dsp:sp modelId="{01B16C51-EF23-4C1C-8DAF-3492E7A1941E}">
      <dsp:nvSpPr>
        <dsp:cNvPr id="0" name=""/>
        <dsp:cNvSpPr/>
      </dsp:nvSpPr>
      <dsp:spPr>
        <a:xfrm>
          <a:off x="0" y="1286230"/>
          <a:ext cx="10817352" cy="122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451" tIns="40640" rIns="227584" bIns="40640" numCol="1" spcCol="1270" anchor="t" anchorCtr="0">
          <a:noAutofit/>
        </a:bodyPr>
        <a:lstStyle/>
        <a:p>
          <a:pPr marL="228600" lvl="1" indent="-228600" algn="just" defTabSz="1111250">
            <a:lnSpc>
              <a:spcPct val="90000"/>
            </a:lnSpc>
            <a:spcBef>
              <a:spcPct val="0"/>
            </a:spcBef>
            <a:spcAft>
              <a:spcPct val="20000"/>
            </a:spcAft>
            <a:buChar char="•"/>
          </a:pPr>
          <a:r>
            <a:rPr lang="es-PR" sz="2500" kern="1200" dirty="0"/>
            <a:t>Gobierno puede promulgar reglamentación o legislación razonable para proteger la salud y seguridad pública</a:t>
          </a:r>
          <a:endParaRPr lang="en-US" sz="2500" kern="1200" dirty="0"/>
        </a:p>
        <a:p>
          <a:pPr marL="228600" lvl="1" indent="-228600" algn="just" defTabSz="1111250">
            <a:lnSpc>
              <a:spcPct val="90000"/>
            </a:lnSpc>
            <a:spcBef>
              <a:spcPct val="0"/>
            </a:spcBef>
            <a:spcAft>
              <a:spcPct val="20000"/>
            </a:spcAft>
            <a:buChar char="•"/>
          </a:pPr>
          <a:r>
            <a:rPr lang="es-PR" sz="2500" kern="1200" dirty="0"/>
            <a:t>Se permite vacunación compulsoria en una epidemia</a:t>
          </a:r>
          <a:endParaRPr lang="en-US" sz="2500" kern="1200" dirty="0"/>
        </a:p>
      </dsp:txBody>
      <dsp:txXfrm>
        <a:off x="0" y="1286230"/>
        <a:ext cx="10817352" cy="1225440"/>
      </dsp:txXfrm>
    </dsp:sp>
    <dsp:sp modelId="{2FD1BF34-CC63-4BAC-8226-6A6BFBB90FA2}">
      <dsp:nvSpPr>
        <dsp:cNvPr id="0" name=""/>
        <dsp:cNvSpPr/>
      </dsp:nvSpPr>
      <dsp:spPr>
        <a:xfrm>
          <a:off x="0" y="2511670"/>
          <a:ext cx="10817352" cy="1272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es-PR" sz="3200" u="sng" kern="1200" dirty="0" err="1"/>
            <a:t>Klaassen</a:t>
          </a:r>
          <a:r>
            <a:rPr lang="es-PR" sz="3200" u="sng" kern="1200" dirty="0"/>
            <a:t>, et al. v. </a:t>
          </a:r>
          <a:r>
            <a:rPr lang="es-PR" sz="3200" u="sng" kern="1200" dirty="0" err="1"/>
            <a:t>University</a:t>
          </a:r>
          <a:r>
            <a:rPr lang="es-PR" sz="3200" u="sng" kern="1200" dirty="0"/>
            <a:t> </a:t>
          </a:r>
          <a:r>
            <a:rPr lang="es-PR" sz="3200" u="sng" kern="1200" dirty="0" err="1"/>
            <a:t>of</a:t>
          </a:r>
          <a:r>
            <a:rPr lang="es-PR" sz="3200" u="sng" kern="1200" dirty="0"/>
            <a:t> Indiana</a:t>
          </a:r>
          <a:r>
            <a:rPr lang="es-PR" sz="3200" kern="1200" dirty="0"/>
            <a:t>, Civil No. 1:21-CV-238 (N.D. </a:t>
          </a:r>
          <a:r>
            <a:rPr lang="es-PR" sz="3200" kern="1200" dirty="0" err="1"/>
            <a:t>Ind</a:t>
          </a:r>
          <a:r>
            <a:rPr lang="es-PR" sz="3200" kern="1200" dirty="0"/>
            <a:t>. 18 de julio de 2021)</a:t>
          </a:r>
          <a:endParaRPr lang="en-US" sz="3200" kern="1200" dirty="0"/>
        </a:p>
      </dsp:txBody>
      <dsp:txXfrm>
        <a:off x="62141" y="2573811"/>
        <a:ext cx="10693070" cy="1148678"/>
      </dsp:txXfrm>
    </dsp:sp>
    <dsp:sp modelId="{D4449F05-C13E-43F0-9CC5-4B862D63788F}">
      <dsp:nvSpPr>
        <dsp:cNvPr id="0" name=""/>
        <dsp:cNvSpPr/>
      </dsp:nvSpPr>
      <dsp:spPr>
        <a:xfrm>
          <a:off x="0" y="3784630"/>
          <a:ext cx="10817352" cy="794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451" tIns="40640" rIns="227584" bIns="40640" numCol="1" spcCol="1270" anchor="t" anchorCtr="0">
          <a:noAutofit/>
        </a:bodyPr>
        <a:lstStyle/>
        <a:p>
          <a:pPr marL="228600" lvl="1" indent="-228600" algn="just" defTabSz="1111250">
            <a:lnSpc>
              <a:spcPct val="90000"/>
            </a:lnSpc>
            <a:spcBef>
              <a:spcPct val="0"/>
            </a:spcBef>
            <a:spcAft>
              <a:spcPct val="20000"/>
            </a:spcAft>
            <a:buChar char="•"/>
          </a:pPr>
          <a:r>
            <a:rPr lang="es-PR" sz="2500" kern="1200" dirty="0"/>
            <a:t>Denegó entredicho preliminar para evitar política de vacunación compulsoria para estudiantes</a:t>
          </a:r>
          <a:endParaRPr lang="en-US" sz="2500" kern="1200" dirty="0"/>
        </a:p>
      </dsp:txBody>
      <dsp:txXfrm>
        <a:off x="0" y="3784630"/>
        <a:ext cx="10817352" cy="7948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EBE399-8C46-FA4D-99D8-A612947CBB12}" type="datetimeFigureOut">
              <a:rPr lang="en-US" smtClean="0"/>
              <a:t>1/17/2022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1208E-DFFB-4D4B-ACF1-BAD28AF62538}" type="slidenum">
              <a:rPr lang="en-US" smtClean="0"/>
              <a:t>‹#›</a:t>
            </a:fld>
            <a:endParaRPr lang="en-US"/>
          </a:p>
        </p:txBody>
      </p:sp>
    </p:spTree>
    <p:extLst>
      <p:ext uri="{BB962C8B-B14F-4D97-AF65-F5344CB8AC3E}">
        <p14:creationId xmlns:p14="http://schemas.microsoft.com/office/powerpoint/2010/main" val="720338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1</a:t>
            </a:fld>
            <a:endParaRPr lang="en-US"/>
          </a:p>
        </p:txBody>
      </p:sp>
    </p:spTree>
    <p:extLst>
      <p:ext uri="{BB962C8B-B14F-4D97-AF65-F5344CB8AC3E}">
        <p14:creationId xmlns:p14="http://schemas.microsoft.com/office/powerpoint/2010/main" val="1260369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451208E-DFFB-4D4B-ACF1-BAD28AF62538}" type="slidenum">
              <a:rPr lang="en-US" smtClean="0"/>
              <a:t>3</a:t>
            </a:fld>
            <a:endParaRPr lang="en-US"/>
          </a:p>
        </p:txBody>
      </p:sp>
    </p:spTree>
    <p:extLst>
      <p:ext uri="{BB962C8B-B14F-4D97-AF65-F5344CB8AC3E}">
        <p14:creationId xmlns:p14="http://schemas.microsoft.com/office/powerpoint/2010/main" val="511429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451208E-DFFB-4D4B-ACF1-BAD28AF62538}" type="slidenum">
              <a:rPr lang="en-US" smtClean="0"/>
              <a:t>4</a:t>
            </a:fld>
            <a:endParaRPr lang="en-US"/>
          </a:p>
        </p:txBody>
      </p:sp>
    </p:spTree>
    <p:extLst>
      <p:ext uri="{BB962C8B-B14F-4D97-AF65-F5344CB8AC3E}">
        <p14:creationId xmlns:p14="http://schemas.microsoft.com/office/powerpoint/2010/main" val="32738914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5</a:t>
            </a:fld>
            <a:endParaRPr lang="en-US"/>
          </a:p>
        </p:txBody>
      </p:sp>
    </p:spTree>
    <p:extLst>
      <p:ext uri="{BB962C8B-B14F-4D97-AF65-F5344CB8AC3E}">
        <p14:creationId xmlns:p14="http://schemas.microsoft.com/office/powerpoint/2010/main" val="2669703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endParaRPr lang="en-US" dirty="0">
              <a:solidFill>
                <a:srgbClr val="FF0000"/>
              </a:solidFill>
            </a:endParaRPr>
          </a:p>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6</a:t>
            </a:fld>
            <a:endParaRPr lang="en-US"/>
          </a:p>
        </p:txBody>
      </p:sp>
    </p:spTree>
    <p:extLst>
      <p:ext uri="{BB962C8B-B14F-4D97-AF65-F5344CB8AC3E}">
        <p14:creationId xmlns:p14="http://schemas.microsoft.com/office/powerpoint/2010/main" val="555925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18</a:t>
            </a:fld>
            <a:endParaRPr lang="en-US"/>
          </a:p>
        </p:txBody>
      </p:sp>
    </p:spTree>
    <p:extLst>
      <p:ext uri="{BB962C8B-B14F-4D97-AF65-F5344CB8AC3E}">
        <p14:creationId xmlns:p14="http://schemas.microsoft.com/office/powerpoint/2010/main" val="2494557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 de la C. 795 – para </a:t>
            </a:r>
            <a:r>
              <a:rPr lang="en-US" dirty="0" err="1"/>
              <a:t>crear</a:t>
            </a:r>
            <a:r>
              <a:rPr lang="en-US" dirty="0"/>
              <a:t> la Ley para </a:t>
            </a:r>
            <a:r>
              <a:rPr lang="en-US" dirty="0" err="1"/>
              <a:t>Prohibir</a:t>
            </a:r>
            <a:r>
              <a:rPr lang="en-US" dirty="0"/>
              <a:t> el Discrimen </a:t>
            </a:r>
            <a:r>
              <a:rPr lang="en-US" dirty="0" err="1"/>
              <a:t>en</a:t>
            </a:r>
            <a:r>
              <a:rPr lang="en-US" dirty="0"/>
              <a:t> el </a:t>
            </a:r>
            <a:r>
              <a:rPr lang="en-US" dirty="0" err="1"/>
              <a:t>Empleo</a:t>
            </a:r>
            <a:r>
              <a:rPr lang="en-US" dirty="0"/>
              <a:t> por </a:t>
            </a:r>
            <a:r>
              <a:rPr lang="en-US" dirty="0" err="1"/>
              <a:t>Razón</a:t>
            </a:r>
            <a:r>
              <a:rPr lang="en-US" dirty="0"/>
              <a:t> de </a:t>
            </a:r>
            <a:r>
              <a:rPr lang="en-US" dirty="0" err="1"/>
              <a:t>Negarse</a:t>
            </a:r>
            <a:r>
              <a:rPr lang="en-US" dirty="0"/>
              <a:t> a ser </a:t>
            </a:r>
            <a:r>
              <a:rPr lang="en-US" dirty="0" err="1"/>
              <a:t>Vacunado</a:t>
            </a:r>
            <a:r>
              <a:rPr lang="en-US" dirty="0"/>
              <a:t> contra el COVID-19 </a:t>
            </a:r>
            <a:r>
              <a:rPr lang="es-ES" b="0" i="0" dirty="0">
                <a:solidFill>
                  <a:srgbClr val="333333"/>
                </a:solidFill>
                <a:effectLst/>
                <a:latin typeface="Source Sans Pro" panose="020B0503030403020204" pitchFamily="34" charset="0"/>
              </a:rPr>
              <a:t>a los fines de disponer que ningún patrono podrá despedir, suspender o discriminar a un empleado suyo en relación a su sueldo, salario, jornal o compensación, términos, categorías, condiciones o privilegios de su trabajo, por razón del empleado no estar vacunado o negarse a ser vacunado contra el virus del COVID-19; para disponer que ningún patrono podrá dejar de emplear o rehusarse a emplear o </a:t>
            </a:r>
            <a:r>
              <a:rPr lang="es-ES" b="0" i="0" dirty="0" err="1">
                <a:solidFill>
                  <a:srgbClr val="333333"/>
                </a:solidFill>
                <a:effectLst/>
                <a:latin typeface="Source Sans Pro" panose="020B0503030403020204" pitchFamily="34" charset="0"/>
              </a:rPr>
              <a:t>reemplear</a:t>
            </a:r>
            <a:r>
              <a:rPr lang="es-ES" b="0" i="0" dirty="0">
                <a:solidFill>
                  <a:srgbClr val="333333"/>
                </a:solidFill>
                <a:effectLst/>
                <a:latin typeface="Source Sans Pro" panose="020B0503030403020204" pitchFamily="34" charset="0"/>
              </a:rPr>
              <a:t> a un solicitante de empleo, por razón de este no estar vacunado o negarse a ser vacunado contra el virus del COVID-19; para establecer la responsabilidad que tendrá el patrono que incurra en violación a las disposiciones de la presente Ley; y para otros fines relacionados.</a:t>
            </a:r>
          </a:p>
          <a:p>
            <a:pPr marL="0" marR="0" lvl="0" indent="0" algn="l" defTabSz="914400" rtl="0" eaLnBrk="1" fontAlgn="auto" latinLnBrk="0" hangingPunct="1">
              <a:lnSpc>
                <a:spcPct val="100000"/>
              </a:lnSpc>
              <a:spcBef>
                <a:spcPts val="0"/>
              </a:spcBef>
              <a:spcAft>
                <a:spcPts val="0"/>
              </a:spcAft>
              <a:buClrTx/>
              <a:buSzTx/>
              <a:buFontTx/>
              <a:buNone/>
              <a:tabLst/>
              <a:defRPr/>
            </a:pPr>
            <a:r>
              <a:rPr lang="es-ES" b="0" i="0" dirty="0">
                <a:solidFill>
                  <a:srgbClr val="333333"/>
                </a:solidFill>
                <a:effectLst/>
                <a:latin typeface="Source Sans Pro" panose="020B0503030403020204" pitchFamily="34" charset="0"/>
              </a:rPr>
              <a:t>Esta en vistas publicas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ES" b="0" i="0" dirty="0">
              <a:solidFill>
                <a:srgbClr val="333333"/>
              </a:solidFill>
              <a:effectLst/>
              <a:latin typeface="Source Sans Pro" panose="020B05030304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 De la C. 898 -</a:t>
            </a:r>
            <a:r>
              <a:rPr lang="es-ES" b="0" i="0" dirty="0">
                <a:solidFill>
                  <a:srgbClr val="333333"/>
                </a:solidFill>
                <a:effectLst/>
                <a:latin typeface="Source Sans Pro" panose="020B0503030403020204" pitchFamily="34" charset="0"/>
              </a:rPr>
              <a:t>Para enmendar el Artículo 6 de la Ley 180-1998, según enmendada, conocida como “Ley de Salario Mínimo, Vacaciones y Licencia por Enfermedad de Puerto Rico”, con el propósito de establecer que, durante declaraciones de estado de emergencia decretado por el Gobernador de Puerto Rico o por el secretario del Departamento de Salud, el empleado que decida vacunarse, lleve a vacunar a sus hijos o dependientes menores de edad o sufra de algún efecto secundario a causa de la vacuna, una vez agotada todas las licencias a las que tiene derecho, podrá hacer uso de la licencia especial por emergencias declaradas por el Gobernador de Puerto Rico o por el secretario del Departamento de Salud, de hasta cinco (5) días laborables con paga. </a:t>
            </a:r>
            <a:r>
              <a:rPr lang="es-PR" sz="1800" i="1" dirty="0">
                <a:effectLst/>
                <a:latin typeface="Book Antiqua" panose="02040602050305030304" pitchFamily="18" charset="0"/>
                <a:ea typeface="Book Antiqua" panose="02040602050305030304" pitchFamily="18" charset="0"/>
                <a:cs typeface="Book Antiqua" panose="02040602050305030304" pitchFamily="18" charset="0"/>
              </a:rPr>
              <a:t>Aquella persona empleada a la que se le administre la vacuna que se apruebe y se haga disponible al público para inmunizar contra la enfermedad, tendrá derecho a utilizar hasta dos (2) días de dicha licencia especial por cada dosis de la vacuna que se le administre y hasta dos (2) días para acompañar a sus hijos o dependientes menores de edad para autorizar su vacunación.</a:t>
            </a:r>
            <a:endParaRPr lang="es-ES" b="0" i="0" dirty="0">
              <a:solidFill>
                <a:srgbClr val="333333"/>
              </a:solidFill>
              <a:effectLst/>
              <a:latin typeface="Source Sans Pro" panose="020B05030304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PR" sz="1800" dirty="0">
                <a:effectLst/>
                <a:latin typeface="Book Antiqua" panose="02040602050305030304" pitchFamily="18" charset="0"/>
                <a:ea typeface="Book Antiqua" panose="02040602050305030304" pitchFamily="18" charset="0"/>
                <a:cs typeface="Book Antiqua" panose="02040602050305030304" pitchFamily="18" charset="0"/>
              </a:rPr>
              <a:t>Presentado por la representante </a:t>
            </a:r>
            <a:r>
              <a:rPr lang="es-PR" sz="1800" i="1" dirty="0">
                <a:effectLst/>
                <a:latin typeface="Book Antiqua" panose="02040602050305030304" pitchFamily="18" charset="0"/>
                <a:ea typeface="Book Antiqua" panose="02040602050305030304" pitchFamily="18" charset="0"/>
                <a:cs typeface="Book Antiqua" panose="02040602050305030304" pitchFamily="18" charset="0"/>
              </a:rPr>
              <a:t>Nogales </a:t>
            </a:r>
            <a:r>
              <a:rPr lang="es-PR" sz="1800" i="1" dirty="0" err="1">
                <a:effectLst/>
                <a:latin typeface="Book Antiqua" panose="02040602050305030304" pitchFamily="18" charset="0"/>
                <a:ea typeface="Book Antiqua" panose="02040602050305030304" pitchFamily="18" charset="0"/>
                <a:cs typeface="Book Antiqua" panose="02040602050305030304" pitchFamily="18" charset="0"/>
              </a:rPr>
              <a:t>Molinelli</a:t>
            </a:r>
            <a:r>
              <a:rPr lang="es-PR" sz="1800" dirty="0">
                <a:effectLst/>
                <a:latin typeface="Book Antiqua" panose="02040602050305030304" pitchFamily="18" charset="0"/>
                <a:ea typeface="Book Antiqua" panose="02040602050305030304" pitchFamily="18" charset="0"/>
                <a:cs typeface="Book Antiqua" panose="02040602050305030304" pitchFamily="18" charset="0"/>
              </a:rPr>
              <a:t> y el representante</a:t>
            </a:r>
            <a:r>
              <a:rPr lang="es-PR" sz="1800" i="1" dirty="0">
                <a:effectLst/>
                <a:latin typeface="Book Antiqua" panose="02040602050305030304" pitchFamily="18" charset="0"/>
                <a:ea typeface="Book Antiqua" panose="02040602050305030304" pitchFamily="18" charset="0"/>
                <a:cs typeface="Book Antiqua" panose="02040602050305030304" pitchFamily="18" charset="0"/>
              </a:rPr>
              <a:t> Márquez Reyes </a:t>
            </a:r>
            <a:endParaRPr lang="en-US"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42</a:t>
            </a:fld>
            <a:endParaRPr lang="en-US"/>
          </a:p>
        </p:txBody>
      </p:sp>
    </p:spTree>
    <p:extLst>
      <p:ext uri="{BB962C8B-B14F-4D97-AF65-F5344CB8AC3E}">
        <p14:creationId xmlns:p14="http://schemas.microsoft.com/office/powerpoint/2010/main" val="7731878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 de la C. 935 - </a:t>
            </a:r>
            <a:r>
              <a:rPr lang="es-ES" b="0" i="0" dirty="0">
                <a:solidFill>
                  <a:srgbClr val="333333"/>
                </a:solidFill>
                <a:effectLst/>
                <a:latin typeface="Source Sans Pro" panose="020B0503030403020204" pitchFamily="34" charset="0"/>
              </a:rPr>
              <a:t>Para crear una licencia especial con paga en beneficio de toda aquella persona empleada a la que se le administre la vacuna para inmunizar contra el COVID-19 de hasta cinco (5) días por cada dosis de la vacuna que se le administre y hasta cinco (5) días para acompañar a sus hijos o dependientes menores de edad para autorizar su vacunación; y para otros fines relacionados.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Ningún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Patrono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podrá</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considerar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los días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utilizados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por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esta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Especial para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emitir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evaluaciones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desfavorables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o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tomar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acciones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perniciosas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contra de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éste</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como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por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ejemplo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pero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sin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limitarse</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reducciones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jornada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laboral</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reclasificación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puestos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o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cambios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turnos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0" i="0" dirty="0">
              <a:solidFill>
                <a:srgbClr val="333333"/>
              </a:solidFill>
              <a:effectLst/>
              <a:latin typeface="Source Sans Pro" panose="020B0503030403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No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será</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necesario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haber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agotado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la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por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enfermedad</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para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poder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utilizar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esta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Especial y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ningún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Patrono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podrá</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obligar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 un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agotar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su</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por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enfermedad</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para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disfrutar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esta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Especial.</a:t>
            </a:r>
            <a:endParaRPr lang="es-ES" sz="1800" b="0" i="0" dirty="0">
              <a:solidFill>
                <a:srgbClr val="333333"/>
              </a:solidFill>
              <a:effectLst/>
              <a:latin typeface="Source Sans Pro" panose="020B0503030403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Los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cinco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(5) días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concedidos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por la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presente</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Especial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podrán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ser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reclamados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por el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una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vez</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éste</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haya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trabajado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para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su</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Patrono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por un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periodo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al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menos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seis (6) meses. Una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vez</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cumpla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los seis (6) meses de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con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su</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Patrono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podrá</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disfrutar</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la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Especial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aquí</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establecida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hasta que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concluya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año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natural.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Book Antiqua" panose="0204060205030503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caso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que el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renuncie</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o sea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separado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su</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esta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Especial no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estará</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sujeta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 una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liquidación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monetaria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 favor del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Book Antiqua" panose="0204060205030503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El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uso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esta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Licencia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Especial se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considerará</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tiempo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trabajado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para fines de la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acumulación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todos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los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beneficios</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como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Book Antiqua" panose="0204060205030503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El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Patrono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podrá</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requerirle</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al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Empleado</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evidencia</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de </a:t>
            </a:r>
            <a:r>
              <a:rPr lang="en-US" sz="1800" dirty="0" err="1">
                <a:effectLst/>
                <a:latin typeface="Book Antiqua" panose="02040602050305030304" pitchFamily="18" charset="0"/>
                <a:ea typeface="Times New Roman" panose="02020603050405020304" pitchFamily="18" charset="0"/>
                <a:cs typeface="Times New Roman" panose="02020603050405020304" pitchFamily="18" charset="0"/>
              </a:rPr>
              <a:t>vacunación</a:t>
            </a:r>
            <a:r>
              <a:rPr lang="en-US" sz="1800" dirty="0">
                <a:effectLst/>
                <a:latin typeface="Book Antiqua" panose="02040602050305030304" pitchFamily="18" charset="0"/>
                <a:ea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s-ES" sz="1800" dirty="0">
                <a:effectLst/>
                <a:latin typeface="Book Antiqua" panose="02040602050305030304" pitchFamily="18" charset="0"/>
                <a:ea typeface="Times New Roman" panose="02020603050405020304" pitchFamily="18" charset="0"/>
                <a:cs typeface="Arial" panose="020B0604020202020204" pitchFamily="34" charset="0"/>
              </a:rPr>
              <a:t>Presentado por el representante</a:t>
            </a:r>
            <a:r>
              <a:rPr lang="es-ES" sz="1800" i="1" dirty="0">
                <a:effectLst/>
                <a:latin typeface="Book Antiqua" panose="02040602050305030304" pitchFamily="18" charset="0"/>
                <a:ea typeface="Times New Roman" panose="02020603050405020304" pitchFamily="18" charset="0"/>
                <a:cs typeface="Arial" panose="020B0604020202020204" pitchFamily="34" charset="0"/>
              </a:rPr>
              <a:t> Navarro Suárez</a:t>
            </a:r>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43</a:t>
            </a:fld>
            <a:endParaRPr lang="en-US"/>
          </a:p>
        </p:txBody>
      </p:sp>
    </p:spTree>
    <p:extLst>
      <p:ext uri="{BB962C8B-B14F-4D97-AF65-F5344CB8AC3E}">
        <p14:creationId xmlns:p14="http://schemas.microsoft.com/office/powerpoint/2010/main" val="42783364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Amethys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3ACBEF-EDE2-49F3-A80C-D3C8A5594F65}"/>
              </a:ext>
            </a:extLst>
          </p:cNvPr>
          <p:cNvSpPr/>
          <p:nvPr userDrawn="1"/>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CDA30F6-69D6-D540-94FB-80E4D4880D83}"/>
              </a:ext>
            </a:extLst>
          </p:cNvPr>
          <p:cNvSpPr>
            <a:spLocks noGrp="1"/>
          </p:cNvSpPr>
          <p:nvPr>
            <p:ph type="ctrTitle" hasCustomPrompt="1"/>
          </p:nvPr>
        </p:nvSpPr>
        <p:spPr>
          <a:xfrm>
            <a:off x="699805" y="1983604"/>
            <a:ext cx="10829544" cy="1559719"/>
          </a:xfrm>
          <a:prstGeom prst="rect">
            <a:avLst/>
          </a:prstGeom>
        </p:spPr>
        <p:txBody>
          <a:bodyPr anchor="b"/>
          <a:lstStyle>
            <a:lvl1pPr algn="l">
              <a:defRPr sz="4800"/>
            </a:lvl1pPr>
          </a:lstStyle>
          <a:p>
            <a:r>
              <a:rPr lang="en-US" dirty="0"/>
              <a:t>Title Goes Here</a:t>
            </a:r>
          </a:p>
        </p:txBody>
      </p:sp>
      <p:sp>
        <p:nvSpPr>
          <p:cNvPr id="3" name="Subtitle 2">
            <a:extLst>
              <a:ext uri="{FF2B5EF4-FFF2-40B4-BE49-F238E27FC236}">
                <a16:creationId xmlns:a16="http://schemas.microsoft.com/office/drawing/2014/main" id="{C2BA5ED3-CA83-A04A-8DB8-B16120AF2B73}"/>
              </a:ext>
            </a:extLst>
          </p:cNvPr>
          <p:cNvSpPr>
            <a:spLocks noGrp="1"/>
          </p:cNvSpPr>
          <p:nvPr>
            <p:ph type="subTitle" idx="1" hasCustomPrompt="1"/>
          </p:nvPr>
        </p:nvSpPr>
        <p:spPr>
          <a:xfrm>
            <a:off x="699805" y="3598739"/>
            <a:ext cx="10825975" cy="1535649"/>
          </a:xfrm>
          <a:prstGeom prst="rect">
            <a:avLst/>
          </a:prstGeom>
        </p:spPr>
        <p:txBody>
          <a:bodyPr/>
          <a:lstStyle>
            <a:lvl1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 Goes Here</a:t>
            </a:r>
          </a:p>
          <a:p>
            <a:endParaRPr lang="en-US" dirty="0"/>
          </a:p>
        </p:txBody>
      </p:sp>
      <p:pic>
        <p:nvPicPr>
          <p:cNvPr id="9" name="Picture 8">
            <a:extLst>
              <a:ext uri="{FF2B5EF4-FFF2-40B4-BE49-F238E27FC236}">
                <a16:creationId xmlns:a16="http://schemas.microsoft.com/office/drawing/2014/main" id="{83AEE761-B543-46C6-933E-75A99117BA52}"/>
              </a:ext>
            </a:extLst>
          </p:cNvPr>
          <p:cNvPicPr>
            <a:picLocks noChangeAspect="1"/>
          </p:cNvPicPr>
          <p:nvPr userDrawn="1"/>
        </p:nvPicPr>
        <p:blipFill>
          <a:blip r:embed="rId2"/>
          <a:stretch>
            <a:fillRect/>
          </a:stretch>
        </p:blipFill>
        <p:spPr>
          <a:xfrm>
            <a:off x="680225" y="661719"/>
            <a:ext cx="2667000" cy="317885"/>
          </a:xfrm>
          <a:prstGeom prst="rect">
            <a:avLst/>
          </a:prstGeom>
        </p:spPr>
      </p:pic>
      <p:sp>
        <p:nvSpPr>
          <p:cNvPr id="6" name="Text Placeholder 5">
            <a:extLst>
              <a:ext uri="{FF2B5EF4-FFF2-40B4-BE49-F238E27FC236}">
                <a16:creationId xmlns:a16="http://schemas.microsoft.com/office/drawing/2014/main" id="{6CF61252-D212-46B4-9E84-AEB18ABA9126}"/>
              </a:ext>
            </a:extLst>
          </p:cNvPr>
          <p:cNvSpPr>
            <a:spLocks noGrp="1"/>
          </p:cNvSpPr>
          <p:nvPr>
            <p:ph type="body" sz="quarter" idx="10" hasCustomPrompt="1"/>
          </p:nvPr>
        </p:nvSpPr>
        <p:spPr>
          <a:xfrm>
            <a:off x="699805" y="5169909"/>
            <a:ext cx="6259853" cy="269192"/>
          </a:xfrm>
        </p:spPr>
        <p:txBody>
          <a:bodyPr/>
          <a:lstStyle>
            <a:lvl1pPr marL="0" indent="0">
              <a:buNone/>
              <a:defRPr sz="1600" b="1">
                <a:solidFill>
                  <a:schemeClr val="accent2"/>
                </a:solidFill>
              </a:defRPr>
            </a:lvl1pPr>
          </a:lstStyle>
          <a:p>
            <a:pPr lvl="0"/>
            <a:r>
              <a:rPr lang="en-US" dirty="0"/>
              <a:t>Presenter Name</a:t>
            </a:r>
          </a:p>
        </p:txBody>
      </p:sp>
      <p:sp>
        <p:nvSpPr>
          <p:cNvPr id="10" name="Text Placeholder 9">
            <a:extLst>
              <a:ext uri="{FF2B5EF4-FFF2-40B4-BE49-F238E27FC236}">
                <a16:creationId xmlns:a16="http://schemas.microsoft.com/office/drawing/2014/main" id="{6DFCE14A-AE27-4D48-B0F8-F2713092F76D}"/>
              </a:ext>
            </a:extLst>
          </p:cNvPr>
          <p:cNvSpPr>
            <a:spLocks noGrp="1"/>
          </p:cNvSpPr>
          <p:nvPr>
            <p:ph type="body" sz="quarter" idx="11" hasCustomPrompt="1"/>
          </p:nvPr>
        </p:nvSpPr>
        <p:spPr>
          <a:xfrm>
            <a:off x="699805" y="5474621"/>
            <a:ext cx="3449205" cy="302236"/>
          </a:xfrm>
        </p:spPr>
        <p:txBody>
          <a:bodyPr/>
          <a:lstStyle>
            <a:lvl1pPr marL="0" indent="0">
              <a:buNone/>
              <a:defRPr sz="1200" b="1">
                <a:solidFill>
                  <a:schemeClr val="bg1"/>
                </a:solidFill>
              </a:defRPr>
            </a:lvl1pPr>
          </a:lstStyle>
          <a:p>
            <a:pPr lvl="0"/>
            <a:r>
              <a:rPr lang="en-US" dirty="0"/>
              <a:t>[00.00.2020]</a:t>
            </a:r>
          </a:p>
        </p:txBody>
      </p:sp>
      <p:sp>
        <p:nvSpPr>
          <p:cNvPr id="5" name="TextBox 4">
            <a:extLst>
              <a:ext uri="{FF2B5EF4-FFF2-40B4-BE49-F238E27FC236}">
                <a16:creationId xmlns:a16="http://schemas.microsoft.com/office/drawing/2014/main" id="{D12B0FEF-FC7E-4554-BA89-893283BCE8FB}"/>
              </a:ext>
            </a:extLst>
          </p:cNvPr>
          <p:cNvSpPr txBox="1"/>
          <p:nvPr userDrawn="1"/>
        </p:nvSpPr>
        <p:spPr>
          <a:xfrm>
            <a:off x="685800" y="6431460"/>
            <a:ext cx="4505498" cy="215444"/>
          </a:xfrm>
          <a:prstGeom prst="rect">
            <a:avLst/>
          </a:prstGeom>
          <a:noFill/>
        </p:spPr>
        <p:txBody>
          <a:bodyPr wrap="square" lIns="0" rtlCol="0">
            <a:spAutoFit/>
          </a:bodyPr>
          <a:lstStyle/>
          <a:p>
            <a:r>
              <a:rPr lang="en-US" sz="800" dirty="0">
                <a:solidFill>
                  <a:schemeClr val="bg1"/>
                </a:solidFill>
                <a:latin typeface="Arial" panose="020B0604020202020204" pitchFamily="34" charset="0"/>
                <a:cs typeface="Arial" panose="020B0604020202020204" pitchFamily="34" charset="0"/>
              </a:rPr>
              <a:t>© 2020 Jackson Lewis P.C.</a:t>
            </a:r>
          </a:p>
        </p:txBody>
      </p:sp>
      <p:sp>
        <p:nvSpPr>
          <p:cNvPr id="13" name="Text Placeholder 9">
            <a:extLst>
              <a:ext uri="{FF2B5EF4-FFF2-40B4-BE49-F238E27FC236}">
                <a16:creationId xmlns:a16="http://schemas.microsoft.com/office/drawing/2014/main" id="{BE807693-1192-C34F-9A0E-E42928AB429B}"/>
              </a:ext>
            </a:extLst>
          </p:cNvPr>
          <p:cNvSpPr>
            <a:spLocks noGrp="1"/>
          </p:cNvSpPr>
          <p:nvPr>
            <p:ph type="body" sz="quarter" idx="13" hasCustomPrompt="1"/>
          </p:nvPr>
        </p:nvSpPr>
        <p:spPr>
          <a:xfrm>
            <a:off x="699805" y="5812378"/>
            <a:ext cx="7442574" cy="193893"/>
          </a:xfrm>
        </p:spPr>
        <p:txBody>
          <a:bodyPr/>
          <a:lstStyle>
            <a:lvl1pPr marL="0" marR="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sz="1200" b="0">
                <a:solidFill>
                  <a:schemeClr val="bg1"/>
                </a:solidFill>
              </a:defRPr>
            </a:lvl1pPr>
          </a:lstStyle>
          <a:p>
            <a:pPr marL="0" marR="0" lvl="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dirty="0"/>
              <a:t>Jackson Lewis P.C. ● [Office]</a:t>
            </a:r>
          </a:p>
        </p:txBody>
      </p:sp>
      <p:sp>
        <p:nvSpPr>
          <p:cNvPr id="15" name="Text Placeholder 9">
            <a:extLst>
              <a:ext uri="{FF2B5EF4-FFF2-40B4-BE49-F238E27FC236}">
                <a16:creationId xmlns:a16="http://schemas.microsoft.com/office/drawing/2014/main" id="{F71F420C-6F30-EC42-AFBD-E65EFC5942B8}"/>
              </a:ext>
            </a:extLst>
          </p:cNvPr>
          <p:cNvSpPr>
            <a:spLocks noGrp="1"/>
          </p:cNvSpPr>
          <p:nvPr>
            <p:ph type="body" sz="quarter" idx="14" hasCustomPrompt="1"/>
          </p:nvPr>
        </p:nvSpPr>
        <p:spPr>
          <a:xfrm>
            <a:off x="699805" y="6070617"/>
            <a:ext cx="7442574" cy="308931"/>
          </a:xfrm>
        </p:spPr>
        <p:txBody>
          <a:bodyPr/>
          <a:lstStyle>
            <a:lvl1pPr marL="0" marR="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sz="1200" b="0">
                <a:solidFill>
                  <a:schemeClr val="bg1"/>
                </a:solidFill>
              </a:defRPr>
            </a:lvl1pPr>
          </a:lstStyle>
          <a:p>
            <a:pPr marL="0" marR="0" lvl="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dirty="0"/>
              <a:t>[Email] ● [Phone]</a:t>
            </a:r>
          </a:p>
        </p:txBody>
      </p:sp>
    </p:spTree>
    <p:extLst>
      <p:ext uri="{BB962C8B-B14F-4D97-AF65-F5344CB8AC3E}">
        <p14:creationId xmlns:p14="http://schemas.microsoft.com/office/powerpoint/2010/main" val="520477425"/>
      </p:ext>
    </p:extLst>
  </p:cSld>
  <p:clrMapOvr>
    <a:masterClrMapping/>
  </p:clrMapOvr>
  <p:extLst>
    <p:ext uri="{DCECCB84-F9BA-43D5-87BE-67443E8EF086}">
      <p15:sldGuideLst xmlns:p15="http://schemas.microsoft.com/office/powerpoint/2012/main">
        <p15:guide id="1" orient="horz" pos="2136">
          <p15:clr>
            <a:srgbClr val="FBAE40"/>
          </p15:clr>
        </p15:guide>
        <p15:guide id="2" orient="horz" pos="252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Agenda_Coral">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C9DD92-D611-4045-9BE2-B28CA8F0D72D}"/>
              </a:ext>
            </a:extLst>
          </p:cNvPr>
          <p:cNvSpPr/>
          <p:nvPr userDrawn="1"/>
        </p:nvSpPr>
        <p:spPr>
          <a:xfrm>
            <a:off x="0" y="0"/>
            <a:ext cx="12192000" cy="68580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2" name="Title 1">
            <a:extLst>
              <a:ext uri="{FF2B5EF4-FFF2-40B4-BE49-F238E27FC236}">
                <a16:creationId xmlns:a16="http://schemas.microsoft.com/office/drawing/2014/main" id="{CCF83363-4AE9-4C7D-ACC9-83EDF6E0B84D}"/>
              </a:ext>
            </a:extLst>
          </p:cNvPr>
          <p:cNvSpPr>
            <a:spLocks noGrp="1"/>
          </p:cNvSpPr>
          <p:nvPr>
            <p:ph type="title" hasCustomPrompt="1"/>
          </p:nvPr>
        </p:nvSpPr>
        <p:spPr>
          <a:xfrm>
            <a:off x="694392" y="1673352"/>
            <a:ext cx="4462272" cy="1398094"/>
          </a:xfrm>
        </p:spPr>
        <p:txBody>
          <a:bodyPr/>
          <a:lstStyle>
            <a:lvl1pPr>
              <a:defRPr sz="4000">
                <a:solidFill>
                  <a:schemeClr val="bg1"/>
                </a:solidFill>
              </a:defRPr>
            </a:lvl1pPr>
          </a:lstStyle>
          <a:p>
            <a:r>
              <a:rPr lang="en-US" dirty="0"/>
              <a:t>Contents</a:t>
            </a:r>
          </a:p>
        </p:txBody>
      </p:sp>
      <p:sp>
        <p:nvSpPr>
          <p:cNvPr id="8" name="Text Placeholder 7">
            <a:extLst>
              <a:ext uri="{FF2B5EF4-FFF2-40B4-BE49-F238E27FC236}">
                <a16:creationId xmlns:a16="http://schemas.microsoft.com/office/drawing/2014/main" id="{2E0ABC08-DFAC-40B4-8954-B26CF2BBF41B}"/>
              </a:ext>
            </a:extLst>
          </p:cNvPr>
          <p:cNvSpPr>
            <a:spLocks noGrp="1"/>
          </p:cNvSpPr>
          <p:nvPr>
            <p:ph type="body" sz="quarter" idx="10" hasCustomPrompt="1"/>
          </p:nvPr>
        </p:nvSpPr>
        <p:spPr>
          <a:xfrm>
            <a:off x="5971032" y="1673352"/>
            <a:ext cx="5577840" cy="3630168"/>
          </a:xfrm>
        </p:spPr>
        <p:txBody>
          <a:bodyPr/>
          <a:lstStyle>
            <a:lvl1pPr marL="457200" indent="-457200">
              <a:buFont typeface="Arial" panose="020B0604020202020204" pitchFamily="34" charset="0"/>
              <a:buChar char="•"/>
              <a:defRPr sz="1800" b="1">
                <a:solidFill>
                  <a:schemeClr val="bg1"/>
                </a:solidFill>
              </a:defRPr>
            </a:lvl1pPr>
            <a:lvl2pPr marL="914400" indent="-457200">
              <a:buFont typeface="+mj-lt"/>
              <a:buAutoNum type="arabicPeriod"/>
              <a:defRPr sz="1800" b="1">
                <a:solidFill>
                  <a:schemeClr val="bg1"/>
                </a:solidFill>
              </a:defRPr>
            </a:lvl2pPr>
            <a:lvl3pPr marL="1257300" indent="-342900">
              <a:buFont typeface="+mj-lt"/>
              <a:buAutoNum type="arabicPeriod"/>
              <a:defRPr sz="1800" b="1">
                <a:solidFill>
                  <a:schemeClr val="bg1"/>
                </a:solidFill>
              </a:defRPr>
            </a:lvl3pPr>
            <a:lvl4pPr marL="1714500" indent="-342900">
              <a:buFont typeface="+mj-lt"/>
              <a:buAutoNum type="arabicPeriod"/>
              <a:defRPr sz="1800" b="1">
                <a:solidFill>
                  <a:schemeClr val="bg1"/>
                </a:solidFill>
              </a:defRPr>
            </a:lvl4pPr>
            <a:lvl5pPr marL="2171700" indent="-342900">
              <a:buFont typeface="+mj-lt"/>
              <a:buAutoNum type="arabicPeriod"/>
              <a:defRPr sz="1800" b="1">
                <a:solidFill>
                  <a:schemeClr val="bg1"/>
                </a:solidFill>
              </a:defRPr>
            </a:lvl5pPr>
          </a:lstStyle>
          <a:p>
            <a:pPr lvl="0"/>
            <a:r>
              <a:rPr lang="en-US" dirty="0"/>
              <a:t>Item</a:t>
            </a:r>
          </a:p>
          <a:p>
            <a:pPr lvl="0"/>
            <a:r>
              <a:rPr lang="en-US" dirty="0"/>
              <a:t>Item</a:t>
            </a:r>
          </a:p>
          <a:p>
            <a:pPr lvl="0"/>
            <a:r>
              <a:rPr lang="en-US" dirty="0"/>
              <a:t>Item</a:t>
            </a:r>
          </a:p>
          <a:p>
            <a:pPr lvl="0"/>
            <a:r>
              <a:rPr lang="en-US" dirty="0"/>
              <a:t>Item</a:t>
            </a:r>
          </a:p>
          <a:p>
            <a:pPr lvl="0"/>
            <a:r>
              <a:rPr lang="en-US" dirty="0"/>
              <a:t>Item</a:t>
            </a:r>
          </a:p>
          <a:p>
            <a:pPr lvl="0"/>
            <a:r>
              <a:rPr lang="en-US" dirty="0"/>
              <a:t>Item</a:t>
            </a:r>
          </a:p>
        </p:txBody>
      </p:sp>
    </p:spTree>
    <p:extLst>
      <p:ext uri="{BB962C8B-B14F-4D97-AF65-F5344CB8AC3E}">
        <p14:creationId xmlns:p14="http://schemas.microsoft.com/office/powerpoint/2010/main" val="2308752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Agenda_Coral photo">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2662097-3A13-0548-A148-A0D38A232115}"/>
              </a:ext>
            </a:extLst>
          </p:cNvPr>
          <p:cNvPicPr>
            <a:picLocks noChangeAspect="1"/>
          </p:cNvPicPr>
          <p:nvPr userDrawn="1"/>
        </p:nvPicPr>
        <p:blipFill rotWithShape="1">
          <a:blip r:embed="rId2"/>
          <a:srcRect l="7262" t="683" r="50951" b="598"/>
          <a:stretch/>
        </p:blipFill>
        <p:spPr>
          <a:xfrm>
            <a:off x="0" y="1"/>
            <a:ext cx="7391400" cy="6858000"/>
          </a:xfrm>
          <a:prstGeom prst="rect">
            <a:avLst/>
          </a:prstGeom>
        </p:spPr>
      </p:pic>
      <p:sp>
        <p:nvSpPr>
          <p:cNvPr id="4" name="Rectangle 3">
            <a:extLst>
              <a:ext uri="{FF2B5EF4-FFF2-40B4-BE49-F238E27FC236}">
                <a16:creationId xmlns:a16="http://schemas.microsoft.com/office/drawing/2014/main" id="{EBAB421E-8DBB-DB4E-BA02-D46FB52D5410}"/>
              </a:ext>
            </a:extLst>
          </p:cNvPr>
          <p:cNvSpPr/>
          <p:nvPr userDrawn="1"/>
        </p:nvSpPr>
        <p:spPr>
          <a:xfrm>
            <a:off x="0" y="0"/>
            <a:ext cx="7391400" cy="6858000"/>
          </a:xfrm>
          <a:prstGeom prst="rect">
            <a:avLst/>
          </a:prstGeom>
          <a:solidFill>
            <a:schemeClr val="accent2">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7">
            <a:extLst>
              <a:ext uri="{FF2B5EF4-FFF2-40B4-BE49-F238E27FC236}">
                <a16:creationId xmlns:a16="http://schemas.microsoft.com/office/drawing/2014/main" id="{2CFDE4D6-90CF-D549-BF76-045623733127}"/>
              </a:ext>
            </a:extLst>
          </p:cNvPr>
          <p:cNvSpPr>
            <a:spLocks noGrp="1"/>
          </p:cNvSpPr>
          <p:nvPr>
            <p:ph type="body" sz="quarter" idx="10" hasCustomPrompt="1"/>
          </p:nvPr>
        </p:nvSpPr>
        <p:spPr>
          <a:xfrm>
            <a:off x="5971032" y="1591056"/>
            <a:ext cx="4919662" cy="3511550"/>
          </a:xfrm>
          <a:solidFill>
            <a:schemeClr val="bg1"/>
          </a:solidFill>
          <a:ln>
            <a:solidFill>
              <a:schemeClr val="bg1"/>
            </a:solidFill>
          </a:ln>
        </p:spPr>
        <p:txBody>
          <a:bodyPr anchor="ctr"/>
          <a:lstStyle>
            <a:lvl1pPr marL="974725" indent="-401638" defTabSz="1828800">
              <a:tabLst/>
              <a:defRPr sz="1800">
                <a:solidFill>
                  <a:schemeClr val="accent1"/>
                </a:solidFill>
              </a:defRPr>
            </a:lvl1pPr>
          </a:lstStyle>
          <a:p>
            <a:pPr lvl="0"/>
            <a:r>
              <a:rPr lang="en-US" dirty="0"/>
              <a:t>Topic 1</a:t>
            </a:r>
          </a:p>
          <a:p>
            <a:pPr lvl="0"/>
            <a:r>
              <a:rPr lang="en-US" dirty="0"/>
              <a:t>Topic 2</a:t>
            </a:r>
          </a:p>
          <a:p>
            <a:pPr lvl="0"/>
            <a:r>
              <a:rPr lang="en-US" dirty="0"/>
              <a:t>Topic 3</a:t>
            </a:r>
          </a:p>
          <a:p>
            <a:pPr lvl="0"/>
            <a:r>
              <a:rPr lang="en-US" dirty="0"/>
              <a:t>Topic 4</a:t>
            </a:r>
          </a:p>
          <a:p>
            <a:pPr lvl="0"/>
            <a:r>
              <a:rPr lang="en-US" dirty="0"/>
              <a:t>Topic 5</a:t>
            </a:r>
          </a:p>
        </p:txBody>
      </p:sp>
      <p:sp>
        <p:nvSpPr>
          <p:cNvPr id="6" name="Title 1">
            <a:extLst>
              <a:ext uri="{FF2B5EF4-FFF2-40B4-BE49-F238E27FC236}">
                <a16:creationId xmlns:a16="http://schemas.microsoft.com/office/drawing/2014/main" id="{0B3F8F76-7615-7744-AE5A-38B7FC6ACCDC}"/>
              </a:ext>
            </a:extLst>
          </p:cNvPr>
          <p:cNvSpPr>
            <a:spLocks noGrp="1"/>
          </p:cNvSpPr>
          <p:nvPr>
            <p:ph type="title" hasCustomPrompt="1"/>
          </p:nvPr>
        </p:nvSpPr>
        <p:spPr>
          <a:xfrm>
            <a:off x="694392" y="2816352"/>
            <a:ext cx="4062336" cy="777240"/>
          </a:xfrm>
        </p:spPr>
        <p:txBody>
          <a:bodyPr/>
          <a:lstStyle>
            <a:lvl1pPr>
              <a:defRPr sz="6600">
                <a:solidFill>
                  <a:schemeClr val="bg1"/>
                </a:solidFill>
              </a:defRPr>
            </a:lvl1pPr>
          </a:lstStyle>
          <a:p>
            <a:r>
              <a:rPr lang="en-US" dirty="0"/>
              <a:t>Agenda</a:t>
            </a:r>
          </a:p>
        </p:txBody>
      </p:sp>
    </p:spTree>
    <p:extLst>
      <p:ext uri="{BB962C8B-B14F-4D97-AF65-F5344CB8AC3E}">
        <p14:creationId xmlns:p14="http://schemas.microsoft.com/office/powerpoint/2010/main" val="322661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Divider coral">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6D1FA51-3B57-40BD-91B5-CEC224871270}"/>
              </a:ext>
            </a:extLst>
          </p:cNvPr>
          <p:cNvSpPr/>
          <p:nvPr userDrawn="1"/>
        </p:nvSpPr>
        <p:spPr>
          <a:xfrm>
            <a:off x="0" y="0"/>
            <a:ext cx="12192000" cy="68580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5115D650-12C9-4CF6-8C8E-1C3E2245418A}"/>
              </a:ext>
            </a:extLst>
          </p:cNvPr>
          <p:cNvSpPr>
            <a:spLocks noGrp="1"/>
          </p:cNvSpPr>
          <p:nvPr>
            <p:ph sz="quarter" idx="12" hasCustomPrompt="1"/>
          </p:nvPr>
        </p:nvSpPr>
        <p:spPr>
          <a:xfrm>
            <a:off x="685800" y="2753580"/>
            <a:ext cx="10820399" cy="890587"/>
          </a:xfrm>
        </p:spPr>
        <p:txBody>
          <a:bodyPr anchor="ctr"/>
          <a:lstStyle>
            <a:lvl1pPr marL="0" indent="0">
              <a:buNone/>
              <a:defRPr sz="6000" b="1">
                <a:solidFill>
                  <a:schemeClr val="bg1"/>
                </a:solidFill>
              </a:defRPr>
            </a:lvl1pPr>
          </a:lstStyle>
          <a:p>
            <a:pPr lvl="0"/>
            <a:r>
              <a:rPr lang="en-US" dirty="0"/>
              <a:t>Section divider</a:t>
            </a:r>
          </a:p>
        </p:txBody>
      </p:sp>
    </p:spTree>
    <p:extLst>
      <p:ext uri="{BB962C8B-B14F-4D97-AF65-F5344CB8AC3E}">
        <p14:creationId xmlns:p14="http://schemas.microsoft.com/office/powerpoint/2010/main" val="57255609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5268E-BDBF-46CF-9145-6D0B411E5FED}"/>
              </a:ext>
            </a:extLst>
          </p:cNvPr>
          <p:cNvSpPr>
            <a:spLocks noGrp="1"/>
          </p:cNvSpPr>
          <p:nvPr>
            <p:ph type="title" hasCustomPrompt="1"/>
          </p:nvPr>
        </p:nvSpPr>
        <p:spPr>
          <a:xfrm>
            <a:off x="749808" y="3054096"/>
            <a:ext cx="8814816" cy="777240"/>
          </a:xfrm>
        </p:spPr>
        <p:txBody>
          <a:bodyPr anchor="ctr"/>
          <a:lstStyle>
            <a:lvl1pPr>
              <a:defRPr sz="4800">
                <a:solidFill>
                  <a:schemeClr val="accent1"/>
                </a:solidFill>
              </a:defRPr>
            </a:lvl1pPr>
          </a:lstStyle>
          <a:p>
            <a:r>
              <a:rPr lang="en-US" dirty="0"/>
              <a:t>Section Divider</a:t>
            </a:r>
          </a:p>
        </p:txBody>
      </p:sp>
      <p:cxnSp>
        <p:nvCxnSpPr>
          <p:cNvPr id="5" name="Straight Connector 4">
            <a:extLst>
              <a:ext uri="{FF2B5EF4-FFF2-40B4-BE49-F238E27FC236}">
                <a16:creationId xmlns:a16="http://schemas.microsoft.com/office/drawing/2014/main" id="{6BB2AA69-C160-4C56-9A25-F4B7EECA0C35}"/>
              </a:ext>
            </a:extLst>
          </p:cNvPr>
          <p:cNvCxnSpPr/>
          <p:nvPr userDrawn="1"/>
        </p:nvCxnSpPr>
        <p:spPr>
          <a:xfrm>
            <a:off x="745919" y="2735283"/>
            <a:ext cx="10665793"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55E8954-6251-4AEE-9C4D-A0ACA58B451B}"/>
              </a:ext>
            </a:extLst>
          </p:cNvPr>
          <p:cNvCxnSpPr/>
          <p:nvPr userDrawn="1"/>
        </p:nvCxnSpPr>
        <p:spPr>
          <a:xfrm>
            <a:off x="745919" y="4057561"/>
            <a:ext cx="10665793"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8087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Divider_Two lin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5268E-BDBF-46CF-9145-6D0B411E5FED}"/>
              </a:ext>
            </a:extLst>
          </p:cNvPr>
          <p:cNvSpPr>
            <a:spLocks noGrp="1"/>
          </p:cNvSpPr>
          <p:nvPr>
            <p:ph type="title" hasCustomPrompt="1"/>
          </p:nvPr>
        </p:nvSpPr>
        <p:spPr>
          <a:xfrm>
            <a:off x="749808" y="2752344"/>
            <a:ext cx="8814816" cy="1444752"/>
          </a:xfrm>
        </p:spPr>
        <p:txBody>
          <a:bodyPr anchor="ctr"/>
          <a:lstStyle>
            <a:lvl1pPr>
              <a:defRPr sz="4800">
                <a:solidFill>
                  <a:schemeClr val="accent1"/>
                </a:solidFill>
              </a:defRPr>
            </a:lvl1pPr>
          </a:lstStyle>
          <a:p>
            <a:r>
              <a:rPr lang="en-US" dirty="0"/>
              <a:t>Section Divider:</a:t>
            </a:r>
            <a:br>
              <a:rPr lang="en-US" dirty="0"/>
            </a:br>
            <a:r>
              <a:rPr lang="en-US" dirty="0"/>
              <a:t>Two Lines</a:t>
            </a:r>
          </a:p>
        </p:txBody>
      </p:sp>
      <p:cxnSp>
        <p:nvCxnSpPr>
          <p:cNvPr id="7" name="Straight Connector 6">
            <a:extLst>
              <a:ext uri="{FF2B5EF4-FFF2-40B4-BE49-F238E27FC236}">
                <a16:creationId xmlns:a16="http://schemas.microsoft.com/office/drawing/2014/main" id="{B0F7EB9C-7D39-4B23-9B6D-90342B6E8F10}"/>
              </a:ext>
            </a:extLst>
          </p:cNvPr>
          <p:cNvCxnSpPr/>
          <p:nvPr userDrawn="1"/>
        </p:nvCxnSpPr>
        <p:spPr>
          <a:xfrm>
            <a:off x="745919" y="2438400"/>
            <a:ext cx="10665793"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195B5F58-D1AA-4102-84D4-E125BFA8FA63}"/>
              </a:ext>
            </a:extLst>
          </p:cNvPr>
          <p:cNvCxnSpPr/>
          <p:nvPr userDrawn="1"/>
        </p:nvCxnSpPr>
        <p:spPr>
          <a:xfrm>
            <a:off x="745919" y="4425696"/>
            <a:ext cx="10665793"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4096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ubhea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685800" y="2211160"/>
            <a:ext cx="10817352" cy="3961039"/>
          </a:xfrm>
          <a:prstGeom prst="rect">
            <a:avLst/>
          </a:prstGeom>
        </p:spPr>
        <p:txBody>
          <a:bodyPr/>
          <a:lstStyle>
            <a:lvl1pPr>
              <a:defRPr sz="24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0" name="Text Placeholder 2">
            <a:extLst>
              <a:ext uri="{FF2B5EF4-FFF2-40B4-BE49-F238E27FC236}">
                <a16:creationId xmlns:a16="http://schemas.microsoft.com/office/drawing/2014/main" id="{4B811CE4-5549-8542-8E93-3471FF994AED}"/>
              </a:ext>
            </a:extLst>
          </p:cNvPr>
          <p:cNvSpPr>
            <a:spLocks noGrp="1"/>
          </p:cNvSpPr>
          <p:nvPr>
            <p:ph type="body" idx="10"/>
          </p:nvPr>
        </p:nvSpPr>
        <p:spPr>
          <a:xfrm>
            <a:off x="685800" y="1685067"/>
            <a:ext cx="10817352" cy="473025"/>
          </a:xfrm>
        </p:spPr>
        <p:txBody>
          <a:bodyPr lIns="0" anchor="t" anchorCtr="0">
            <a:normAutofit/>
          </a:bodyPr>
          <a:lstStyle>
            <a:lvl1pPr marL="0" indent="0">
              <a:buNone/>
              <a:defRPr sz="2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3891390756"/>
      </p:ext>
    </p:extLst>
  </p:cSld>
  <p:clrMapOvr>
    <a:masterClrMapping/>
  </p:clrMapOvr>
  <p:extLst>
    <p:ext uri="{DCECCB84-F9BA-43D5-87BE-67443E8EF086}">
      <p15:sldGuideLst xmlns:p15="http://schemas.microsoft.com/office/powerpoint/2012/main">
        <p15:guide id="1" orient="horz" pos="120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685800" y="2211160"/>
            <a:ext cx="10515600" cy="3961039"/>
          </a:xfrm>
          <a:prstGeom prst="rect">
            <a:avLst/>
          </a:prstGeom>
        </p:spPr>
        <p:txBody>
          <a:bodyPr/>
          <a:lstStyle>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0" name="Text Placeholder 2">
            <a:extLst>
              <a:ext uri="{FF2B5EF4-FFF2-40B4-BE49-F238E27FC236}">
                <a16:creationId xmlns:a16="http://schemas.microsoft.com/office/drawing/2014/main" id="{4B811CE4-5549-8542-8E93-3471FF994AED}"/>
              </a:ext>
            </a:extLst>
          </p:cNvPr>
          <p:cNvSpPr>
            <a:spLocks noGrp="1"/>
          </p:cNvSpPr>
          <p:nvPr>
            <p:ph type="body" idx="10"/>
          </p:nvPr>
        </p:nvSpPr>
        <p:spPr>
          <a:xfrm>
            <a:off x="685800" y="1685067"/>
            <a:ext cx="10515600" cy="526093"/>
          </a:xfrm>
        </p:spPr>
        <p:txBody>
          <a:bodyPr lIns="0" anchor="t" anchorCtr="0">
            <a:normAutofit/>
          </a:bodyPr>
          <a:lstStyle>
            <a:lvl1pPr marL="0" indent="0">
              <a:buNone/>
              <a:defRPr sz="2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1554459032"/>
      </p:ext>
    </p:extLst>
  </p:cSld>
  <p:clrMapOvr>
    <a:masterClrMapping/>
  </p:clrMapOvr>
  <p:extLst>
    <p:ext uri="{DCECCB84-F9BA-43D5-87BE-67443E8EF086}">
      <p15:sldGuideLst xmlns:p15="http://schemas.microsoft.com/office/powerpoint/2012/main">
        <p15:guide id="1" orient="horz" pos="12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685800" y="1705430"/>
            <a:ext cx="10817352" cy="4466770"/>
          </a:xfrm>
          <a:prstGeom prst="rect">
            <a:avLst/>
          </a:prstGeom>
        </p:spPr>
        <p:txBody>
          <a:bodyPr/>
          <a:lstStyle>
            <a:lvl1pPr>
              <a:defRPr sz="24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810521249"/>
      </p:ext>
    </p:extLst>
  </p:cSld>
  <p:clrMapOvr>
    <a:masterClrMapping/>
  </p:clrMapOvr>
  <p:extLst>
    <p:ext uri="{DCECCB84-F9BA-43D5-87BE-67443E8EF086}">
      <p15:sldGuideLst xmlns:p15="http://schemas.microsoft.com/office/powerpoint/2012/main">
        <p15:guide id="1" orient="horz" pos="120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no Content">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96716581"/>
      </p:ext>
    </p:extLst>
  </p:cSld>
  <p:clrMapOvr>
    <a:masterClrMapping/>
  </p:clrMapOvr>
  <p:extLst>
    <p:ext uri="{DCECCB84-F9BA-43D5-87BE-67443E8EF086}">
      <p15:sldGuideLst xmlns:p15="http://schemas.microsoft.com/office/powerpoint/2012/main">
        <p15:guide id="1" orient="horz" pos="120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2 column subheads">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4764EA6E-80E6-B34F-887A-59949864C795}"/>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1812BB44-8134-BC46-833F-5E4D72C7A92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9" name="Content Placeholder 3">
            <a:extLst>
              <a:ext uri="{FF2B5EF4-FFF2-40B4-BE49-F238E27FC236}">
                <a16:creationId xmlns:a16="http://schemas.microsoft.com/office/drawing/2014/main" id="{F9028A84-F258-7B4F-8184-F864F5845DE9}"/>
              </a:ext>
            </a:extLst>
          </p:cNvPr>
          <p:cNvSpPr>
            <a:spLocks noGrp="1"/>
          </p:cNvSpPr>
          <p:nvPr>
            <p:ph sz="half" idx="2"/>
          </p:nvPr>
        </p:nvSpPr>
        <p:spPr>
          <a:xfrm>
            <a:off x="685800" y="2211160"/>
            <a:ext cx="5257800" cy="3961040"/>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Content Placeholder 3">
            <a:extLst>
              <a:ext uri="{FF2B5EF4-FFF2-40B4-BE49-F238E27FC236}">
                <a16:creationId xmlns:a16="http://schemas.microsoft.com/office/drawing/2014/main" id="{7277077D-157A-FD42-B080-97316937EFEB}"/>
              </a:ext>
            </a:extLst>
          </p:cNvPr>
          <p:cNvSpPr>
            <a:spLocks noGrp="1"/>
          </p:cNvSpPr>
          <p:nvPr>
            <p:ph sz="half" idx="13"/>
          </p:nvPr>
        </p:nvSpPr>
        <p:spPr>
          <a:xfrm>
            <a:off x="6248400" y="2211160"/>
            <a:ext cx="5257800" cy="3961040"/>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3" name="Rectangle 12">
            <a:extLst>
              <a:ext uri="{FF2B5EF4-FFF2-40B4-BE49-F238E27FC236}">
                <a16:creationId xmlns:a16="http://schemas.microsoft.com/office/drawing/2014/main" id="{2E75C5DC-0B18-0642-9ACA-52298D2A5E56}"/>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4" name="Title Placeholder 1">
            <a:extLst>
              <a:ext uri="{FF2B5EF4-FFF2-40B4-BE49-F238E27FC236}">
                <a16:creationId xmlns:a16="http://schemas.microsoft.com/office/drawing/2014/main" id="{D2010694-D2A1-3C4E-BDE3-FFFEC9BF8F99}"/>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5" name="Text Placeholder 2">
            <a:extLst>
              <a:ext uri="{FF2B5EF4-FFF2-40B4-BE49-F238E27FC236}">
                <a16:creationId xmlns:a16="http://schemas.microsoft.com/office/drawing/2014/main" id="{FA58DCE0-85D0-964E-8ECA-4980FA6001D7}"/>
              </a:ext>
            </a:extLst>
          </p:cNvPr>
          <p:cNvSpPr>
            <a:spLocks noGrp="1"/>
          </p:cNvSpPr>
          <p:nvPr>
            <p:ph type="body" idx="10"/>
          </p:nvPr>
        </p:nvSpPr>
        <p:spPr>
          <a:xfrm>
            <a:off x="685800" y="1685067"/>
            <a:ext cx="5257800" cy="526093"/>
          </a:xfrm>
        </p:spPr>
        <p:txBody>
          <a:bodyPr lIns="0" anchor="t" anchorCtr="0">
            <a:normAutofit/>
          </a:bodyPr>
          <a:lstStyle>
            <a:lvl1pPr marL="0" indent="0">
              <a:buNone/>
              <a:defRPr sz="20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2">
            <a:extLst>
              <a:ext uri="{FF2B5EF4-FFF2-40B4-BE49-F238E27FC236}">
                <a16:creationId xmlns:a16="http://schemas.microsoft.com/office/drawing/2014/main" id="{68D5EE91-3AD5-9A43-9657-8AC9045F296C}"/>
              </a:ext>
            </a:extLst>
          </p:cNvPr>
          <p:cNvSpPr>
            <a:spLocks noGrp="1"/>
          </p:cNvSpPr>
          <p:nvPr>
            <p:ph type="body" idx="14"/>
          </p:nvPr>
        </p:nvSpPr>
        <p:spPr>
          <a:xfrm>
            <a:off x="6248400" y="1685067"/>
            <a:ext cx="5257800" cy="526093"/>
          </a:xfrm>
        </p:spPr>
        <p:txBody>
          <a:bodyPr lIns="0" anchor="t" anchorCtr="0">
            <a:normAutofit/>
          </a:bodyPr>
          <a:lstStyle>
            <a:lvl1pPr marL="0" indent="0">
              <a:buNone/>
              <a:defRPr sz="20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4048606522"/>
      </p:ext>
    </p:extLst>
  </p:cSld>
  <p:clrMapOvr>
    <a:masterClrMapping/>
  </p:clrMapOvr>
  <p:extLst>
    <p:ext uri="{DCECCB84-F9BA-43D5-87BE-67443E8EF086}">
      <p15:sldGuideLst xmlns:p15="http://schemas.microsoft.com/office/powerpoint/2012/main">
        <p15:guide id="1" pos="3744">
          <p15:clr>
            <a:srgbClr val="FBAE40"/>
          </p15:clr>
        </p15:guide>
        <p15:guide id="2" pos="3936">
          <p15:clr>
            <a:srgbClr val="FBAE40"/>
          </p15:clr>
        </p15:guide>
        <p15:guide id="3" orient="horz" pos="1200" userDrawn="1">
          <p15:clr>
            <a:srgbClr val="FBAE40"/>
          </p15:clr>
        </p15:guide>
        <p15:guide id="4" orient="horz" pos="151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2 column">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4764EA6E-80E6-B34F-887A-59949864C795}"/>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1812BB44-8134-BC46-833F-5E4D72C7A92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9" name="Content Placeholder 3">
            <a:extLst>
              <a:ext uri="{FF2B5EF4-FFF2-40B4-BE49-F238E27FC236}">
                <a16:creationId xmlns:a16="http://schemas.microsoft.com/office/drawing/2014/main" id="{F9028A84-F258-7B4F-8184-F864F5845DE9}"/>
              </a:ext>
            </a:extLst>
          </p:cNvPr>
          <p:cNvSpPr>
            <a:spLocks noGrp="1"/>
          </p:cNvSpPr>
          <p:nvPr>
            <p:ph sz="half" idx="2"/>
          </p:nvPr>
        </p:nvSpPr>
        <p:spPr>
          <a:xfrm>
            <a:off x="685800" y="1705429"/>
            <a:ext cx="5257800" cy="4466771"/>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Content Placeholder 3">
            <a:extLst>
              <a:ext uri="{FF2B5EF4-FFF2-40B4-BE49-F238E27FC236}">
                <a16:creationId xmlns:a16="http://schemas.microsoft.com/office/drawing/2014/main" id="{7277077D-157A-FD42-B080-97316937EFEB}"/>
              </a:ext>
            </a:extLst>
          </p:cNvPr>
          <p:cNvSpPr>
            <a:spLocks noGrp="1"/>
          </p:cNvSpPr>
          <p:nvPr>
            <p:ph sz="half" idx="13"/>
          </p:nvPr>
        </p:nvSpPr>
        <p:spPr>
          <a:xfrm>
            <a:off x="6248400" y="1705429"/>
            <a:ext cx="5257800" cy="4466771"/>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3" name="Rectangle 12">
            <a:extLst>
              <a:ext uri="{FF2B5EF4-FFF2-40B4-BE49-F238E27FC236}">
                <a16:creationId xmlns:a16="http://schemas.microsoft.com/office/drawing/2014/main" id="{2E75C5DC-0B18-0642-9ACA-52298D2A5E56}"/>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4" name="Title Placeholder 1">
            <a:extLst>
              <a:ext uri="{FF2B5EF4-FFF2-40B4-BE49-F238E27FC236}">
                <a16:creationId xmlns:a16="http://schemas.microsoft.com/office/drawing/2014/main" id="{D2010694-D2A1-3C4E-BDE3-FFFEC9BF8F99}"/>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040545407"/>
      </p:ext>
    </p:extLst>
  </p:cSld>
  <p:clrMapOvr>
    <a:masterClrMapping/>
  </p:clrMapOvr>
  <p:extLst>
    <p:ext uri="{DCECCB84-F9BA-43D5-87BE-67443E8EF086}">
      <p15:sldGuideLst xmlns:p15="http://schemas.microsoft.com/office/powerpoint/2012/main">
        <p15:guide id="1" pos="3744">
          <p15:clr>
            <a:srgbClr val="FBAE40"/>
          </p15:clr>
        </p15:guide>
        <p15:guide id="2" pos="3936">
          <p15:clr>
            <a:srgbClr val="FBAE40"/>
          </p15:clr>
        </p15:guide>
        <p15:guide id="3" orient="horz" pos="1200">
          <p15:clr>
            <a:srgbClr val="FBAE40"/>
          </p15:clr>
        </p15:guide>
        <p15:guide id="4" orient="horz" pos="151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ootnote no content ">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B52A4C5-2716-E347-BA83-8194E78AFAED}"/>
              </a:ext>
            </a:extLst>
          </p:cNvPr>
          <p:cNvSpPr>
            <a:spLocks noGrp="1"/>
          </p:cNvSpPr>
          <p:nvPr>
            <p:ph type="ftr" sz="quarter" idx="10"/>
          </p:nvPr>
        </p:nvSpPr>
        <p:spPr/>
        <p:txBody>
          <a:bodyPr/>
          <a:lstStyle/>
          <a:p>
            <a:r>
              <a:rPr lang="en-US" b="1" dirty="0"/>
              <a:t>Jackson Lewis P.C.</a:t>
            </a:r>
            <a:endParaRPr lang="en-US" dirty="0"/>
          </a:p>
        </p:txBody>
      </p:sp>
      <p:sp>
        <p:nvSpPr>
          <p:cNvPr id="4" name="Slide Number Placeholder 3">
            <a:extLst>
              <a:ext uri="{FF2B5EF4-FFF2-40B4-BE49-F238E27FC236}">
                <a16:creationId xmlns:a16="http://schemas.microsoft.com/office/drawing/2014/main" id="{7BA38785-7ADF-A34A-93D3-3070905B4905}"/>
              </a:ext>
            </a:extLst>
          </p:cNvPr>
          <p:cNvSpPr>
            <a:spLocks noGrp="1"/>
          </p:cNvSpPr>
          <p:nvPr>
            <p:ph type="sldNum" sz="quarter" idx="11"/>
          </p:nvPr>
        </p:nvSpPr>
        <p:spPr/>
        <p:txBody>
          <a:bodyPr/>
          <a:lstStyle/>
          <a:p>
            <a:fld id="{407F7647-6CBB-4945-B48A-22BF8575EA14}" type="slidenum">
              <a:rPr lang="en-US" smtClean="0"/>
              <a:pPr/>
              <a:t>‹#›</a:t>
            </a:fld>
            <a:endParaRPr lang="en-US" dirty="0"/>
          </a:p>
        </p:txBody>
      </p:sp>
    </p:spTree>
    <p:extLst>
      <p:ext uri="{BB962C8B-B14F-4D97-AF65-F5344CB8AC3E}">
        <p14:creationId xmlns:p14="http://schemas.microsoft.com/office/powerpoint/2010/main" val="1486861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3 columns">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F610FD58-353C-F240-AA43-30C04915F686}"/>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9D73A866-0BBE-F444-8B58-702BA5D0B55B}"/>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15" name="Content Placeholder 3">
            <a:extLst>
              <a:ext uri="{FF2B5EF4-FFF2-40B4-BE49-F238E27FC236}">
                <a16:creationId xmlns:a16="http://schemas.microsoft.com/office/drawing/2014/main" id="{32841B70-5E35-3840-88CE-0055F744C878}"/>
              </a:ext>
            </a:extLst>
          </p:cNvPr>
          <p:cNvSpPr>
            <a:spLocks noGrp="1"/>
          </p:cNvSpPr>
          <p:nvPr>
            <p:ph sz="half" idx="2"/>
          </p:nvPr>
        </p:nvSpPr>
        <p:spPr>
          <a:xfrm>
            <a:off x="695614" y="2091806"/>
            <a:ext cx="3381086" cy="4080394"/>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6" name="Content Placeholder 3">
            <a:extLst>
              <a:ext uri="{FF2B5EF4-FFF2-40B4-BE49-F238E27FC236}">
                <a16:creationId xmlns:a16="http://schemas.microsoft.com/office/drawing/2014/main" id="{5B3FB8AA-3A22-6C42-94F6-1EC29754F03D}"/>
              </a:ext>
            </a:extLst>
          </p:cNvPr>
          <p:cNvSpPr>
            <a:spLocks noGrp="1"/>
          </p:cNvSpPr>
          <p:nvPr>
            <p:ph sz="half" idx="10"/>
          </p:nvPr>
        </p:nvSpPr>
        <p:spPr>
          <a:xfrm>
            <a:off x="4390736" y="2091806"/>
            <a:ext cx="3381664" cy="4080394"/>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7" name="Content Placeholder 3">
            <a:extLst>
              <a:ext uri="{FF2B5EF4-FFF2-40B4-BE49-F238E27FC236}">
                <a16:creationId xmlns:a16="http://schemas.microsoft.com/office/drawing/2014/main" id="{9DAE58FD-2FAB-4E4C-8AA0-C9B549EAF94E}"/>
              </a:ext>
            </a:extLst>
          </p:cNvPr>
          <p:cNvSpPr>
            <a:spLocks noGrp="1"/>
          </p:cNvSpPr>
          <p:nvPr>
            <p:ph sz="half" idx="11"/>
          </p:nvPr>
        </p:nvSpPr>
        <p:spPr>
          <a:xfrm>
            <a:off x="8095672" y="2091806"/>
            <a:ext cx="3410528" cy="4080394"/>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Rectangle 10">
            <a:extLst>
              <a:ext uri="{FF2B5EF4-FFF2-40B4-BE49-F238E27FC236}">
                <a16:creationId xmlns:a16="http://schemas.microsoft.com/office/drawing/2014/main" id="{DB424AD2-C2FD-8942-A059-3B231330A15F}"/>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itle Placeholder 1">
            <a:extLst>
              <a:ext uri="{FF2B5EF4-FFF2-40B4-BE49-F238E27FC236}">
                <a16:creationId xmlns:a16="http://schemas.microsoft.com/office/drawing/2014/main" id="{DFF234AD-98E6-BC44-8F6E-63EFE730F397}"/>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3" name="Text Placeholder 2">
            <a:extLst>
              <a:ext uri="{FF2B5EF4-FFF2-40B4-BE49-F238E27FC236}">
                <a16:creationId xmlns:a16="http://schemas.microsoft.com/office/drawing/2014/main" id="{726F8AF8-61F0-7D42-9986-49F3FA5594E1}"/>
              </a:ext>
            </a:extLst>
          </p:cNvPr>
          <p:cNvSpPr>
            <a:spLocks noGrp="1"/>
          </p:cNvSpPr>
          <p:nvPr>
            <p:ph type="body" idx="12"/>
          </p:nvPr>
        </p:nvSpPr>
        <p:spPr>
          <a:xfrm>
            <a:off x="685800" y="1685067"/>
            <a:ext cx="3390900" cy="406739"/>
          </a:xfrm>
        </p:spPr>
        <p:txBody>
          <a:bodyPr lIns="0" anchor="t" anchorCtr="0">
            <a:normAutofit/>
          </a:bodyPr>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1" name="Text Placeholder 2">
            <a:extLst>
              <a:ext uri="{FF2B5EF4-FFF2-40B4-BE49-F238E27FC236}">
                <a16:creationId xmlns:a16="http://schemas.microsoft.com/office/drawing/2014/main" id="{8A559C3F-C6F1-1B4F-96DF-4769B4B5E90D}"/>
              </a:ext>
            </a:extLst>
          </p:cNvPr>
          <p:cNvSpPr>
            <a:spLocks noGrp="1"/>
          </p:cNvSpPr>
          <p:nvPr>
            <p:ph type="body" idx="14"/>
          </p:nvPr>
        </p:nvSpPr>
        <p:spPr>
          <a:xfrm>
            <a:off x="4381500" y="1685067"/>
            <a:ext cx="3390900" cy="406739"/>
          </a:xfrm>
        </p:spPr>
        <p:txBody>
          <a:bodyPr lIns="0" anchor="t" anchorCtr="0">
            <a:normAutofit/>
          </a:bodyPr>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2" name="Text Placeholder 2">
            <a:extLst>
              <a:ext uri="{FF2B5EF4-FFF2-40B4-BE49-F238E27FC236}">
                <a16:creationId xmlns:a16="http://schemas.microsoft.com/office/drawing/2014/main" id="{5761A200-7679-7348-AB01-CF00EF0FF10F}"/>
              </a:ext>
            </a:extLst>
          </p:cNvPr>
          <p:cNvSpPr>
            <a:spLocks noGrp="1"/>
          </p:cNvSpPr>
          <p:nvPr>
            <p:ph type="body" idx="15"/>
          </p:nvPr>
        </p:nvSpPr>
        <p:spPr>
          <a:xfrm>
            <a:off x="8096250" y="1681225"/>
            <a:ext cx="3390900" cy="410581"/>
          </a:xfrm>
        </p:spPr>
        <p:txBody>
          <a:bodyPr lIns="0" anchor="t" anchorCtr="0">
            <a:normAutofit/>
          </a:bodyPr>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1310030017"/>
      </p:ext>
    </p:extLst>
  </p:cSld>
  <p:clrMapOvr>
    <a:masterClrMapping/>
  </p:clrMapOvr>
  <p:extLst>
    <p:ext uri="{DCECCB84-F9BA-43D5-87BE-67443E8EF086}">
      <p15:sldGuideLst xmlns:p15="http://schemas.microsoft.com/office/powerpoint/2012/main">
        <p15:guide id="1" orient="horz" pos="1176" userDrawn="1">
          <p15:clr>
            <a:srgbClr val="FBAE40"/>
          </p15:clr>
        </p15:guide>
        <p15:guide id="2" pos="2568">
          <p15:clr>
            <a:srgbClr val="FBAE40"/>
          </p15:clr>
        </p15:guide>
        <p15:guide id="3" pos="2760">
          <p15:clr>
            <a:srgbClr val="FBAE40"/>
          </p15:clr>
        </p15:guide>
        <p15:guide id="4" pos="4896">
          <p15:clr>
            <a:srgbClr val="FBAE40"/>
          </p15:clr>
        </p15:guide>
        <p15:guide id="5" pos="5088">
          <p15:clr>
            <a:srgbClr val="FBAE40"/>
          </p15:clr>
        </p15:guide>
        <p15:guide id="6" orient="horz" pos="14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tatement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6D1FA51-3B57-40BD-91B5-CEC224871270}"/>
              </a:ext>
            </a:extLst>
          </p:cNvPr>
          <p:cNvSpPr/>
          <p:nvPr userDrawn="1"/>
        </p:nvSpPr>
        <p:spPr>
          <a:xfrm>
            <a:off x="0" y="-18472"/>
            <a:ext cx="12192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endParaRPr>
          </a:p>
        </p:txBody>
      </p:sp>
      <p:sp>
        <p:nvSpPr>
          <p:cNvPr id="5" name="Text Placeholder 4">
            <a:extLst>
              <a:ext uri="{FF2B5EF4-FFF2-40B4-BE49-F238E27FC236}">
                <a16:creationId xmlns:a16="http://schemas.microsoft.com/office/drawing/2014/main" id="{E3AD1CAC-E36E-45DC-981C-F6F305145AA5}"/>
              </a:ext>
            </a:extLst>
          </p:cNvPr>
          <p:cNvSpPr>
            <a:spLocks noGrp="1"/>
          </p:cNvSpPr>
          <p:nvPr>
            <p:ph type="body" sz="quarter" idx="10" hasCustomPrompt="1"/>
          </p:nvPr>
        </p:nvSpPr>
        <p:spPr>
          <a:xfrm>
            <a:off x="793750" y="1902691"/>
            <a:ext cx="10612438" cy="3131127"/>
          </a:xfrm>
        </p:spPr>
        <p:txBody>
          <a:bodyPr anchor="ctr"/>
          <a:lstStyle>
            <a:lvl1pPr marL="0" indent="0">
              <a:buNone/>
              <a:defRPr sz="6000">
                <a:solidFill>
                  <a:schemeClr val="bg1"/>
                </a:solidFill>
              </a:defRPr>
            </a:lvl1pPr>
          </a:lstStyle>
          <a:p>
            <a:pPr lvl="0"/>
            <a:r>
              <a:rPr lang="en-US" dirty="0"/>
              <a:t>Insert accent statement here.</a:t>
            </a:r>
          </a:p>
        </p:txBody>
      </p:sp>
    </p:spTree>
    <p:extLst>
      <p:ext uri="{BB962C8B-B14F-4D97-AF65-F5344CB8AC3E}">
        <p14:creationId xmlns:p14="http://schemas.microsoft.com/office/powerpoint/2010/main" val="23100088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3 Content amethyst lef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039ADF0-50B4-4858-95F7-7C51A1239CD5}"/>
              </a:ext>
            </a:extLst>
          </p:cNvPr>
          <p:cNvSpPr/>
          <p:nvPr userDrawn="1"/>
        </p:nvSpPr>
        <p:spPr>
          <a:xfrm>
            <a:off x="0" y="0"/>
            <a:ext cx="43815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685800" y="2321472"/>
            <a:ext cx="3416300" cy="3850728"/>
          </a:xfrm>
          <a:prstGeom prst="rect">
            <a:avLst/>
          </a:prstGeom>
        </p:spPr>
        <p:txBody>
          <a:bodyPr/>
          <a:lstStyle>
            <a:lvl1pPr marL="0" indent="0">
              <a:buNone/>
              <a:defRPr sz="1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9" name="Content Placeholder 2">
            <a:extLst>
              <a:ext uri="{FF2B5EF4-FFF2-40B4-BE49-F238E27FC236}">
                <a16:creationId xmlns:a16="http://schemas.microsoft.com/office/drawing/2014/main" id="{A6AA6A22-A47C-474C-8FE7-674A5F7B867F}"/>
              </a:ext>
            </a:extLst>
          </p:cNvPr>
          <p:cNvSpPr>
            <a:spLocks noGrp="1"/>
          </p:cNvSpPr>
          <p:nvPr>
            <p:ph idx="11"/>
          </p:nvPr>
        </p:nvSpPr>
        <p:spPr>
          <a:xfrm>
            <a:off x="685800" y="1181100"/>
            <a:ext cx="3416300" cy="762000"/>
          </a:xfrm>
          <a:prstGeom prst="rect">
            <a:avLst/>
          </a:prstGeom>
        </p:spPr>
        <p:txBody>
          <a:bodyPr anchor="b"/>
          <a:lstStyle>
            <a:lvl1pPr marL="0" indent="0">
              <a:buNone/>
              <a:defRPr sz="2000" b="1">
                <a:solidFill>
                  <a:schemeClr val="bg1"/>
                </a:solidFill>
              </a:defRPr>
            </a:lvl1pPr>
          </a:lstStyle>
          <a:p>
            <a:pPr lvl="0"/>
            <a:r>
              <a:rPr lang="en-US" dirty="0"/>
              <a:t>Click to edit Master text styles</a:t>
            </a:r>
          </a:p>
        </p:txBody>
      </p:sp>
      <p:sp>
        <p:nvSpPr>
          <p:cNvPr id="7" name="Content Placeholder 2">
            <a:extLst>
              <a:ext uri="{FF2B5EF4-FFF2-40B4-BE49-F238E27FC236}">
                <a16:creationId xmlns:a16="http://schemas.microsoft.com/office/drawing/2014/main" id="{C3CB3C04-38A0-6047-A160-729D7E2E77C9}"/>
              </a:ext>
            </a:extLst>
          </p:cNvPr>
          <p:cNvSpPr>
            <a:spLocks noGrp="1"/>
          </p:cNvSpPr>
          <p:nvPr>
            <p:ph idx="10"/>
          </p:nvPr>
        </p:nvSpPr>
        <p:spPr>
          <a:xfrm>
            <a:off x="4838700" y="1584767"/>
            <a:ext cx="6664452" cy="3797300"/>
          </a:xfrm>
          <a:prstGeom prst="rect">
            <a:avLst/>
          </a:prstGeom>
        </p:spPr>
        <p:txBody>
          <a:bodyPr/>
          <a:lstStyle>
            <a:lvl1pPr>
              <a:defRPr>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52372795"/>
      </p:ext>
    </p:extLst>
  </p:cSld>
  <p:clrMapOvr>
    <a:masterClrMapping/>
  </p:clrMapOvr>
  <p:extLst>
    <p:ext uri="{DCECCB84-F9BA-43D5-87BE-67443E8EF086}">
      <p15:sldGuideLst xmlns:p15="http://schemas.microsoft.com/office/powerpoint/2012/main">
        <p15:guide id="1" pos="2760">
          <p15:clr>
            <a:srgbClr val="FBAE40"/>
          </p15:clr>
        </p15:guide>
        <p15:guide id="2" pos="3048">
          <p15:clr>
            <a:srgbClr val="FBAE40"/>
          </p15:clr>
        </p15:guide>
        <p15:guide id="3" orient="horz" pos="984">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3 Content amethyst righ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039ADF0-50B4-4858-95F7-7C51A1239CD5}"/>
              </a:ext>
            </a:extLst>
          </p:cNvPr>
          <p:cNvSpPr/>
          <p:nvPr userDrawn="1"/>
        </p:nvSpPr>
        <p:spPr>
          <a:xfrm>
            <a:off x="7810500" y="0"/>
            <a:ext cx="43815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8089900" y="2321472"/>
            <a:ext cx="3416300" cy="3850728"/>
          </a:xfrm>
          <a:prstGeom prst="rect">
            <a:avLst/>
          </a:prstGeom>
        </p:spPr>
        <p:txBody>
          <a:bodyPr/>
          <a:lstStyle>
            <a:lvl1pPr marL="0" indent="0">
              <a:buNone/>
              <a:defRPr sz="1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9" name="Content Placeholder 2">
            <a:extLst>
              <a:ext uri="{FF2B5EF4-FFF2-40B4-BE49-F238E27FC236}">
                <a16:creationId xmlns:a16="http://schemas.microsoft.com/office/drawing/2014/main" id="{A6AA6A22-A47C-474C-8FE7-674A5F7B867F}"/>
              </a:ext>
            </a:extLst>
          </p:cNvPr>
          <p:cNvSpPr>
            <a:spLocks noGrp="1"/>
          </p:cNvSpPr>
          <p:nvPr>
            <p:ph idx="11"/>
          </p:nvPr>
        </p:nvSpPr>
        <p:spPr>
          <a:xfrm>
            <a:off x="8089900" y="1181100"/>
            <a:ext cx="3416300" cy="762000"/>
          </a:xfrm>
          <a:prstGeom prst="rect">
            <a:avLst/>
          </a:prstGeom>
        </p:spPr>
        <p:txBody>
          <a:bodyPr anchor="b"/>
          <a:lstStyle>
            <a:lvl1pPr marL="0" indent="0">
              <a:buNone/>
              <a:defRPr sz="2000" b="1">
                <a:solidFill>
                  <a:schemeClr val="bg1"/>
                </a:solidFill>
              </a:defRPr>
            </a:lvl1pPr>
          </a:lstStyle>
          <a:p>
            <a:pPr lvl="0"/>
            <a:r>
              <a:rPr lang="en-US" dirty="0"/>
              <a:t>Click to edit Master text styles</a:t>
            </a:r>
          </a:p>
        </p:txBody>
      </p:sp>
      <p:sp>
        <p:nvSpPr>
          <p:cNvPr id="7" name="Footer Placeholder 2">
            <a:extLst>
              <a:ext uri="{FF2B5EF4-FFF2-40B4-BE49-F238E27FC236}">
                <a16:creationId xmlns:a16="http://schemas.microsoft.com/office/drawing/2014/main" id="{CA2827E9-8B6E-8B4A-A34B-69F79E1C5CB8}"/>
              </a:ext>
            </a:extLst>
          </p:cNvPr>
          <p:cNvSpPr>
            <a:spLocks noGrp="1"/>
          </p:cNvSpPr>
          <p:nvPr>
            <p:ph type="ftr" sz="quarter" idx="12"/>
          </p:nvPr>
        </p:nvSpPr>
        <p:spPr>
          <a:xfrm>
            <a:off x="685800" y="6356350"/>
            <a:ext cx="4114800" cy="365125"/>
          </a:xfrm>
        </p:spPr>
        <p:txBody>
          <a:bodyPr/>
          <a:lstStyle/>
          <a:p>
            <a:r>
              <a:rPr lang="en-US" b="1" dirty="0"/>
              <a:t>Jackson Lewis P.C.  </a:t>
            </a:r>
            <a:endParaRPr lang="en-US" dirty="0"/>
          </a:p>
        </p:txBody>
      </p:sp>
      <p:sp>
        <p:nvSpPr>
          <p:cNvPr id="10" name="Content Placeholder 2">
            <a:extLst>
              <a:ext uri="{FF2B5EF4-FFF2-40B4-BE49-F238E27FC236}">
                <a16:creationId xmlns:a16="http://schemas.microsoft.com/office/drawing/2014/main" id="{2D52510A-B443-3A41-856F-1DC143ABE19B}"/>
              </a:ext>
            </a:extLst>
          </p:cNvPr>
          <p:cNvSpPr>
            <a:spLocks noGrp="1"/>
          </p:cNvSpPr>
          <p:nvPr>
            <p:ph idx="10"/>
          </p:nvPr>
        </p:nvSpPr>
        <p:spPr>
          <a:xfrm>
            <a:off x="688848" y="1584767"/>
            <a:ext cx="6664452" cy="3797300"/>
          </a:xfrm>
          <a:prstGeom prst="rect">
            <a:avLst/>
          </a:prstGeom>
        </p:spPr>
        <p:txBody>
          <a:bodyPr/>
          <a:lstStyle>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05143121"/>
      </p:ext>
    </p:extLst>
  </p:cSld>
  <p:clrMapOvr>
    <a:masterClrMapping/>
  </p:clrMapOvr>
  <p:extLst>
    <p:ext uri="{DCECCB84-F9BA-43D5-87BE-67443E8EF086}">
      <p15:sldGuideLst xmlns:p15="http://schemas.microsoft.com/office/powerpoint/2012/main">
        <p15:guide id="1" pos="4632">
          <p15:clr>
            <a:srgbClr val="FBAE40"/>
          </p15:clr>
        </p15:guide>
        <p15:guide id="2" pos="4920">
          <p15:clr>
            <a:srgbClr val="FBAE40"/>
          </p15:clr>
        </p15:guide>
        <p15:guide id="3" orient="horz" pos="984">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Title no Content">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0" name="Picture Placeholder 2">
            <a:extLst>
              <a:ext uri="{FF2B5EF4-FFF2-40B4-BE49-F238E27FC236}">
                <a16:creationId xmlns:a16="http://schemas.microsoft.com/office/drawing/2014/main" id="{271A8290-D5AB-7E43-B58F-00526C5516A5}"/>
              </a:ext>
            </a:extLst>
          </p:cNvPr>
          <p:cNvSpPr>
            <a:spLocks noGrp="1"/>
          </p:cNvSpPr>
          <p:nvPr>
            <p:ph type="pic" idx="1"/>
          </p:nvPr>
        </p:nvSpPr>
        <p:spPr>
          <a:xfrm>
            <a:off x="3140364" y="1562101"/>
            <a:ext cx="5763491" cy="325928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Content Placeholder 3">
            <a:extLst>
              <a:ext uri="{FF2B5EF4-FFF2-40B4-BE49-F238E27FC236}">
                <a16:creationId xmlns:a16="http://schemas.microsoft.com/office/drawing/2014/main" id="{E4ACE865-B391-F441-BEDF-5E90D6B1A5BA}"/>
              </a:ext>
            </a:extLst>
          </p:cNvPr>
          <p:cNvSpPr>
            <a:spLocks noGrp="1"/>
          </p:cNvSpPr>
          <p:nvPr>
            <p:ph sz="half" idx="2" hasCustomPrompt="1"/>
          </p:nvPr>
        </p:nvSpPr>
        <p:spPr>
          <a:xfrm>
            <a:off x="3140363" y="5347860"/>
            <a:ext cx="5763491" cy="313872"/>
          </a:xfrm>
        </p:spPr>
        <p:txBody>
          <a:bodyPr lIns="0"/>
          <a:lstStyle>
            <a:lvl1pPr marL="0" indent="0">
              <a:buNone/>
              <a:defRPr sz="1400">
                <a:solidFill>
                  <a:schemeClr val="tx1">
                    <a:lumMod val="75000"/>
                    <a:lumOff val="25000"/>
                  </a:schemeClr>
                </a:solidFill>
              </a:defRPr>
            </a:lvl1pPr>
            <a:lvl2pPr marL="457200" indent="0">
              <a:buNone/>
              <a:defRPr sz="1400">
                <a:solidFill>
                  <a:schemeClr val="tx1">
                    <a:lumMod val="75000"/>
                    <a:lumOff val="25000"/>
                  </a:schemeClr>
                </a:solidFill>
              </a:defRPr>
            </a:lvl2pPr>
            <a:lvl3pPr>
              <a:defRPr sz="14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65000"/>
                    <a:lumOff val="35000"/>
                  </a:schemeClr>
                </a:solidFill>
              </a:defRPr>
            </a:lvl5pPr>
          </a:lstStyle>
          <a:p>
            <a:pPr lvl="0"/>
            <a:r>
              <a:rPr lang="en-US" dirty="0"/>
              <a:t>Second level</a:t>
            </a:r>
          </a:p>
        </p:txBody>
      </p:sp>
      <p:sp>
        <p:nvSpPr>
          <p:cNvPr id="12" name="Text Placeholder 2">
            <a:extLst>
              <a:ext uri="{FF2B5EF4-FFF2-40B4-BE49-F238E27FC236}">
                <a16:creationId xmlns:a16="http://schemas.microsoft.com/office/drawing/2014/main" id="{FA580981-3CE7-4D41-998D-87EB3B252D35}"/>
              </a:ext>
            </a:extLst>
          </p:cNvPr>
          <p:cNvSpPr>
            <a:spLocks noGrp="1"/>
          </p:cNvSpPr>
          <p:nvPr>
            <p:ph type="body" idx="10"/>
          </p:nvPr>
        </p:nvSpPr>
        <p:spPr>
          <a:xfrm>
            <a:off x="3140363" y="5006489"/>
            <a:ext cx="5763491" cy="324789"/>
          </a:xfrm>
        </p:spPr>
        <p:txBody>
          <a:bodyPr lIns="0" anchor="t" anchorCtr="0">
            <a:normAutofit/>
          </a:bodyPr>
          <a:lstStyle>
            <a:lvl1pPr marL="0" indent="0">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286876628"/>
      </p:ext>
    </p:extLst>
  </p:cSld>
  <p:clrMapOvr>
    <a:masterClrMapping/>
  </p:clrMapOvr>
  <p:extLst>
    <p:ext uri="{DCECCB84-F9BA-43D5-87BE-67443E8EF086}">
      <p15:sldGuideLst xmlns:p15="http://schemas.microsoft.com/office/powerpoint/2012/main">
        <p15:guide id="1" orient="horz" pos="120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6D1FA51-3B57-40BD-91B5-CEC224871270}"/>
              </a:ext>
            </a:extLst>
          </p:cNvPr>
          <p:cNvSpPr/>
          <p:nvPr userDrawn="1"/>
        </p:nvSpPr>
        <p:spPr>
          <a:xfrm>
            <a:off x="0" y="0"/>
            <a:ext cx="12192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endParaRPr>
          </a:p>
        </p:txBody>
      </p:sp>
      <p:sp>
        <p:nvSpPr>
          <p:cNvPr id="2" name="TextBox 1">
            <a:extLst>
              <a:ext uri="{FF2B5EF4-FFF2-40B4-BE49-F238E27FC236}">
                <a16:creationId xmlns:a16="http://schemas.microsoft.com/office/drawing/2014/main" id="{5A78F35C-B711-459A-8D9C-462DD4E0FE0F}"/>
              </a:ext>
            </a:extLst>
          </p:cNvPr>
          <p:cNvSpPr txBox="1"/>
          <p:nvPr userDrawn="1"/>
        </p:nvSpPr>
        <p:spPr>
          <a:xfrm>
            <a:off x="685800" y="2752344"/>
            <a:ext cx="7813964" cy="1015663"/>
          </a:xfrm>
          <a:prstGeom prst="rect">
            <a:avLst/>
          </a:prstGeom>
          <a:noFill/>
        </p:spPr>
        <p:txBody>
          <a:bodyPr wrap="square" rtlCol="0">
            <a:spAutoFit/>
          </a:bodyPr>
          <a:lstStyle/>
          <a:p>
            <a:r>
              <a:rPr lang="en-US" sz="6000" b="1" dirty="0">
                <a:solidFill>
                  <a:schemeClr val="bg1"/>
                </a:solidFill>
                <a:latin typeface="Arial" panose="020B0604020202020204" pitchFamily="34" charset="0"/>
                <a:cs typeface="Arial" panose="020B0604020202020204" pitchFamily="34" charset="0"/>
              </a:rPr>
              <a:t>Thank </a:t>
            </a:r>
            <a:r>
              <a:rPr lang="en-US" sz="6000" b="1" dirty="0">
                <a:solidFill>
                  <a:schemeClr val="accent2"/>
                </a:solidFill>
                <a:latin typeface="Arial" panose="020B0604020202020204" pitchFamily="34" charset="0"/>
                <a:cs typeface="Arial" panose="020B0604020202020204" pitchFamily="34" charset="0"/>
              </a:rPr>
              <a:t>you</a:t>
            </a:r>
            <a:r>
              <a:rPr lang="en-US" sz="6000" b="1" dirty="0">
                <a:solidFill>
                  <a:schemeClr val="bg1"/>
                </a:solidFill>
                <a:latin typeface="Arial" panose="020B0604020202020204" pitchFamily="34" charset="0"/>
                <a:cs typeface="Arial" panose="020B0604020202020204" pitchFamily="34" charset="0"/>
              </a:rPr>
              <a:t>.</a:t>
            </a:r>
          </a:p>
        </p:txBody>
      </p:sp>
      <p:pic>
        <p:nvPicPr>
          <p:cNvPr id="4" name="Picture 3" descr="A picture containing drawing&#10;&#10;Description automatically generated">
            <a:extLst>
              <a:ext uri="{FF2B5EF4-FFF2-40B4-BE49-F238E27FC236}">
                <a16:creationId xmlns:a16="http://schemas.microsoft.com/office/drawing/2014/main" id="{9C2CAC87-7752-4274-8537-B916C8EA400C}"/>
              </a:ext>
            </a:extLst>
          </p:cNvPr>
          <p:cNvPicPr>
            <a:picLocks noChangeAspect="1"/>
          </p:cNvPicPr>
          <p:nvPr userDrawn="1"/>
        </p:nvPicPr>
        <p:blipFill>
          <a:blip r:embed="rId2"/>
          <a:stretch>
            <a:fillRect/>
          </a:stretch>
        </p:blipFill>
        <p:spPr>
          <a:xfrm>
            <a:off x="8820635" y="658368"/>
            <a:ext cx="2670048" cy="412550"/>
          </a:xfrm>
          <a:prstGeom prst="rect">
            <a:avLst/>
          </a:prstGeom>
        </p:spPr>
      </p:pic>
    </p:spTree>
    <p:extLst>
      <p:ext uri="{BB962C8B-B14F-4D97-AF65-F5344CB8AC3E}">
        <p14:creationId xmlns:p14="http://schemas.microsoft.com/office/powerpoint/2010/main" val="32173135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AC4DC-17C8-458E-9937-10DA6D5C710D}"/>
              </a:ext>
            </a:extLst>
          </p:cNvPr>
          <p:cNvSpPr>
            <a:spLocks noGrp="1"/>
          </p:cNvSpPr>
          <p:nvPr>
            <p:ph type="title"/>
          </p:nvPr>
        </p:nvSpPr>
        <p:spPr/>
        <p:txBody>
          <a:bodyPr/>
          <a:lstStyle/>
          <a:p>
            <a:r>
              <a:rPr lang="en-US"/>
              <a:t>Click to edit Master title style</a:t>
            </a:r>
          </a:p>
        </p:txBody>
      </p:sp>
      <p:sp>
        <p:nvSpPr>
          <p:cNvPr id="3" name="Footer Placeholder 2">
            <a:extLst>
              <a:ext uri="{FF2B5EF4-FFF2-40B4-BE49-F238E27FC236}">
                <a16:creationId xmlns:a16="http://schemas.microsoft.com/office/drawing/2014/main" id="{1411C2A2-613A-4001-9C64-902D55399259}"/>
              </a:ext>
            </a:extLst>
          </p:cNvPr>
          <p:cNvSpPr>
            <a:spLocks noGrp="1"/>
          </p:cNvSpPr>
          <p:nvPr>
            <p:ph type="ftr" sz="quarter" idx="10"/>
          </p:nvPr>
        </p:nvSpPr>
        <p:spPr/>
        <p:txBody>
          <a:bodyPr/>
          <a:lstStyle/>
          <a:p>
            <a:r>
              <a:rPr lang="en-US" b="1"/>
              <a:t>Jackson Lewis P.C.</a:t>
            </a:r>
            <a:endParaRPr lang="en-US" dirty="0"/>
          </a:p>
        </p:txBody>
      </p:sp>
      <p:sp>
        <p:nvSpPr>
          <p:cNvPr id="4" name="Slide Number Placeholder 3">
            <a:extLst>
              <a:ext uri="{FF2B5EF4-FFF2-40B4-BE49-F238E27FC236}">
                <a16:creationId xmlns:a16="http://schemas.microsoft.com/office/drawing/2014/main" id="{B385294C-D3F9-4606-9C94-3771D5E9B065}"/>
              </a:ext>
            </a:extLst>
          </p:cNvPr>
          <p:cNvSpPr>
            <a:spLocks noGrp="1"/>
          </p:cNvSpPr>
          <p:nvPr>
            <p:ph type="sldNum" sz="quarter" idx="11"/>
          </p:nvPr>
        </p:nvSpPr>
        <p:spPr/>
        <p:txBody>
          <a:bodyPr/>
          <a:lstStyle/>
          <a:p>
            <a:fld id="{407F7647-6CBB-4945-B48A-22BF8575EA14}" type="slidenum">
              <a:rPr lang="en-US" smtClean="0"/>
              <a:pPr/>
              <a:t>‹#›</a:t>
            </a:fld>
            <a:endParaRPr lang="en-US" dirty="0"/>
          </a:p>
        </p:txBody>
      </p:sp>
      <p:sp>
        <p:nvSpPr>
          <p:cNvPr id="6" name="Content Placeholder 5">
            <a:extLst>
              <a:ext uri="{FF2B5EF4-FFF2-40B4-BE49-F238E27FC236}">
                <a16:creationId xmlns:a16="http://schemas.microsoft.com/office/drawing/2014/main" id="{AB5C6859-3193-48B7-876D-B44E5C218B39}"/>
              </a:ext>
            </a:extLst>
          </p:cNvPr>
          <p:cNvSpPr>
            <a:spLocks noGrp="1"/>
          </p:cNvSpPr>
          <p:nvPr>
            <p:ph sz="quarter" idx="12"/>
          </p:nvPr>
        </p:nvSpPr>
        <p:spPr>
          <a:xfrm>
            <a:off x="685800" y="1362456"/>
            <a:ext cx="10515600" cy="4876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0644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1B67E8-37D2-8C4E-932B-52A93588AA25}"/>
              </a:ext>
            </a:extLst>
          </p:cNvPr>
          <p:cNvSpPr>
            <a:spLocks noGrp="1"/>
          </p:cNvSpPr>
          <p:nvPr>
            <p:ph type="title"/>
          </p:nvPr>
        </p:nvSpPr>
        <p:spPr>
          <a:xfrm>
            <a:off x="685800" y="457200"/>
            <a:ext cx="10515600" cy="480951"/>
          </a:xfrm>
          <a:prstGeom prst="rect">
            <a:avLst/>
          </a:prstGeom>
        </p:spPr>
        <p:txBody>
          <a:bodyPr vert="horz" lIns="0" tIns="0" rIns="0" bIns="0" rtlCol="0" anchor="t" anchorCtr="0">
            <a:noAutofit/>
          </a:bodyPr>
          <a:lstStyle/>
          <a:p>
            <a:r>
              <a:rPr lang="en-US" dirty="0"/>
              <a:t>Click to edit Master title style</a:t>
            </a:r>
          </a:p>
        </p:txBody>
      </p:sp>
      <p:sp>
        <p:nvSpPr>
          <p:cNvPr id="3" name="Text Placeholder 2">
            <a:extLst>
              <a:ext uri="{FF2B5EF4-FFF2-40B4-BE49-F238E27FC236}">
                <a16:creationId xmlns:a16="http://schemas.microsoft.com/office/drawing/2014/main" id="{5AADA0D5-3024-8340-8D84-D65735B57DEF}"/>
              </a:ext>
            </a:extLst>
          </p:cNvPr>
          <p:cNvSpPr>
            <a:spLocks noGrp="1"/>
          </p:cNvSpPr>
          <p:nvPr>
            <p:ph type="body" idx="1"/>
          </p:nvPr>
        </p:nvSpPr>
        <p:spPr>
          <a:xfrm>
            <a:off x="685800" y="1364805"/>
            <a:ext cx="10515600" cy="4351338"/>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23F7706-036D-FB4D-BF65-51EC680ACC28}"/>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a:t>
            </a:r>
            <a:endParaRPr lang="en-US" dirty="0"/>
          </a:p>
        </p:txBody>
      </p:sp>
      <p:sp>
        <p:nvSpPr>
          <p:cNvPr id="6" name="Slide Number Placeholder 5">
            <a:extLst>
              <a:ext uri="{FF2B5EF4-FFF2-40B4-BE49-F238E27FC236}">
                <a16:creationId xmlns:a16="http://schemas.microsoft.com/office/drawing/2014/main" id="{B9E45BDC-DC77-4547-AB6C-D56C743F2E5C}"/>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Tree>
    <p:extLst>
      <p:ext uri="{BB962C8B-B14F-4D97-AF65-F5344CB8AC3E}">
        <p14:creationId xmlns:p14="http://schemas.microsoft.com/office/powerpoint/2010/main" val="1787901010"/>
      </p:ext>
    </p:extLst>
  </p:cSld>
  <p:clrMap bg1="lt1" tx1="dk1" bg2="lt2" tx2="dk2" accent1="accent1" accent2="accent2" accent3="accent3" accent4="accent4" accent5="accent5" accent6="accent6" hlink="hlink" folHlink="folHlink"/>
  <p:sldLayoutIdLst>
    <p:sldLayoutId id="2147483652" r:id="rId1"/>
    <p:sldLayoutId id="2147483656" r:id="rId2"/>
    <p:sldLayoutId id="2147483661" r:id="rId3"/>
    <p:sldLayoutId id="2147483657" r:id="rId4"/>
    <p:sldLayoutId id="2147483670" r:id="rId5"/>
    <p:sldLayoutId id="2147483671" r:id="rId6"/>
    <p:sldLayoutId id="2147483650" r:id="rId7"/>
    <p:sldLayoutId id="2147483672" r:id="rId8"/>
    <p:sldLayoutId id="2147483664" r:id="rId9"/>
    <p:sldLayoutId id="2147483665" r:id="rId10"/>
    <p:sldLayoutId id="2147483662" r:id="rId11"/>
    <p:sldLayoutId id="2147483666" r:id="rId12"/>
    <p:sldLayoutId id="2147483667" r:id="rId13"/>
    <p:sldLayoutId id="2147483663" r:id="rId14"/>
    <p:sldLayoutId id="2147483673" r:id="rId15"/>
    <p:sldLayoutId id="2147483658" r:id="rId16"/>
    <p:sldLayoutId id="2147483659" r:id="rId17"/>
    <p:sldLayoutId id="2147483668" r:id="rId18"/>
    <p:sldLayoutId id="2147483669" r:id="rId19"/>
    <p:sldLayoutId id="2147483674" r:id="rId20"/>
  </p:sldLayoutIdLst>
  <p:hf hdr="0" dt="0"/>
  <p:txStyles>
    <p:titleStyle>
      <a:lvl1pPr algn="l" defTabSz="914400" rtl="0" eaLnBrk="1" latinLnBrk="0" hangingPunct="1">
        <a:lnSpc>
          <a:spcPct val="90000"/>
        </a:lnSpc>
        <a:spcBef>
          <a:spcPct val="0"/>
        </a:spcBef>
        <a:buNone/>
        <a:defRPr sz="3200" b="1" i="0" kern="1200">
          <a:solidFill>
            <a:schemeClr val="accent2"/>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32" userDrawn="1">
          <p15:clr>
            <a:srgbClr val="F26B43"/>
          </p15:clr>
        </p15:guide>
        <p15:guide id="2" pos="7248" userDrawn="1">
          <p15:clr>
            <a:srgbClr val="F26B43"/>
          </p15:clr>
        </p15:guide>
        <p15:guide id="3" orient="horz" pos="504" userDrawn="1">
          <p15:clr>
            <a:srgbClr val="F26B43"/>
          </p15:clr>
        </p15:guide>
        <p15:guide id="4" orient="horz" pos="4080" userDrawn="1">
          <p15:clr>
            <a:srgbClr val="F26B43"/>
          </p15:clr>
        </p15:guide>
        <p15:guide id="5" orient="horz" pos="3888" userDrawn="1">
          <p15:clr>
            <a:srgbClr val="F26B43"/>
          </p15:clr>
        </p15:guide>
        <p15:guide id="6" orient="horz" pos="98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https://antiguaobserver.com/pathologist-explains-covid-test-results-disparity/"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hyperlink" Target="https://undark.org/2020/10/01/covid-19-testing-scientific-triumph/"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hyperlink" Target="http://chimpreports.com/covid-19-false-positives-false-negatives-not-an-anomaly-medics-disclose/" TargetMode="External"/><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picpedia.org/highway-signs/q/quarantine.html" TargetMode="External"/><Relationship Id="rId2" Type="http://schemas.openxmlformats.org/officeDocument/2006/relationships/image" Target="../media/image11.jpg"/><Relationship Id="rId1" Type="http://schemas.openxmlformats.org/officeDocument/2006/relationships/slideLayout" Target="../slideLayouts/slideLayout11.xml"/><Relationship Id="rId6" Type="http://schemas.openxmlformats.org/officeDocument/2006/relationships/hyperlink" Target="https://www.safetysign.com/products/12000/caution-isolation-room-sign" TargetMode="External"/><Relationship Id="rId5" Type="http://schemas.openxmlformats.org/officeDocument/2006/relationships/image" Target="../media/image12.png"/><Relationship Id="rId4" Type="http://schemas.openxmlformats.org/officeDocument/2006/relationships/hyperlink" Target="https://creativecommons.org/licenses/by-sa/3.0/"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titaek-english.blogspot.com/2014/09/he-is-sick-english-of-day.html" TargetMode="External"/><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xow.com/2020/12/15/here-are-8-things-to-know-about-the-covid-19-vaccine/" TargetMode="Externa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www.beckertitle.com/executive-order-broward-county-realtors/" TargetMode="External"/><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s://theroanokestar.com/2020/09/22/struggles-of-small-business-dont-bode-well-for-the-overall-economy/" TargetMode="External"/><Relationship Id="rId3" Type="http://schemas.openxmlformats.org/officeDocument/2006/relationships/diagramLayout" Target="../diagrams/layout1.xml"/><Relationship Id="rId7" Type="http://schemas.openxmlformats.org/officeDocument/2006/relationships/image" Target="../media/image18.jp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thexycode.com/2019/12/09/being-reasonable-to-unreasonable-people/" TargetMode="External"/><Relationship Id="rId2" Type="http://schemas.openxmlformats.org/officeDocument/2006/relationships/image" Target="../media/image20.jp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hyperlink" Target="http://www.theurbanpolitico.com/2016/08/religious-accommodation-in-diverse.html" TargetMode="External"/><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10.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49.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slideLayout" Target="../slideLayouts/slideLayout10.xml"/><Relationship Id="rId6" Type="http://schemas.openxmlformats.org/officeDocument/2006/relationships/image" Target="../media/image34.emf"/><Relationship Id="rId5" Type="http://schemas.openxmlformats.org/officeDocument/2006/relationships/image" Target="../media/image33.emf"/><Relationship Id="rId4" Type="http://schemas.openxmlformats.org/officeDocument/2006/relationships/image" Target="../media/image32.emf"/></Relationships>
</file>

<file path=ppt/slides/_rels/slide5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png"/><Relationship Id="rId1" Type="http://schemas.openxmlformats.org/officeDocument/2006/relationships/slideLayout" Target="../slideLayouts/slideLayout10.xml"/><Relationship Id="rId5" Type="http://schemas.openxmlformats.org/officeDocument/2006/relationships/image" Target="../media/image38.jpg"/><Relationship Id="rId4" Type="http://schemas.openxmlformats.org/officeDocument/2006/relationships/image" Target="../media/image37.jpg"/></Relationships>
</file>

<file path=ppt/slides/_rels/slide5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8DD573-1A45-DC49-9E3D-C06DB4ED16D4}"/>
              </a:ext>
            </a:extLst>
          </p:cNvPr>
          <p:cNvSpPr>
            <a:spLocks noGrp="1"/>
          </p:cNvSpPr>
          <p:nvPr>
            <p:ph type="ctrTitle"/>
          </p:nvPr>
        </p:nvSpPr>
        <p:spPr>
          <a:xfrm>
            <a:off x="448014" y="1500512"/>
            <a:ext cx="10829544" cy="2284144"/>
          </a:xfrm>
        </p:spPr>
        <p:txBody>
          <a:bodyPr/>
          <a:lstStyle/>
          <a:p>
            <a:br>
              <a:rPr lang="en-US" dirty="0"/>
            </a:br>
            <a:br>
              <a:rPr lang="en-US" dirty="0"/>
            </a:br>
            <a:br>
              <a:rPr lang="en-US" dirty="0"/>
            </a:br>
            <a:r>
              <a:rPr lang="es-PR" dirty="0"/>
              <a:t>¿Vacunación compulsoria en el lugar de trabajo?</a:t>
            </a:r>
            <a:endParaRPr lang="en-US" dirty="0"/>
          </a:p>
        </p:txBody>
      </p:sp>
      <p:sp>
        <p:nvSpPr>
          <p:cNvPr id="18" name="Text Placeholder 17">
            <a:extLst>
              <a:ext uri="{FF2B5EF4-FFF2-40B4-BE49-F238E27FC236}">
                <a16:creationId xmlns:a16="http://schemas.microsoft.com/office/drawing/2014/main" id="{EDC797C5-3F02-4C4C-AAFD-6913DE660441}"/>
              </a:ext>
            </a:extLst>
          </p:cNvPr>
          <p:cNvSpPr>
            <a:spLocks noGrp="1"/>
          </p:cNvSpPr>
          <p:nvPr>
            <p:ph type="body" sz="quarter" idx="13"/>
          </p:nvPr>
        </p:nvSpPr>
        <p:spPr>
          <a:xfrm>
            <a:off x="602756" y="5732487"/>
            <a:ext cx="3249343" cy="862938"/>
          </a:xfrm>
        </p:spPr>
        <p:txBody>
          <a:bodyPr/>
          <a:lstStyle/>
          <a:p>
            <a:pPr>
              <a:spcBef>
                <a:spcPts val="0"/>
              </a:spcBef>
            </a:pPr>
            <a:r>
              <a:rPr lang="en-US" sz="1400" dirty="0"/>
              <a:t>Jackson Lewis P.C. - San Juan Office </a:t>
            </a:r>
          </a:p>
          <a:p>
            <a:pPr>
              <a:spcBef>
                <a:spcPts val="0"/>
              </a:spcBef>
            </a:pPr>
            <a:r>
              <a:rPr lang="en-US" sz="1400" dirty="0"/>
              <a:t>(787) 522-7305</a:t>
            </a:r>
          </a:p>
        </p:txBody>
      </p:sp>
      <p:sp>
        <p:nvSpPr>
          <p:cNvPr id="20" name="Text Placeholder 19">
            <a:extLst>
              <a:ext uri="{FF2B5EF4-FFF2-40B4-BE49-F238E27FC236}">
                <a16:creationId xmlns:a16="http://schemas.microsoft.com/office/drawing/2014/main" id="{E2780925-5640-470A-9B5F-A6D05519A48E}"/>
              </a:ext>
            </a:extLst>
          </p:cNvPr>
          <p:cNvSpPr>
            <a:spLocks noGrp="1"/>
          </p:cNvSpPr>
          <p:nvPr>
            <p:ph type="body" sz="quarter" idx="14"/>
          </p:nvPr>
        </p:nvSpPr>
        <p:spPr>
          <a:xfrm>
            <a:off x="602756" y="4973658"/>
            <a:ext cx="2533725" cy="240367"/>
          </a:xfrm>
        </p:spPr>
        <p:txBody>
          <a:bodyPr/>
          <a:lstStyle/>
          <a:p>
            <a:r>
              <a:rPr lang="en-US" sz="1300" dirty="0"/>
              <a:t>lealt@</a:t>
            </a:r>
            <a:r>
              <a:rPr lang="en-US" sz="1400" dirty="0"/>
              <a:t>jacksonlewis</a:t>
            </a:r>
            <a:r>
              <a:rPr lang="en-US" sz="1300" dirty="0"/>
              <a:t>.com </a:t>
            </a:r>
          </a:p>
        </p:txBody>
      </p:sp>
      <p:sp>
        <p:nvSpPr>
          <p:cNvPr id="22" name="Text Placeholder 21">
            <a:extLst>
              <a:ext uri="{FF2B5EF4-FFF2-40B4-BE49-F238E27FC236}">
                <a16:creationId xmlns:a16="http://schemas.microsoft.com/office/drawing/2014/main" id="{4C39FD9B-AB4D-441B-AEE1-43EF3DF1B430}"/>
              </a:ext>
            </a:extLst>
          </p:cNvPr>
          <p:cNvSpPr>
            <a:spLocks noGrp="1"/>
          </p:cNvSpPr>
          <p:nvPr>
            <p:ph type="body" sz="quarter" idx="10"/>
          </p:nvPr>
        </p:nvSpPr>
        <p:spPr>
          <a:xfrm>
            <a:off x="602756" y="4687631"/>
            <a:ext cx="3249343" cy="240366"/>
          </a:xfrm>
        </p:spPr>
        <p:txBody>
          <a:bodyPr/>
          <a:lstStyle/>
          <a:p>
            <a:r>
              <a:rPr lang="en-US" sz="1800" dirty="0"/>
              <a:t>Lcda. Tatiana Leal González</a:t>
            </a:r>
          </a:p>
        </p:txBody>
      </p:sp>
      <p:sp>
        <p:nvSpPr>
          <p:cNvPr id="23" name="Text Placeholder 21">
            <a:extLst>
              <a:ext uri="{FF2B5EF4-FFF2-40B4-BE49-F238E27FC236}">
                <a16:creationId xmlns:a16="http://schemas.microsoft.com/office/drawing/2014/main" id="{5EEFF6A5-2BF6-4AC4-9806-C57675780598}"/>
              </a:ext>
            </a:extLst>
          </p:cNvPr>
          <p:cNvSpPr txBox="1">
            <a:spLocks/>
          </p:cNvSpPr>
          <p:nvPr/>
        </p:nvSpPr>
        <p:spPr>
          <a:xfrm>
            <a:off x="602756" y="5204978"/>
            <a:ext cx="4258627" cy="229414"/>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chemeClr val="accent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Lcda. Rosangela Sanfilippo Resumil</a:t>
            </a:r>
          </a:p>
        </p:txBody>
      </p:sp>
      <p:sp>
        <p:nvSpPr>
          <p:cNvPr id="24" name="Text Placeholder 19">
            <a:extLst>
              <a:ext uri="{FF2B5EF4-FFF2-40B4-BE49-F238E27FC236}">
                <a16:creationId xmlns:a16="http://schemas.microsoft.com/office/drawing/2014/main" id="{E14FE0AC-E261-4D0E-9AF5-9DD7E6A35BC6}"/>
              </a:ext>
            </a:extLst>
          </p:cNvPr>
          <p:cNvSpPr txBox="1">
            <a:spLocks/>
          </p:cNvSpPr>
          <p:nvPr/>
        </p:nvSpPr>
        <p:spPr>
          <a:xfrm>
            <a:off x="602756" y="5491006"/>
            <a:ext cx="3965894" cy="270014"/>
          </a:xfrm>
          <a:prstGeom prst="rect">
            <a:avLst/>
          </a:prstGeom>
        </p:spPr>
        <p:txBody>
          <a:bodyPr vert="horz" lIns="0" tIns="0" rIns="0" bIns="0" rtlCol="0">
            <a:noAutofit/>
          </a:bodyPr>
          <a:lstStyle>
            <a:lvl1pPr marL="0" marR="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sz="1200" b="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t>Rosangela.SanfilippoResumil@jacksonlewis.com </a:t>
            </a:r>
          </a:p>
        </p:txBody>
      </p:sp>
      <p:sp>
        <p:nvSpPr>
          <p:cNvPr id="28" name="Text Placeholder 21">
            <a:extLst>
              <a:ext uri="{FF2B5EF4-FFF2-40B4-BE49-F238E27FC236}">
                <a16:creationId xmlns:a16="http://schemas.microsoft.com/office/drawing/2014/main" id="{30E505EC-16B6-47CE-9ED1-592DB6A00130}"/>
              </a:ext>
            </a:extLst>
          </p:cNvPr>
          <p:cNvSpPr txBox="1">
            <a:spLocks/>
          </p:cNvSpPr>
          <p:nvPr/>
        </p:nvSpPr>
        <p:spPr>
          <a:xfrm>
            <a:off x="4861383" y="4843226"/>
            <a:ext cx="3947547" cy="332621"/>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b="1" kern="1200">
                <a:solidFill>
                  <a:schemeClr val="accent2"/>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800" dirty="0"/>
          </a:p>
        </p:txBody>
      </p:sp>
      <p:sp>
        <p:nvSpPr>
          <p:cNvPr id="29" name="Text Placeholder 19">
            <a:extLst>
              <a:ext uri="{FF2B5EF4-FFF2-40B4-BE49-F238E27FC236}">
                <a16:creationId xmlns:a16="http://schemas.microsoft.com/office/drawing/2014/main" id="{79EDE5AB-5D7C-4764-B0A5-05FF62436A8F}"/>
              </a:ext>
            </a:extLst>
          </p:cNvPr>
          <p:cNvSpPr txBox="1">
            <a:spLocks/>
          </p:cNvSpPr>
          <p:nvPr/>
        </p:nvSpPr>
        <p:spPr>
          <a:xfrm>
            <a:off x="4950638" y="4964499"/>
            <a:ext cx="3965894" cy="270014"/>
          </a:xfrm>
          <a:prstGeom prst="rect">
            <a:avLst/>
          </a:prstGeom>
        </p:spPr>
        <p:txBody>
          <a:bodyPr vert="horz" lIns="0" tIns="0" rIns="0" bIns="0" rtlCol="0">
            <a:noAutofit/>
          </a:bodyPr>
          <a:lstStyle>
            <a:lvl1pPr marL="0" marR="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sz="1200" b="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300" dirty="0"/>
          </a:p>
        </p:txBody>
      </p:sp>
      <p:pic>
        <p:nvPicPr>
          <p:cNvPr id="2" name="Picture 1">
            <a:extLst>
              <a:ext uri="{FF2B5EF4-FFF2-40B4-BE49-F238E27FC236}">
                <a16:creationId xmlns:a16="http://schemas.microsoft.com/office/drawing/2014/main" id="{EFF9A8EA-21E3-4ED7-B644-B43760368C1A}"/>
              </a:ext>
            </a:extLst>
          </p:cNvPr>
          <p:cNvPicPr>
            <a:picLocks noChangeAspect="1"/>
          </p:cNvPicPr>
          <p:nvPr/>
        </p:nvPicPr>
        <p:blipFill>
          <a:blip r:embed="rId3"/>
          <a:stretch>
            <a:fillRect/>
          </a:stretch>
        </p:blipFill>
        <p:spPr>
          <a:xfrm>
            <a:off x="8550876" y="4584357"/>
            <a:ext cx="2583530" cy="1909635"/>
          </a:xfrm>
          <a:prstGeom prst="rect">
            <a:avLst/>
          </a:prstGeom>
        </p:spPr>
      </p:pic>
    </p:spTree>
    <p:extLst>
      <p:ext uri="{BB962C8B-B14F-4D97-AF65-F5344CB8AC3E}">
        <p14:creationId xmlns:p14="http://schemas.microsoft.com/office/powerpoint/2010/main" val="26693608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B5C3CE6-898B-48FF-8F3C-C3ACD8AB632A}"/>
              </a:ext>
            </a:extLst>
          </p:cNvPr>
          <p:cNvSpPr>
            <a:spLocks noGrp="1"/>
          </p:cNvSpPr>
          <p:nvPr>
            <p:ph idx="1"/>
          </p:nvPr>
        </p:nvSpPr>
        <p:spPr>
          <a:xfrm>
            <a:off x="685799" y="1439917"/>
            <a:ext cx="5094891" cy="4732283"/>
          </a:xfrm>
        </p:spPr>
        <p:txBody>
          <a:bodyPr/>
          <a:lstStyle/>
          <a:p>
            <a:pPr marL="0" indent="0" algn="just">
              <a:buNone/>
            </a:pPr>
            <a:r>
              <a:rPr lang="en-US" sz="1200" b="1" dirty="0"/>
              <a:t>Lcda. Tatiana Leal-González</a:t>
            </a:r>
            <a:r>
              <a:rPr lang="es-PR" sz="1200" b="1" dirty="0"/>
              <a:t> </a:t>
            </a:r>
            <a:r>
              <a:rPr lang="es-PR" sz="1200" dirty="0"/>
              <a:t>es</a:t>
            </a:r>
            <a:r>
              <a:rPr lang="es-PR" sz="1200" b="1" dirty="0"/>
              <a:t> Asociada </a:t>
            </a:r>
            <a:r>
              <a:rPr lang="es-PR" sz="1200" dirty="0"/>
              <a:t>de la oficina de San Juan, Puerto Rico, de </a:t>
            </a:r>
            <a:r>
              <a:rPr lang="es-PR" sz="1200" b="1" dirty="0"/>
              <a:t>Jackson Lewis LLC.</a:t>
            </a:r>
          </a:p>
          <a:p>
            <a:pPr marL="0" indent="0" algn="just">
              <a:buNone/>
            </a:pPr>
            <a:r>
              <a:rPr lang="es-PR" sz="1200" dirty="0"/>
              <a:t>Su práctica está enfocada en aspectos sustantivos y procesales de litigios laborales y de derecho laboral y ha defendido con éxito reclamos contra patronos ante tribunales federales y locales y agencias administrativas, que involucran alegaciones complejas de despido injustificado, hostigamiento sexual, represalias, discrimen por incapacidad y edad.</a:t>
            </a:r>
          </a:p>
          <a:p>
            <a:pPr marL="0" indent="0" algn="just">
              <a:buNone/>
            </a:pPr>
            <a:r>
              <a:rPr lang="es-PR" sz="1200" dirty="0"/>
              <a:t>La Lcda. Leal-González con frecuencia brinda asesoría legal y preventiva a los clientes sobre una variedad de asuntos laborales, incluyendo la redacción de contratos de trabajo para empleados de alto rango; negociación de despidos; imposición de disciplina progresiva según los estándares legales locales aplicables; y administración de licencias de ausencia. También brinda asesoría sobre despidos, acuerdos de indemnización, mala conducta, discrimen, acomodos razonables y otros asuntos relacionados con el empleo para prevenir litigios potenciales.</a:t>
            </a:r>
            <a:endParaRPr lang="en-US" sz="1200" dirty="0"/>
          </a:p>
          <a:p>
            <a:pPr marL="0" indent="0" algn="just">
              <a:buNone/>
            </a:pPr>
            <a:r>
              <a:rPr lang="es-PR" sz="1200" dirty="0"/>
              <a:t>Además, tiene experiencia proveyendo asesoría a clientes en Puerto Rico sobre asuntos de beneficios para empleados, incluyendo: presentación de solicitudes para la cualificación de planes de retiro con autoridades fiscales de Puerto Rico; determinaciones de cubierta de planes de Puerto Rico bajo el Título IV de ERISA con el </a:t>
            </a:r>
            <a:r>
              <a:rPr lang="es-PR" sz="1200" dirty="0" err="1"/>
              <a:t>Pension</a:t>
            </a:r>
            <a:r>
              <a:rPr lang="es-PR" sz="1200" dirty="0"/>
              <a:t> Benefit </a:t>
            </a:r>
            <a:r>
              <a:rPr lang="es-PR" sz="1200" dirty="0" err="1"/>
              <a:t>Guaranty</a:t>
            </a:r>
            <a:r>
              <a:rPr lang="es-PR" sz="1200" dirty="0"/>
              <a:t> </a:t>
            </a:r>
            <a:r>
              <a:rPr lang="es-PR" sz="1200" dirty="0" err="1"/>
              <a:t>Corporation</a:t>
            </a:r>
            <a:r>
              <a:rPr lang="es-PR" sz="1200" dirty="0"/>
              <a:t>; procedimientos de corrección de planes de retiro con el Departamento de Trabajo de EE. UU.; administración del planes de retiro; entre otros asuntos complejos.</a:t>
            </a:r>
          </a:p>
          <a:p>
            <a:pPr marL="0" indent="0" algn="just">
              <a:buNone/>
            </a:pPr>
            <a:endParaRPr lang="en-US" sz="1200" dirty="0"/>
          </a:p>
        </p:txBody>
      </p:sp>
      <p:sp>
        <p:nvSpPr>
          <p:cNvPr id="3" name="Footer Placeholder 2">
            <a:extLst>
              <a:ext uri="{FF2B5EF4-FFF2-40B4-BE49-F238E27FC236}">
                <a16:creationId xmlns:a16="http://schemas.microsoft.com/office/drawing/2014/main" id="{FE8192E1-1947-4764-BA52-D3B106725722}"/>
              </a:ext>
            </a:extLst>
          </p:cNvPr>
          <p:cNvSpPr>
            <a:spLocks noGrp="1"/>
          </p:cNvSpPr>
          <p:nvPr>
            <p:ph type="ftr" sz="quarter" idx="3"/>
          </p:nvPr>
        </p:nvSpPr>
        <p:spPr/>
        <p:txBody>
          <a:bodyPr/>
          <a:lstStyle/>
          <a:p>
            <a:r>
              <a:rPr lang="en-US" b="1" dirty="0"/>
              <a:t>Jackson Lewis P.C.  </a:t>
            </a:r>
            <a:endParaRPr lang="en-US" dirty="0"/>
          </a:p>
        </p:txBody>
      </p:sp>
      <p:sp>
        <p:nvSpPr>
          <p:cNvPr id="4" name="Slide Number Placeholder 3">
            <a:extLst>
              <a:ext uri="{FF2B5EF4-FFF2-40B4-BE49-F238E27FC236}">
                <a16:creationId xmlns:a16="http://schemas.microsoft.com/office/drawing/2014/main" id="{3CADED63-4711-4BF9-9010-7F81465F5FAC}"/>
              </a:ext>
            </a:extLst>
          </p:cNvPr>
          <p:cNvSpPr>
            <a:spLocks noGrp="1"/>
          </p:cNvSpPr>
          <p:nvPr>
            <p:ph type="sldNum" sz="quarter" idx="4"/>
          </p:nvPr>
        </p:nvSpPr>
        <p:spPr/>
        <p:txBody>
          <a:bodyPr/>
          <a:lstStyle/>
          <a:p>
            <a:fld id="{407F7647-6CBB-4945-B48A-22BF8575EA14}" type="slidenum">
              <a:rPr lang="en-US" smtClean="0"/>
              <a:pPr/>
              <a:t>2</a:t>
            </a:fld>
            <a:endParaRPr lang="en-US" dirty="0"/>
          </a:p>
        </p:txBody>
      </p:sp>
      <p:sp>
        <p:nvSpPr>
          <p:cNvPr id="5" name="Title 4">
            <a:extLst>
              <a:ext uri="{FF2B5EF4-FFF2-40B4-BE49-F238E27FC236}">
                <a16:creationId xmlns:a16="http://schemas.microsoft.com/office/drawing/2014/main" id="{C344ECFC-4E29-4D93-953E-6137108232E9}"/>
              </a:ext>
            </a:extLst>
          </p:cNvPr>
          <p:cNvSpPr>
            <a:spLocks noGrp="1"/>
          </p:cNvSpPr>
          <p:nvPr>
            <p:ph type="title"/>
          </p:nvPr>
        </p:nvSpPr>
        <p:spPr/>
        <p:txBody>
          <a:bodyPr/>
          <a:lstStyle/>
          <a:p>
            <a:r>
              <a:rPr lang="en-US" dirty="0" err="1"/>
              <a:t>Sobre</a:t>
            </a:r>
            <a:r>
              <a:rPr lang="en-US" dirty="0"/>
              <a:t> las </a:t>
            </a:r>
            <a:r>
              <a:rPr lang="en-US" dirty="0" err="1"/>
              <a:t>conferenciantes</a:t>
            </a:r>
            <a:endParaRPr lang="en-US" dirty="0"/>
          </a:p>
        </p:txBody>
      </p:sp>
      <p:pic>
        <p:nvPicPr>
          <p:cNvPr id="7" name="Picture 6">
            <a:extLst>
              <a:ext uri="{FF2B5EF4-FFF2-40B4-BE49-F238E27FC236}">
                <a16:creationId xmlns:a16="http://schemas.microsoft.com/office/drawing/2014/main" id="{3C04F6FD-07FB-4E4A-B881-B7FE642F0C8D}"/>
              </a:ext>
            </a:extLst>
          </p:cNvPr>
          <p:cNvPicPr>
            <a:picLocks noChangeAspect="1"/>
          </p:cNvPicPr>
          <p:nvPr/>
        </p:nvPicPr>
        <p:blipFill>
          <a:blip r:embed="rId2"/>
          <a:stretch>
            <a:fillRect/>
          </a:stretch>
        </p:blipFill>
        <p:spPr>
          <a:xfrm>
            <a:off x="5914536" y="1794941"/>
            <a:ext cx="5937568" cy="3960358"/>
          </a:xfrm>
          <a:prstGeom prst="rect">
            <a:avLst/>
          </a:prstGeom>
        </p:spPr>
      </p:pic>
    </p:spTree>
    <p:extLst>
      <p:ext uri="{BB962C8B-B14F-4D97-AF65-F5344CB8AC3E}">
        <p14:creationId xmlns:p14="http://schemas.microsoft.com/office/powerpoint/2010/main" val="3830804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2F8227B-47DA-40A3-9858-8BB2B94D5748}"/>
              </a:ext>
            </a:extLst>
          </p:cNvPr>
          <p:cNvSpPr>
            <a:spLocks noGrp="1"/>
          </p:cNvSpPr>
          <p:nvPr>
            <p:ph idx="1"/>
          </p:nvPr>
        </p:nvSpPr>
        <p:spPr>
          <a:xfrm>
            <a:off x="3200400" y="1424076"/>
            <a:ext cx="8302752" cy="4466770"/>
          </a:xfrm>
        </p:spPr>
        <p:txBody>
          <a:bodyPr/>
          <a:lstStyle/>
          <a:p>
            <a:pPr marL="0" indent="0" algn="just">
              <a:buNone/>
            </a:pPr>
            <a:r>
              <a:rPr lang="es-PR" sz="1200" b="1" dirty="0"/>
              <a:t>Lcda. Rosangela Sanfilippo-Resumil </a:t>
            </a:r>
            <a:r>
              <a:rPr lang="es-PR" sz="1200" dirty="0"/>
              <a:t>es </a:t>
            </a:r>
            <a:r>
              <a:rPr lang="es-PR" sz="1200" i="1" dirty="0"/>
              <a:t> Of </a:t>
            </a:r>
            <a:r>
              <a:rPr lang="es-PR" sz="1200" i="1" dirty="0" err="1"/>
              <a:t>Counsel</a:t>
            </a:r>
            <a:r>
              <a:rPr lang="es-PR" sz="1200" i="1" dirty="0"/>
              <a:t> </a:t>
            </a:r>
            <a:r>
              <a:rPr lang="es-ES" sz="1200" dirty="0">
                <a:solidFill>
                  <a:srgbClr val="222222"/>
                </a:solidFill>
                <a:ea typeface="Calibri" panose="020F0502020204030204" pitchFamily="34" charset="0"/>
              </a:rPr>
              <a:t>de la oficina de San Juan, Puerto Rico, de </a:t>
            </a:r>
            <a:r>
              <a:rPr lang="es-ES" sz="1200" b="1" dirty="0">
                <a:solidFill>
                  <a:srgbClr val="222222"/>
                </a:solidFill>
                <a:ea typeface="Calibri" panose="020F0502020204030204" pitchFamily="34" charset="0"/>
              </a:rPr>
              <a:t>Jackson Lewis LLC.</a:t>
            </a:r>
            <a:r>
              <a:rPr lang="es-ES" sz="1200" dirty="0">
                <a:solidFill>
                  <a:srgbClr val="222222"/>
                </a:solidFill>
                <a:ea typeface="Calibri" panose="020F0502020204030204" pitchFamily="34" charset="0"/>
              </a:rPr>
              <a:t> </a:t>
            </a:r>
            <a:endParaRPr lang="en-US" sz="1200" dirty="0"/>
          </a:p>
          <a:p>
            <a:pPr marL="0" indent="0" algn="just">
              <a:buNone/>
            </a:pPr>
            <a:r>
              <a:rPr lang="es-PR" sz="1200" dirty="0"/>
              <a:t>Durante los últimos dieciséis años, la licenciada </a:t>
            </a:r>
            <a:r>
              <a:rPr lang="es-PR" sz="1200" dirty="0" err="1"/>
              <a:t>Sanfilippo</a:t>
            </a:r>
            <a:r>
              <a:rPr lang="es-PR" sz="1200" dirty="0"/>
              <a:t> ha brindado asesoramiento a patronos, representándolos además ante los tribunales federales y locales y ante agencias administrativas, trabajando mano a mano con sus ejecutivos. </a:t>
            </a:r>
            <a:endParaRPr lang="en-US" sz="1200" dirty="0"/>
          </a:p>
          <a:p>
            <a:pPr marL="0" indent="0" algn="just">
              <a:buNone/>
            </a:pPr>
            <a:r>
              <a:rPr lang="es-PR" sz="1200" dirty="0"/>
              <a:t>Antes de unirse a Jackson Lewis, Rosangela </a:t>
            </a:r>
            <a:r>
              <a:rPr lang="es-PR" sz="1200" dirty="0" err="1"/>
              <a:t>Sanfilippo</a:t>
            </a:r>
            <a:r>
              <a:rPr lang="es-PR" sz="1200" dirty="0"/>
              <a:t> </a:t>
            </a:r>
            <a:r>
              <a:rPr lang="es-PR" sz="1200" dirty="0" err="1"/>
              <a:t>Resumil</a:t>
            </a:r>
            <a:r>
              <a:rPr lang="es-PR" sz="1200" dirty="0"/>
              <a:t> se desempeñó como Vicepresidente Senior de Asuntos Legales para MCS </a:t>
            </a:r>
            <a:r>
              <a:rPr lang="es-PR" sz="1200" dirty="0" err="1"/>
              <a:t>Healthcare</a:t>
            </a:r>
            <a:r>
              <a:rPr lang="es-PR" sz="1200" dirty="0"/>
              <a:t> Holdings, LLC. (MCS), donde supervisó desde una perspectiva legal las operaciones de la compañía en Puerto Rico. </a:t>
            </a:r>
            <a:endParaRPr lang="en-US" sz="1200" dirty="0"/>
          </a:p>
          <a:p>
            <a:pPr marL="0" indent="0" algn="just">
              <a:buNone/>
            </a:pPr>
            <a:r>
              <a:rPr lang="es-PR" sz="1200" dirty="0"/>
              <a:t>La licenciada </a:t>
            </a:r>
            <a:r>
              <a:rPr lang="es-PR" sz="1200" dirty="0" err="1"/>
              <a:t>Sanfilippo</a:t>
            </a:r>
            <a:r>
              <a:rPr lang="es-PR" sz="1200" dirty="0"/>
              <a:t> fue socia en Morell, Cartagena &amp; </a:t>
            </a:r>
            <a:r>
              <a:rPr lang="es-PR" sz="1200" dirty="0" err="1"/>
              <a:t>Dapena</a:t>
            </a:r>
            <a:r>
              <a:rPr lang="es-PR" sz="1200" dirty="0"/>
              <a:t>, L.L.C. Su experiencia en el ámbito legal también incluye haber trabajado en el departamento Laboral de </a:t>
            </a:r>
            <a:r>
              <a:rPr lang="es-PR" sz="1200" dirty="0" err="1"/>
              <a:t>Oneill</a:t>
            </a:r>
            <a:r>
              <a:rPr lang="es-PR" sz="1200" dirty="0"/>
              <a:t> &amp; Borges. En un punto de su carrera, estableció su propia firma donde ejerció durante siete años antes de llegar a Morell, Cartagena &amp; </a:t>
            </a:r>
            <a:r>
              <a:rPr lang="es-PR" sz="1200" dirty="0" err="1"/>
              <a:t>Dapena</a:t>
            </a:r>
            <a:r>
              <a:rPr lang="es-PR" sz="1200" dirty="0"/>
              <a:t>, L.L.C. Además, complementó su experiencia laboral trabajando tanto en el Tribunal Supremo de Puerto Rico como en el Tribunal de Distrito para el Distrito de Puerto Rico. </a:t>
            </a:r>
            <a:endParaRPr lang="en-US" sz="1200" dirty="0"/>
          </a:p>
          <a:p>
            <a:pPr marL="0" indent="0" algn="just">
              <a:buNone/>
            </a:pPr>
            <a:r>
              <a:rPr lang="es-PR" sz="1200" dirty="0"/>
              <a:t>Ha sido reconocida en la edición especial “40 </a:t>
            </a:r>
            <a:r>
              <a:rPr lang="es-PR" sz="1200" dirty="0" err="1"/>
              <a:t>under</a:t>
            </a:r>
            <a:r>
              <a:rPr lang="es-PR" sz="1200" dirty="0"/>
              <a:t> 40” del periódico </a:t>
            </a:r>
            <a:r>
              <a:rPr lang="es-PR" sz="1200" dirty="0" err="1"/>
              <a:t>Caribbean</a:t>
            </a:r>
            <a:r>
              <a:rPr lang="es-PR" sz="1200" dirty="0"/>
              <a:t> Business como una de las mujeres ejecutivas jóvenes más ejemplares en Puerto Rico.</a:t>
            </a:r>
            <a:endParaRPr lang="en-US" sz="1200" dirty="0"/>
          </a:p>
          <a:p>
            <a:pPr marL="0" indent="0" algn="just">
              <a:buNone/>
            </a:pPr>
            <a:r>
              <a:rPr lang="es-PR" sz="1200" dirty="0"/>
              <a:t>Desde abril de 2019 hasta noviembre de 2020, </a:t>
            </a:r>
            <a:r>
              <a:rPr lang="es-PR" sz="1200" dirty="0" err="1"/>
              <a:t>Sanfilippo</a:t>
            </a:r>
            <a:r>
              <a:rPr lang="es-PR" sz="1200" dirty="0"/>
              <a:t> presidió la Junta de Directores de la Asociación de Compañías de Seguros de Puerto Rico (ACODESE), entidad dedicada a aunar </a:t>
            </a:r>
            <a:r>
              <a:rPr lang="es-ES_tradnl" sz="1200" dirty="0"/>
              <a:t>los esfuerzos de sus asociados para promover, proteger y desarrollar el bienestar de la industria</a:t>
            </a:r>
            <a:r>
              <a:rPr lang="es-PR" sz="1200" dirty="0"/>
              <a:t>.</a:t>
            </a:r>
            <a:endParaRPr lang="en-US" sz="1200" dirty="0"/>
          </a:p>
          <a:p>
            <a:pPr marL="0" indent="0" algn="just">
              <a:buNone/>
            </a:pPr>
            <a:r>
              <a:rPr lang="es-PR" sz="1200" dirty="0"/>
              <a:t>La licenciada </a:t>
            </a:r>
            <a:r>
              <a:rPr lang="es-PR" sz="1200" dirty="0" err="1"/>
              <a:t>Sanfilippo</a:t>
            </a:r>
            <a:r>
              <a:rPr lang="es-PR" sz="1200" dirty="0"/>
              <a:t> obtuvo su </a:t>
            </a:r>
            <a:r>
              <a:rPr lang="es-PR" sz="1200" dirty="0" err="1"/>
              <a:t>Juris</a:t>
            </a:r>
            <a:r>
              <a:rPr lang="es-PR" sz="1200" dirty="0"/>
              <a:t> Doctor, </a:t>
            </a:r>
            <a:r>
              <a:rPr lang="es-PR" sz="1200" i="1" dirty="0"/>
              <a:t>Magna Cum Laude</a:t>
            </a:r>
            <a:r>
              <a:rPr lang="es-PR" sz="1200" dirty="0"/>
              <a:t> de la Facultad de Derecho de la Universidad de Puerto Rico en 2003. Es miembro de la </a:t>
            </a:r>
            <a:r>
              <a:rPr lang="es-PR" sz="1200" i="1" dirty="0"/>
              <a:t>Federal Bar </a:t>
            </a:r>
            <a:r>
              <a:rPr lang="es-PR" sz="1200" i="1" dirty="0" err="1"/>
              <a:t>Association</a:t>
            </a:r>
            <a:r>
              <a:rPr lang="es-PR" sz="1200" dirty="0"/>
              <a:t> y la </a:t>
            </a:r>
            <a:r>
              <a:rPr lang="es-PR" sz="1200" i="1" dirty="0"/>
              <a:t>American Bar </a:t>
            </a:r>
            <a:r>
              <a:rPr lang="es-PR" sz="1200" i="1" dirty="0" err="1"/>
              <a:t>Association</a:t>
            </a:r>
            <a:r>
              <a:rPr lang="es-PR" sz="1200" dirty="0"/>
              <a:t>. Está autorizada para ejercer ante todos los tribunales de Puerto Rico, el Tribunal de Distrito de los Estados Unidos para el Distrito de Puerto Rico, el Tribunal de Apelaciones de los Estados Unidos para el Primer Circuito y el Tribunal Supremo de los Estados Unidos.</a:t>
            </a:r>
            <a:endParaRPr lang="en-US" sz="1200" dirty="0"/>
          </a:p>
          <a:p>
            <a:endParaRPr lang="en-US" dirty="0"/>
          </a:p>
        </p:txBody>
      </p:sp>
      <p:sp>
        <p:nvSpPr>
          <p:cNvPr id="3" name="Footer Placeholder 2">
            <a:extLst>
              <a:ext uri="{FF2B5EF4-FFF2-40B4-BE49-F238E27FC236}">
                <a16:creationId xmlns:a16="http://schemas.microsoft.com/office/drawing/2014/main" id="{9E2F4049-0B81-4732-A33F-6E32DF463A40}"/>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A5094F3F-B34F-4E8E-8699-FDA398A66BCC}"/>
              </a:ext>
            </a:extLst>
          </p:cNvPr>
          <p:cNvSpPr>
            <a:spLocks noGrp="1"/>
          </p:cNvSpPr>
          <p:nvPr>
            <p:ph type="sldNum" sz="quarter" idx="4"/>
          </p:nvPr>
        </p:nvSpPr>
        <p:spPr/>
        <p:txBody>
          <a:bodyPr/>
          <a:lstStyle/>
          <a:p>
            <a:fld id="{407F7647-6CBB-4945-B48A-22BF8575EA14}" type="slidenum">
              <a:rPr lang="en-US" smtClean="0"/>
              <a:pPr/>
              <a:t>3</a:t>
            </a:fld>
            <a:endParaRPr lang="en-US" dirty="0"/>
          </a:p>
        </p:txBody>
      </p:sp>
      <p:sp>
        <p:nvSpPr>
          <p:cNvPr id="5" name="Title 4">
            <a:extLst>
              <a:ext uri="{FF2B5EF4-FFF2-40B4-BE49-F238E27FC236}">
                <a16:creationId xmlns:a16="http://schemas.microsoft.com/office/drawing/2014/main" id="{7CDC0B48-CE1F-4C80-A593-CF508825849F}"/>
              </a:ext>
            </a:extLst>
          </p:cNvPr>
          <p:cNvSpPr>
            <a:spLocks noGrp="1"/>
          </p:cNvSpPr>
          <p:nvPr>
            <p:ph type="title"/>
          </p:nvPr>
        </p:nvSpPr>
        <p:spPr/>
        <p:txBody>
          <a:bodyPr/>
          <a:lstStyle/>
          <a:p>
            <a:r>
              <a:rPr lang="en-US" dirty="0" err="1"/>
              <a:t>Sobre</a:t>
            </a:r>
            <a:r>
              <a:rPr lang="en-US" dirty="0"/>
              <a:t> las </a:t>
            </a:r>
            <a:r>
              <a:rPr lang="en-US" dirty="0" err="1"/>
              <a:t>conferenciantes</a:t>
            </a:r>
            <a:endParaRPr lang="en-US" dirty="0"/>
          </a:p>
        </p:txBody>
      </p:sp>
      <p:pic>
        <p:nvPicPr>
          <p:cNvPr id="13" name="Picture 12">
            <a:extLst>
              <a:ext uri="{FF2B5EF4-FFF2-40B4-BE49-F238E27FC236}">
                <a16:creationId xmlns:a16="http://schemas.microsoft.com/office/drawing/2014/main" id="{B5E2DB60-06C3-4ACF-9516-5BA6940E130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51692" y="1424076"/>
            <a:ext cx="2848708" cy="4315276"/>
          </a:xfrm>
          <a:prstGeom prst="rect">
            <a:avLst/>
          </a:prstGeom>
          <a:noFill/>
          <a:ln>
            <a:noFill/>
          </a:ln>
        </p:spPr>
      </p:pic>
    </p:spTree>
    <p:extLst>
      <p:ext uri="{BB962C8B-B14F-4D97-AF65-F5344CB8AC3E}">
        <p14:creationId xmlns:p14="http://schemas.microsoft.com/office/powerpoint/2010/main" val="227906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6C209-5D41-4935-B43E-8F872E7F293E}"/>
              </a:ext>
            </a:extLst>
          </p:cNvPr>
          <p:cNvSpPr>
            <a:spLocks noGrp="1"/>
          </p:cNvSpPr>
          <p:nvPr>
            <p:ph type="title"/>
          </p:nvPr>
        </p:nvSpPr>
        <p:spPr/>
        <p:txBody>
          <a:bodyPr/>
          <a:lstStyle/>
          <a:p>
            <a:r>
              <a:rPr lang="en-US" sz="3600" dirty="0" err="1"/>
              <a:t>Advertencia</a:t>
            </a:r>
            <a:endParaRPr lang="en-US" sz="3600" dirty="0"/>
          </a:p>
        </p:txBody>
      </p:sp>
      <p:sp>
        <p:nvSpPr>
          <p:cNvPr id="3" name="Text Placeholder 2">
            <a:extLst>
              <a:ext uri="{FF2B5EF4-FFF2-40B4-BE49-F238E27FC236}">
                <a16:creationId xmlns:a16="http://schemas.microsoft.com/office/drawing/2014/main" id="{7C5F0768-3ACC-400B-AE83-9EA0929231BF}"/>
              </a:ext>
            </a:extLst>
          </p:cNvPr>
          <p:cNvSpPr>
            <a:spLocks noGrp="1"/>
          </p:cNvSpPr>
          <p:nvPr>
            <p:ph type="body" sz="quarter" idx="10"/>
          </p:nvPr>
        </p:nvSpPr>
        <p:spPr>
          <a:xfrm>
            <a:off x="5427785" y="1673352"/>
            <a:ext cx="6121087" cy="4293694"/>
          </a:xfrm>
        </p:spPr>
        <p:txBody>
          <a:bodyPr/>
          <a:lstStyle/>
          <a:p>
            <a:pPr marL="0" indent="0" algn="just">
              <a:buNone/>
            </a:pPr>
            <a:r>
              <a:rPr lang="es-ES" sz="2400" dirty="0"/>
              <a:t>Jackson Lewis LLC ha preparado los materiales contenidos en esta presentación para la referencia e información general de los participantes en relación con los seminarios educativos presentados por la firma y sus abogados. Los asistentes deben consultar con un abogado antes de tomar cualquier acción que pueda afectar sus derechos legales y no deben considerar estos materiales o discusiones sobre estos materiales como asesoramiento legal o de otro tipo con respecto a cualquier asunto específico.</a:t>
            </a:r>
            <a:endParaRPr lang="en-US" sz="2400" dirty="0"/>
          </a:p>
        </p:txBody>
      </p:sp>
      <p:sp>
        <p:nvSpPr>
          <p:cNvPr id="4" name="Rectangle 3">
            <a:extLst>
              <a:ext uri="{FF2B5EF4-FFF2-40B4-BE49-F238E27FC236}">
                <a16:creationId xmlns:a16="http://schemas.microsoft.com/office/drawing/2014/main" id="{C8E8D7A6-5C55-4E7F-A4D2-86794B175A51}"/>
              </a:ext>
            </a:extLst>
          </p:cNvPr>
          <p:cNvSpPr/>
          <p:nvPr/>
        </p:nvSpPr>
        <p:spPr>
          <a:xfrm>
            <a:off x="457256" y="6175103"/>
            <a:ext cx="1945917" cy="369332"/>
          </a:xfrm>
          <a:prstGeom prst="rect">
            <a:avLst/>
          </a:prstGeom>
        </p:spPr>
        <p:txBody>
          <a:bodyPr wrap="none">
            <a:spAutoFit/>
          </a:bodyPr>
          <a:lstStyle/>
          <a:p>
            <a:r>
              <a:rPr lang="en-US" b="1" dirty="0">
                <a:solidFill>
                  <a:srgbClr val="7030A0"/>
                </a:solidFill>
              </a:rPr>
              <a:t>Jackson Lewis P.C. </a:t>
            </a:r>
            <a:endParaRPr lang="en-US" dirty="0">
              <a:solidFill>
                <a:srgbClr val="7030A0"/>
              </a:solidFill>
            </a:endParaRPr>
          </a:p>
        </p:txBody>
      </p:sp>
    </p:spTree>
    <p:extLst>
      <p:ext uri="{BB962C8B-B14F-4D97-AF65-F5344CB8AC3E}">
        <p14:creationId xmlns:p14="http://schemas.microsoft.com/office/powerpoint/2010/main" val="719893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0">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indoor&#10;&#10;Description automatically generated">
            <a:extLst>
              <a:ext uri="{FF2B5EF4-FFF2-40B4-BE49-F238E27FC236}">
                <a16:creationId xmlns:a16="http://schemas.microsoft.com/office/drawing/2014/main" id="{EEC5FADD-3682-445B-92CC-5FB01AC8C5D4}"/>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285" r="32230" b="8125"/>
          <a:stretch/>
        </p:blipFill>
        <p:spPr>
          <a:xfrm>
            <a:off x="4868882" y="10"/>
            <a:ext cx="7323117" cy="6857990"/>
          </a:xfrm>
          <a:prstGeom prst="rect">
            <a:avLst/>
          </a:prstGeom>
        </p:spPr>
      </p:pic>
      <p:sp>
        <p:nvSpPr>
          <p:cNvPr id="18" name="Rectangle 12">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D1D43F14-619A-4528-8433-FCC6491901D8}"/>
              </a:ext>
            </a:extLst>
          </p:cNvPr>
          <p:cNvSpPr>
            <a:spLocks noGrp="1"/>
          </p:cNvSpPr>
          <p:nvPr>
            <p:ph type="title"/>
          </p:nvPr>
        </p:nvSpPr>
        <p:spPr>
          <a:xfrm>
            <a:off x="371094" y="1161288"/>
            <a:ext cx="3667506" cy="1124712"/>
          </a:xfrm>
        </p:spPr>
        <p:txBody>
          <a:bodyPr vert="horz" lIns="91440" tIns="45720" rIns="91440" bIns="45720" rtlCol="0" anchor="b">
            <a:normAutofit fontScale="90000"/>
          </a:bodyPr>
          <a:lstStyle/>
          <a:p>
            <a:r>
              <a:rPr lang="en-US" sz="2800" dirty="0">
                <a:solidFill>
                  <a:schemeClr val="tx1"/>
                </a:solidFill>
              </a:rPr>
              <a:t>Las </a:t>
            </a:r>
            <a:r>
              <a:rPr lang="en-US" sz="2800" dirty="0" err="1">
                <a:solidFill>
                  <a:schemeClr val="tx1"/>
                </a:solidFill>
              </a:rPr>
              <a:t>Pruebas</a:t>
            </a:r>
            <a:r>
              <a:rPr lang="en-US" sz="2800" dirty="0">
                <a:solidFill>
                  <a:schemeClr val="tx1"/>
                </a:solidFill>
              </a:rPr>
              <a:t> de COVID-19 y el </a:t>
            </a:r>
            <a:r>
              <a:rPr lang="en-US" sz="2800" dirty="0" err="1">
                <a:solidFill>
                  <a:schemeClr val="tx1"/>
                </a:solidFill>
              </a:rPr>
              <a:t>Trabajo</a:t>
            </a:r>
            <a:endParaRPr lang="en-US" sz="2800" dirty="0">
              <a:solidFill>
                <a:schemeClr val="tx1"/>
              </a:solidFill>
            </a:endParaRPr>
          </a:p>
        </p:txBody>
      </p:sp>
      <p:sp>
        <p:nvSpPr>
          <p:cNvPr id="15" name="Rectangle 1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Content Placeholder 1">
            <a:extLst>
              <a:ext uri="{FF2B5EF4-FFF2-40B4-BE49-F238E27FC236}">
                <a16:creationId xmlns:a16="http://schemas.microsoft.com/office/drawing/2014/main" id="{F9A8E201-9A11-44E4-96F9-F0F59B91B183}"/>
              </a:ext>
            </a:extLst>
          </p:cNvPr>
          <p:cNvSpPr>
            <a:spLocks noGrp="1"/>
          </p:cNvSpPr>
          <p:nvPr>
            <p:ph idx="1"/>
          </p:nvPr>
        </p:nvSpPr>
        <p:spPr>
          <a:xfrm>
            <a:off x="371094" y="2718054"/>
            <a:ext cx="3438906" cy="3207258"/>
          </a:xfrm>
        </p:spPr>
        <p:txBody>
          <a:bodyPr vert="horz" lIns="91440" tIns="45720" rIns="91440" bIns="45720" rtlCol="0" anchor="t">
            <a:normAutofit lnSpcReduction="10000"/>
          </a:bodyPr>
          <a:lstStyle/>
          <a:p>
            <a:pPr algn="just"/>
            <a:r>
              <a:rPr lang="en-US" sz="1400" dirty="0"/>
              <a:t>La ley federal “American with Disabilities Act” (la "ADA") </a:t>
            </a:r>
            <a:r>
              <a:rPr lang="en-US" sz="1400" dirty="0" err="1"/>
              <a:t>prohíbe</a:t>
            </a:r>
            <a:r>
              <a:rPr lang="en-US" sz="1400" dirty="0"/>
              <a:t>, por lo general, los </a:t>
            </a:r>
            <a:r>
              <a:rPr lang="en-US" sz="1400" dirty="0" err="1"/>
              <a:t>exámenes</a:t>
            </a:r>
            <a:r>
              <a:rPr lang="en-US" sz="1400" dirty="0"/>
              <a:t> </a:t>
            </a:r>
            <a:r>
              <a:rPr lang="en-US" sz="1400" dirty="0" err="1"/>
              <a:t>médicos</a:t>
            </a:r>
            <a:r>
              <a:rPr lang="en-US" sz="1400" dirty="0"/>
              <a:t> a los </a:t>
            </a:r>
            <a:r>
              <a:rPr lang="en-US" sz="1400" dirty="0" err="1"/>
              <a:t>empleados</a:t>
            </a:r>
            <a:r>
              <a:rPr lang="en-US" sz="1400" dirty="0"/>
              <a:t>; sin embargo, </a:t>
            </a:r>
            <a:r>
              <a:rPr lang="en-US" sz="1400" dirty="0" err="1"/>
              <a:t>dichos</a:t>
            </a:r>
            <a:r>
              <a:rPr lang="en-US" sz="1400" dirty="0"/>
              <a:t> </a:t>
            </a:r>
            <a:r>
              <a:rPr lang="en-US" sz="1400" dirty="0" err="1"/>
              <a:t>exámenes</a:t>
            </a:r>
            <a:r>
              <a:rPr lang="en-US" sz="1400" dirty="0"/>
              <a:t> </a:t>
            </a:r>
            <a:r>
              <a:rPr lang="en-US" sz="1400" dirty="0" err="1"/>
              <a:t>están</a:t>
            </a:r>
            <a:r>
              <a:rPr lang="en-US" sz="1400" dirty="0"/>
              <a:t> </a:t>
            </a:r>
            <a:r>
              <a:rPr lang="en-US" sz="1400" dirty="0" err="1"/>
              <a:t>permitidos</a:t>
            </a:r>
            <a:r>
              <a:rPr lang="en-US" sz="1400" dirty="0"/>
              <a:t> para </a:t>
            </a:r>
            <a:r>
              <a:rPr lang="en-US" sz="1400" dirty="0" err="1"/>
              <a:t>determinar</a:t>
            </a:r>
            <a:r>
              <a:rPr lang="en-US" sz="1400" dirty="0"/>
              <a:t> </a:t>
            </a:r>
            <a:r>
              <a:rPr lang="en-US" sz="1400" dirty="0" err="1"/>
              <a:t>si</a:t>
            </a:r>
            <a:r>
              <a:rPr lang="en-US" sz="1400" dirty="0"/>
              <a:t> un </a:t>
            </a:r>
            <a:r>
              <a:rPr lang="en-US" sz="1400" dirty="0" err="1"/>
              <a:t>empleado</a:t>
            </a:r>
            <a:r>
              <a:rPr lang="en-US" sz="1400" dirty="0"/>
              <a:t> </a:t>
            </a:r>
            <a:r>
              <a:rPr lang="en-US" sz="1400" dirty="0" err="1"/>
              <a:t>representa</a:t>
            </a:r>
            <a:r>
              <a:rPr lang="en-US" sz="1400" dirty="0"/>
              <a:t> una </a:t>
            </a:r>
            <a:r>
              <a:rPr lang="en-US" sz="1400" dirty="0" err="1"/>
              <a:t>amenaza</a:t>
            </a:r>
            <a:r>
              <a:rPr lang="en-US" sz="1400" dirty="0"/>
              <a:t> </a:t>
            </a:r>
            <a:r>
              <a:rPr lang="en-US" sz="1400" dirty="0" err="1"/>
              <a:t>directa</a:t>
            </a:r>
            <a:r>
              <a:rPr lang="en-US" sz="1400" dirty="0"/>
              <a:t> para el </a:t>
            </a:r>
            <a:r>
              <a:rPr lang="en-US" sz="1400" dirty="0" err="1"/>
              <a:t>lugar</a:t>
            </a:r>
            <a:r>
              <a:rPr lang="en-US" sz="1400" dirty="0"/>
              <a:t> de  </a:t>
            </a:r>
            <a:r>
              <a:rPr lang="en-US" sz="1400" dirty="0" err="1"/>
              <a:t>trabajo</a:t>
            </a:r>
            <a:r>
              <a:rPr lang="en-US" sz="1400" dirty="0"/>
              <a:t>.</a:t>
            </a:r>
          </a:p>
          <a:p>
            <a:pPr algn="just"/>
            <a:r>
              <a:rPr lang="en-US" sz="1400" dirty="0"/>
              <a:t>La </a:t>
            </a:r>
            <a:r>
              <a:rPr lang="en-US" sz="1400" dirty="0" err="1"/>
              <a:t>guía</a:t>
            </a:r>
            <a:r>
              <a:rPr lang="en-US" sz="1400" dirty="0"/>
              <a:t> de la </a:t>
            </a:r>
            <a:r>
              <a:rPr lang="en-US" sz="1400" dirty="0" err="1"/>
              <a:t>Comisión</a:t>
            </a:r>
            <a:r>
              <a:rPr lang="en-US" sz="1400" dirty="0"/>
              <a:t> de </a:t>
            </a:r>
            <a:r>
              <a:rPr lang="en-US" sz="1400" dirty="0" err="1"/>
              <a:t>Igualdad</a:t>
            </a:r>
            <a:r>
              <a:rPr lang="en-US" sz="1400" dirty="0"/>
              <a:t> de </a:t>
            </a:r>
            <a:r>
              <a:rPr lang="en-US" sz="1400" dirty="0" err="1"/>
              <a:t>Oportunidad</a:t>
            </a:r>
            <a:r>
              <a:rPr lang="en-US" sz="1400" dirty="0"/>
              <a:t> </a:t>
            </a:r>
            <a:r>
              <a:rPr lang="en-US" sz="1400" dirty="0" err="1"/>
              <a:t>en</a:t>
            </a:r>
            <a:r>
              <a:rPr lang="en-US" sz="1400" dirty="0"/>
              <a:t> el </a:t>
            </a:r>
            <a:r>
              <a:rPr lang="en-US" sz="1400" dirty="0" err="1"/>
              <a:t>Empleo</a:t>
            </a:r>
            <a:r>
              <a:rPr lang="en-US" sz="1400" dirty="0"/>
              <a:t> (EEOC, por sus </a:t>
            </a:r>
            <a:r>
              <a:rPr lang="en-US" sz="1400" dirty="0" err="1"/>
              <a:t>siglas</a:t>
            </a:r>
            <a:r>
              <a:rPr lang="en-US" sz="1400" dirty="0"/>
              <a:t> </a:t>
            </a:r>
            <a:r>
              <a:rPr lang="en-US" sz="1400" dirty="0" err="1"/>
              <a:t>en</a:t>
            </a:r>
            <a:r>
              <a:rPr lang="en-US" sz="1400" dirty="0"/>
              <a:t> </a:t>
            </a:r>
            <a:r>
              <a:rPr lang="en-US" sz="1400" dirty="0" err="1"/>
              <a:t>inglés</a:t>
            </a:r>
            <a:r>
              <a:rPr lang="en-US" sz="1400" dirty="0"/>
              <a:t>) </a:t>
            </a:r>
            <a:r>
              <a:rPr lang="en-US" sz="1400" dirty="0" err="1"/>
              <a:t>establece</a:t>
            </a:r>
            <a:r>
              <a:rPr lang="en-US" sz="1400" dirty="0"/>
              <a:t>: “</a:t>
            </a:r>
            <a:r>
              <a:rPr lang="en-US" sz="1400" i="1" dirty="0"/>
              <a:t>The ADA requires that any mandatory medical test of employees be ‘job-related and consistent with business necessity</a:t>
            </a:r>
            <a:r>
              <a:rPr lang="en-US" sz="1400" dirty="0"/>
              <a:t>.’”</a:t>
            </a:r>
          </a:p>
          <a:p>
            <a:r>
              <a:rPr lang="en-US" sz="1400" dirty="0"/>
              <a:t>HIPAA y los </a:t>
            </a:r>
            <a:r>
              <a:rPr lang="en-US" sz="1400" dirty="0" err="1"/>
              <a:t>resultados</a:t>
            </a:r>
            <a:r>
              <a:rPr lang="en-US" sz="1400" dirty="0"/>
              <a:t> de las </a:t>
            </a:r>
            <a:r>
              <a:rPr lang="en-US" sz="1400" dirty="0" err="1"/>
              <a:t>pruebas</a:t>
            </a:r>
            <a:endParaRPr lang="en-US" sz="1400" dirty="0"/>
          </a:p>
          <a:p>
            <a:endParaRPr lang="en-US" sz="1200" dirty="0">
              <a:latin typeface="+mn-lt"/>
              <a:cs typeface="+mn-cs"/>
            </a:endParaRPr>
          </a:p>
        </p:txBody>
      </p:sp>
      <p:sp>
        <p:nvSpPr>
          <p:cNvPr id="3" name="Footer Placeholder 2">
            <a:extLst>
              <a:ext uri="{FF2B5EF4-FFF2-40B4-BE49-F238E27FC236}">
                <a16:creationId xmlns:a16="http://schemas.microsoft.com/office/drawing/2014/main" id="{E7FF6225-FA66-4AE1-9578-B0C425F05F7C}"/>
              </a:ext>
            </a:extLst>
          </p:cNvPr>
          <p:cNvSpPr>
            <a:spLocks noGrp="1"/>
          </p:cNvSpPr>
          <p:nvPr>
            <p:ph type="ftr" sz="quarter" idx="3"/>
          </p:nvPr>
        </p:nvSpPr>
        <p:spPr>
          <a:xfrm>
            <a:off x="4038600" y="6356350"/>
            <a:ext cx="4114800" cy="365125"/>
          </a:xfrm>
        </p:spPr>
        <p:txBody>
          <a:bodyPr vert="horz" lIns="91440" tIns="45720" rIns="91440" bIns="45720" rtlCol="0" anchor="ctr">
            <a:normAutofit/>
          </a:bodyPr>
          <a:lstStyle/>
          <a:p>
            <a:pPr algn="ctr">
              <a:spcAft>
                <a:spcPts val="600"/>
              </a:spcAft>
              <a:defRPr/>
            </a:pPr>
            <a:r>
              <a:rPr lang="en-US" sz="1200" kern="1200" dirty="0">
                <a:solidFill>
                  <a:schemeClr val="tx1">
                    <a:lumMod val="50000"/>
                    <a:lumOff val="50000"/>
                  </a:schemeClr>
                </a:solidFill>
                <a:latin typeface="Calibri" panose="020F0502020204030204"/>
                <a:ea typeface="+mn-ea"/>
                <a:cs typeface="+mn-cs"/>
              </a:rPr>
              <a:t>Jackson Lewis P.C.  </a:t>
            </a:r>
          </a:p>
        </p:txBody>
      </p:sp>
      <p:sp>
        <p:nvSpPr>
          <p:cNvPr id="4" name="Slide Number Placeholder 3">
            <a:extLst>
              <a:ext uri="{FF2B5EF4-FFF2-40B4-BE49-F238E27FC236}">
                <a16:creationId xmlns:a16="http://schemas.microsoft.com/office/drawing/2014/main" id="{03A22356-9A2E-4451-B3C5-1B657B4FEAF8}"/>
              </a:ext>
            </a:extLst>
          </p:cNvPr>
          <p:cNvSpPr>
            <a:spLocks noGrp="1"/>
          </p:cNvSpPr>
          <p:nvPr>
            <p:ph type="sldNum" sz="quarter" idx="4"/>
          </p:nvPr>
        </p:nvSpPr>
        <p:spPr>
          <a:xfrm>
            <a:off x="9077706" y="6356350"/>
            <a:ext cx="2743200" cy="365125"/>
          </a:xfrm>
        </p:spPr>
        <p:txBody>
          <a:bodyPr vert="horz" lIns="91440" tIns="45720" rIns="91440" bIns="45720" rtlCol="0" anchor="ctr">
            <a:normAutofit/>
          </a:bodyPr>
          <a:lstStyle/>
          <a:p>
            <a:pPr>
              <a:spcAft>
                <a:spcPts val="600"/>
              </a:spcAft>
              <a:defRPr/>
            </a:pPr>
            <a:fld id="{407F7647-6CBB-4945-B48A-22BF8575EA14}" type="slidenum">
              <a:rPr lang="en-US" sz="1200" b="0">
                <a:solidFill>
                  <a:schemeClr val="bg1"/>
                </a:solidFill>
                <a:latin typeface="Calibri" panose="020F0502020204030204"/>
                <a:cs typeface="+mn-cs"/>
              </a:rPr>
              <a:pPr>
                <a:spcAft>
                  <a:spcPts val="600"/>
                </a:spcAft>
                <a:defRPr/>
              </a:pPr>
              <a:t>5</a:t>
            </a:fld>
            <a:endParaRPr lang="en-US" sz="1200" b="0">
              <a:solidFill>
                <a:schemeClr val="bg1"/>
              </a:solidFill>
              <a:latin typeface="Calibri" panose="020F0502020204030204"/>
              <a:cs typeface="+mn-cs"/>
            </a:endParaRPr>
          </a:p>
        </p:txBody>
      </p:sp>
    </p:spTree>
    <p:extLst>
      <p:ext uri="{BB962C8B-B14F-4D97-AF65-F5344CB8AC3E}">
        <p14:creationId xmlns:p14="http://schemas.microsoft.com/office/powerpoint/2010/main" val="3086338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05C4F12-63D7-489A-BAA2-F26BBDFB2557}"/>
              </a:ext>
            </a:extLst>
          </p:cNvPr>
          <p:cNvSpPr>
            <a:spLocks noGrp="1"/>
          </p:cNvSpPr>
          <p:nvPr>
            <p:ph idx="1"/>
          </p:nvPr>
        </p:nvSpPr>
        <p:spPr>
          <a:xfrm>
            <a:off x="685800" y="2383064"/>
            <a:ext cx="10817352" cy="3789135"/>
          </a:xfrm>
        </p:spPr>
        <p:txBody>
          <a:bodyPr/>
          <a:lstStyle/>
          <a:p>
            <a:pPr algn="just"/>
            <a:r>
              <a:rPr lang="en-US" dirty="0"/>
              <a:t>El </a:t>
            </a:r>
            <a:r>
              <a:rPr lang="en-US" dirty="0" err="1"/>
              <a:t>patrono</a:t>
            </a:r>
            <a:r>
              <a:rPr lang="en-US" dirty="0"/>
              <a:t> </a:t>
            </a:r>
            <a:r>
              <a:rPr lang="en-US" dirty="0" err="1"/>
              <a:t>puede</a:t>
            </a:r>
            <a:r>
              <a:rPr lang="en-US" dirty="0"/>
              <a:t> </a:t>
            </a:r>
            <a:r>
              <a:rPr lang="en-US" dirty="0" err="1"/>
              <a:t>exigirle</a:t>
            </a:r>
            <a:r>
              <a:rPr lang="en-US" dirty="0"/>
              <a:t> la </a:t>
            </a:r>
            <a:r>
              <a:rPr lang="en-US" dirty="0" err="1"/>
              <a:t>prueba</a:t>
            </a:r>
            <a:r>
              <a:rPr lang="en-US" dirty="0"/>
              <a:t> de COVID-19 a sus </a:t>
            </a:r>
            <a:r>
              <a:rPr lang="en-US" dirty="0" err="1"/>
              <a:t>empleados</a:t>
            </a:r>
            <a:r>
              <a:rPr lang="en-US" dirty="0"/>
              <a:t>:</a:t>
            </a:r>
          </a:p>
          <a:p>
            <a:pPr algn="just"/>
            <a:endParaRPr lang="en-US" sz="2200" dirty="0"/>
          </a:p>
          <a:p>
            <a:pPr lvl="1" algn="just"/>
            <a:r>
              <a:rPr lang="en-US" sz="2200" dirty="0"/>
              <a:t>Antes de </a:t>
            </a:r>
            <a:r>
              <a:rPr lang="en-US" sz="2200" dirty="0" err="1"/>
              <a:t>permitirle</a:t>
            </a:r>
            <a:r>
              <a:rPr lang="en-US" sz="2200" dirty="0"/>
              <a:t> a los </a:t>
            </a:r>
            <a:r>
              <a:rPr lang="en-US" sz="2200" dirty="0" err="1"/>
              <a:t>empleados</a:t>
            </a:r>
            <a:r>
              <a:rPr lang="en-US" sz="2200" dirty="0"/>
              <a:t> </a:t>
            </a:r>
            <a:r>
              <a:rPr lang="en-US" sz="2200" dirty="0" err="1"/>
              <a:t>regresar</a:t>
            </a:r>
            <a:r>
              <a:rPr lang="en-US" sz="2200" dirty="0"/>
              <a:t> a </a:t>
            </a:r>
            <a:r>
              <a:rPr lang="en-US" sz="2200" dirty="0" err="1"/>
              <a:t>su</a:t>
            </a:r>
            <a:r>
              <a:rPr lang="en-US" sz="2200" dirty="0"/>
              <a:t> </a:t>
            </a:r>
            <a:r>
              <a:rPr lang="en-US" sz="2200" dirty="0" err="1"/>
              <a:t>lugar</a:t>
            </a:r>
            <a:r>
              <a:rPr lang="en-US" sz="2200" dirty="0"/>
              <a:t> de </a:t>
            </a:r>
            <a:r>
              <a:rPr lang="en-US" sz="2200" dirty="0" err="1"/>
              <a:t>trabajo</a:t>
            </a:r>
            <a:endParaRPr lang="en-US" sz="2200" dirty="0"/>
          </a:p>
          <a:p>
            <a:pPr lvl="2" algn="just"/>
            <a:r>
              <a:rPr lang="en-US" b="1" dirty="0">
                <a:solidFill>
                  <a:schemeClr val="accent2"/>
                </a:solidFill>
              </a:rPr>
              <a:t>OJO: </a:t>
            </a:r>
            <a:r>
              <a:rPr lang="en-US" b="1" dirty="0" err="1">
                <a:solidFill>
                  <a:schemeClr val="accent2"/>
                </a:solidFill>
              </a:rPr>
              <a:t>Protocolo</a:t>
            </a:r>
            <a:r>
              <a:rPr lang="en-US" b="1" dirty="0">
                <a:solidFill>
                  <a:schemeClr val="accent2"/>
                </a:solidFill>
              </a:rPr>
              <a:t> COVID-19 para el </a:t>
            </a:r>
            <a:r>
              <a:rPr lang="en-US" b="1" dirty="0" err="1">
                <a:solidFill>
                  <a:schemeClr val="accent2"/>
                </a:solidFill>
              </a:rPr>
              <a:t>Manejo</a:t>
            </a:r>
            <a:r>
              <a:rPr lang="en-US" b="1" dirty="0">
                <a:solidFill>
                  <a:schemeClr val="accent2"/>
                </a:solidFill>
              </a:rPr>
              <a:t> de Casos </a:t>
            </a:r>
            <a:r>
              <a:rPr lang="en-US" b="1" dirty="0" err="1">
                <a:solidFill>
                  <a:schemeClr val="accent2"/>
                </a:solidFill>
              </a:rPr>
              <a:t>en</a:t>
            </a:r>
            <a:r>
              <a:rPr lang="en-US" b="1" dirty="0">
                <a:solidFill>
                  <a:schemeClr val="accent2"/>
                </a:solidFill>
              </a:rPr>
              <a:t> el </a:t>
            </a:r>
            <a:r>
              <a:rPr lang="en-US" b="1" dirty="0" err="1">
                <a:solidFill>
                  <a:schemeClr val="accent2"/>
                </a:solidFill>
              </a:rPr>
              <a:t>Ambiente</a:t>
            </a:r>
            <a:r>
              <a:rPr lang="en-US" b="1" dirty="0">
                <a:solidFill>
                  <a:schemeClr val="accent2"/>
                </a:solidFill>
              </a:rPr>
              <a:t> Laboral</a:t>
            </a:r>
          </a:p>
          <a:p>
            <a:pPr marL="457200" lvl="1" indent="0" algn="just">
              <a:buNone/>
            </a:pPr>
            <a:r>
              <a:rPr lang="en-US" dirty="0"/>
              <a:t>	</a:t>
            </a:r>
          </a:p>
          <a:p>
            <a:pPr marL="457200" lvl="1" indent="0" algn="just">
              <a:buNone/>
            </a:pPr>
            <a:r>
              <a:rPr lang="en-US" sz="2200" dirty="0"/>
              <a:t>	y/o</a:t>
            </a:r>
          </a:p>
          <a:p>
            <a:pPr marL="457200" lvl="1" indent="0" algn="just">
              <a:buNone/>
            </a:pPr>
            <a:endParaRPr lang="en-US" sz="2200" dirty="0"/>
          </a:p>
          <a:p>
            <a:pPr lvl="1" algn="just"/>
            <a:r>
              <a:rPr lang="en-US" sz="2200" dirty="0"/>
              <a:t>De </a:t>
            </a:r>
            <a:r>
              <a:rPr lang="en-US" sz="2200" dirty="0" err="1"/>
              <a:t>manera</a:t>
            </a:r>
            <a:r>
              <a:rPr lang="en-US" sz="2200" dirty="0"/>
              <a:t> </a:t>
            </a:r>
            <a:r>
              <a:rPr lang="en-US" sz="2200" dirty="0" err="1"/>
              <a:t>periodica</a:t>
            </a:r>
            <a:r>
              <a:rPr lang="en-US" sz="2200" dirty="0"/>
              <a:t> para </a:t>
            </a:r>
            <a:r>
              <a:rPr lang="en-US" sz="2200" dirty="0" err="1"/>
              <a:t>determinar</a:t>
            </a:r>
            <a:r>
              <a:rPr lang="en-US" sz="2200" dirty="0"/>
              <a:t> </a:t>
            </a:r>
            <a:r>
              <a:rPr lang="en-US" sz="2200" dirty="0" err="1"/>
              <a:t>si</a:t>
            </a:r>
            <a:r>
              <a:rPr lang="en-US" sz="2200" dirty="0"/>
              <a:t> la </a:t>
            </a:r>
            <a:r>
              <a:rPr lang="en-US" sz="2200" dirty="0" err="1"/>
              <a:t>presencia</a:t>
            </a:r>
            <a:r>
              <a:rPr lang="en-US" sz="2200" dirty="0"/>
              <a:t> de </a:t>
            </a:r>
            <a:r>
              <a:rPr lang="en-US" sz="2200" dirty="0" err="1"/>
              <a:t>algún</a:t>
            </a:r>
            <a:r>
              <a:rPr lang="en-US" sz="2200" dirty="0"/>
              <a:t> </a:t>
            </a:r>
            <a:r>
              <a:rPr lang="en-US" sz="2200" dirty="0" err="1"/>
              <a:t>empleado</a:t>
            </a:r>
            <a:r>
              <a:rPr lang="en-US" sz="2200" dirty="0"/>
              <a:t> </a:t>
            </a:r>
            <a:r>
              <a:rPr lang="en-US" sz="2200" dirty="0" err="1"/>
              <a:t>en</a:t>
            </a:r>
            <a:r>
              <a:rPr lang="en-US" sz="2200" dirty="0"/>
              <a:t> el </a:t>
            </a:r>
            <a:r>
              <a:rPr lang="en-US" sz="2200" dirty="0" err="1"/>
              <a:t>lugar</a:t>
            </a:r>
            <a:r>
              <a:rPr lang="en-US" sz="2200" dirty="0"/>
              <a:t> de </a:t>
            </a:r>
            <a:r>
              <a:rPr lang="en-US" sz="2200" dirty="0" err="1"/>
              <a:t>trabajo</a:t>
            </a:r>
            <a:endParaRPr lang="en-US" dirty="0">
              <a:solidFill>
                <a:srgbClr val="FF0000"/>
              </a:solidFill>
            </a:endParaRPr>
          </a:p>
        </p:txBody>
      </p:sp>
      <p:sp>
        <p:nvSpPr>
          <p:cNvPr id="3" name="Footer Placeholder 2">
            <a:extLst>
              <a:ext uri="{FF2B5EF4-FFF2-40B4-BE49-F238E27FC236}">
                <a16:creationId xmlns:a16="http://schemas.microsoft.com/office/drawing/2014/main" id="{858EE561-7753-4EA0-ADDD-831CE47F7626}"/>
              </a:ext>
            </a:extLst>
          </p:cNvPr>
          <p:cNvSpPr>
            <a:spLocks noGrp="1"/>
          </p:cNvSpPr>
          <p:nvPr>
            <p:ph type="ftr" sz="quarter" idx="3"/>
          </p:nvPr>
        </p:nvSpPr>
        <p:spPr/>
        <p:txBody>
          <a:bodyPr/>
          <a:lstStyle/>
          <a:p>
            <a:r>
              <a:rPr lang="en-US" b="1" dirty="0"/>
              <a:t>Jackson Lewis P.C.  </a:t>
            </a:r>
            <a:endParaRPr lang="en-US" dirty="0"/>
          </a:p>
        </p:txBody>
      </p:sp>
      <p:sp>
        <p:nvSpPr>
          <p:cNvPr id="4" name="Slide Number Placeholder 3">
            <a:extLst>
              <a:ext uri="{FF2B5EF4-FFF2-40B4-BE49-F238E27FC236}">
                <a16:creationId xmlns:a16="http://schemas.microsoft.com/office/drawing/2014/main" id="{9D2D12F3-7133-487E-B7C1-7F5F04C80921}"/>
              </a:ext>
            </a:extLst>
          </p:cNvPr>
          <p:cNvSpPr>
            <a:spLocks noGrp="1"/>
          </p:cNvSpPr>
          <p:nvPr>
            <p:ph type="sldNum" sz="quarter" idx="4"/>
          </p:nvPr>
        </p:nvSpPr>
        <p:spPr/>
        <p:txBody>
          <a:bodyPr/>
          <a:lstStyle/>
          <a:p>
            <a:fld id="{407F7647-6CBB-4945-B48A-22BF8575EA14}" type="slidenum">
              <a:rPr lang="en-US" smtClean="0"/>
              <a:pPr/>
              <a:t>6</a:t>
            </a:fld>
            <a:endParaRPr lang="en-US" dirty="0"/>
          </a:p>
        </p:txBody>
      </p:sp>
      <p:sp>
        <p:nvSpPr>
          <p:cNvPr id="5" name="Title 4">
            <a:extLst>
              <a:ext uri="{FF2B5EF4-FFF2-40B4-BE49-F238E27FC236}">
                <a16:creationId xmlns:a16="http://schemas.microsoft.com/office/drawing/2014/main" id="{62FEB9D5-7699-4B65-AFEC-AF37EB2131F0}"/>
              </a:ext>
            </a:extLst>
          </p:cNvPr>
          <p:cNvSpPr>
            <a:spLocks noGrp="1"/>
          </p:cNvSpPr>
          <p:nvPr>
            <p:ph type="title"/>
          </p:nvPr>
        </p:nvSpPr>
        <p:spPr/>
        <p:txBody>
          <a:bodyPr/>
          <a:lstStyle/>
          <a:p>
            <a:r>
              <a:rPr lang="en-US" dirty="0" err="1"/>
              <a:t>Pruebas</a:t>
            </a:r>
            <a:r>
              <a:rPr lang="en-US" dirty="0"/>
              <a:t> de COVID-19 – Derecho del </a:t>
            </a:r>
            <a:r>
              <a:rPr lang="en-US" dirty="0" err="1"/>
              <a:t>Patrono</a:t>
            </a:r>
            <a:endParaRPr lang="en-US" dirty="0"/>
          </a:p>
        </p:txBody>
      </p:sp>
      <p:sp>
        <p:nvSpPr>
          <p:cNvPr id="6" name="Text Placeholder 5">
            <a:extLst>
              <a:ext uri="{FF2B5EF4-FFF2-40B4-BE49-F238E27FC236}">
                <a16:creationId xmlns:a16="http://schemas.microsoft.com/office/drawing/2014/main" id="{BA010D54-92E6-4E60-AB89-2187E8A09E25}"/>
              </a:ext>
            </a:extLst>
          </p:cNvPr>
          <p:cNvSpPr>
            <a:spLocks noGrp="1"/>
          </p:cNvSpPr>
          <p:nvPr>
            <p:ph type="body" idx="10"/>
          </p:nvPr>
        </p:nvSpPr>
        <p:spPr>
          <a:xfrm>
            <a:off x="685800" y="1420132"/>
            <a:ext cx="10817352" cy="737961"/>
          </a:xfrm>
        </p:spPr>
        <p:txBody>
          <a:bodyPr>
            <a:normAutofit lnSpcReduction="10000"/>
          </a:bodyPr>
          <a:lstStyle/>
          <a:p>
            <a:r>
              <a:rPr lang="en-US" dirty="0"/>
              <a:t>¿El </a:t>
            </a:r>
            <a:r>
              <a:rPr lang="en-US" dirty="0" err="1"/>
              <a:t>patrono</a:t>
            </a:r>
            <a:r>
              <a:rPr lang="en-US" dirty="0"/>
              <a:t> </a:t>
            </a:r>
            <a:r>
              <a:rPr lang="en-US" dirty="0" err="1"/>
              <a:t>puede</a:t>
            </a:r>
            <a:r>
              <a:rPr lang="en-US" dirty="0"/>
              <a:t> </a:t>
            </a:r>
            <a:r>
              <a:rPr lang="en-US" dirty="0" err="1"/>
              <a:t>obligar</a:t>
            </a:r>
            <a:r>
              <a:rPr lang="en-US" dirty="0"/>
              <a:t> al </a:t>
            </a:r>
            <a:r>
              <a:rPr lang="en-US" dirty="0" err="1"/>
              <a:t>empleado</a:t>
            </a:r>
            <a:r>
              <a:rPr lang="en-US" dirty="0"/>
              <a:t> a </a:t>
            </a:r>
            <a:r>
              <a:rPr lang="en-US" dirty="0" err="1"/>
              <a:t>hacerse</a:t>
            </a:r>
            <a:r>
              <a:rPr lang="en-US" dirty="0"/>
              <a:t> una </a:t>
            </a:r>
            <a:r>
              <a:rPr lang="en-US" dirty="0" err="1"/>
              <a:t>prueba</a:t>
            </a:r>
            <a:r>
              <a:rPr lang="en-US" dirty="0"/>
              <a:t> de COVID-19?</a:t>
            </a:r>
          </a:p>
        </p:txBody>
      </p:sp>
      <p:pic>
        <p:nvPicPr>
          <p:cNvPr id="8" name="Picture 7" descr="A picture containing text&#10;&#10;Description automatically generated">
            <a:extLst>
              <a:ext uri="{FF2B5EF4-FFF2-40B4-BE49-F238E27FC236}">
                <a16:creationId xmlns:a16="http://schemas.microsoft.com/office/drawing/2014/main" id="{ED815C03-1C37-4132-B521-A7A5A00AB81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9809018" y="70313"/>
            <a:ext cx="1992351" cy="1124848"/>
          </a:xfrm>
          <a:prstGeom prst="rect">
            <a:avLst/>
          </a:prstGeom>
        </p:spPr>
      </p:pic>
    </p:spTree>
    <p:extLst>
      <p:ext uri="{BB962C8B-B14F-4D97-AF65-F5344CB8AC3E}">
        <p14:creationId xmlns:p14="http://schemas.microsoft.com/office/powerpoint/2010/main" val="2272386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6627533D-DCAB-47B7-8CB4-3213C010E57E}"/>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DB83AF34-DF13-4F66-812C-3B690C54E9DD}"/>
              </a:ext>
            </a:extLst>
          </p:cNvPr>
          <p:cNvSpPr>
            <a:spLocks noGrp="1"/>
          </p:cNvSpPr>
          <p:nvPr>
            <p:ph type="sldNum" sz="quarter" idx="4"/>
          </p:nvPr>
        </p:nvSpPr>
        <p:spPr/>
        <p:txBody>
          <a:bodyPr/>
          <a:lstStyle/>
          <a:p>
            <a:fld id="{407F7647-6CBB-4945-B48A-22BF8575EA14}" type="slidenum">
              <a:rPr lang="en-US" smtClean="0"/>
              <a:pPr/>
              <a:t>7</a:t>
            </a:fld>
            <a:endParaRPr lang="en-US" dirty="0"/>
          </a:p>
        </p:txBody>
      </p:sp>
      <p:sp>
        <p:nvSpPr>
          <p:cNvPr id="7" name="Content Placeholder 6">
            <a:extLst>
              <a:ext uri="{FF2B5EF4-FFF2-40B4-BE49-F238E27FC236}">
                <a16:creationId xmlns:a16="http://schemas.microsoft.com/office/drawing/2014/main" id="{AD037C23-57AB-415E-B960-D34D265D3DF7}"/>
              </a:ext>
            </a:extLst>
          </p:cNvPr>
          <p:cNvSpPr>
            <a:spLocks noGrp="1"/>
          </p:cNvSpPr>
          <p:nvPr>
            <p:ph sz="half" idx="2"/>
          </p:nvPr>
        </p:nvSpPr>
        <p:spPr/>
        <p:txBody>
          <a:bodyPr/>
          <a:lstStyle/>
          <a:p>
            <a:pPr marL="285750" indent="-285750" algn="just">
              <a:buFont typeface="Arial" panose="020B0604020202020204" pitchFamily="34" charset="0"/>
              <a:buChar char="•"/>
            </a:pPr>
            <a:r>
              <a:rPr lang="en-US" dirty="0" err="1"/>
              <a:t>Sobre</a:t>
            </a:r>
            <a:r>
              <a:rPr lang="en-US" dirty="0"/>
              <a:t> </a:t>
            </a:r>
            <a:r>
              <a:rPr lang="en-US" dirty="0" err="1"/>
              <a:t>exposición</a:t>
            </a:r>
            <a:r>
              <a:rPr lang="en-US" dirty="0"/>
              <a:t> a personas con COVID-19 o con </a:t>
            </a:r>
            <a:r>
              <a:rPr lang="en-US" dirty="0" err="1"/>
              <a:t>síntomas</a:t>
            </a:r>
            <a:endParaRPr lang="en-US" dirty="0"/>
          </a:p>
          <a:p>
            <a:pPr marL="285750" indent="-285750" algn="just">
              <a:buFont typeface="Arial" panose="020B0604020202020204" pitchFamily="34" charset="0"/>
              <a:buChar char="•"/>
            </a:pPr>
            <a:r>
              <a:rPr lang="en-US" dirty="0" err="1"/>
              <a:t>Resultados</a:t>
            </a:r>
            <a:r>
              <a:rPr lang="en-US" dirty="0"/>
              <a:t> de </a:t>
            </a:r>
            <a:r>
              <a:rPr lang="en-US" dirty="0" err="1"/>
              <a:t>pruebas</a:t>
            </a:r>
            <a:r>
              <a:rPr lang="en-US" dirty="0"/>
              <a:t> de COVID-19</a:t>
            </a:r>
          </a:p>
          <a:p>
            <a:pPr marL="285750" indent="-285750" algn="just">
              <a:buFont typeface="Arial" panose="020B0604020202020204" pitchFamily="34" charset="0"/>
              <a:buChar char="•"/>
            </a:pPr>
            <a:r>
              <a:rPr lang="en-US" dirty="0" err="1"/>
              <a:t>Cuáles</a:t>
            </a:r>
            <a:r>
              <a:rPr lang="en-US" dirty="0"/>
              <a:t> son los </a:t>
            </a:r>
            <a:r>
              <a:rPr lang="en-US" dirty="0" err="1"/>
              <a:t>síntomas</a:t>
            </a:r>
            <a:r>
              <a:rPr lang="en-US" dirty="0"/>
              <a:t> del </a:t>
            </a:r>
            <a:r>
              <a:rPr lang="en-US" dirty="0" err="1"/>
              <a:t>empleado</a:t>
            </a:r>
            <a:r>
              <a:rPr lang="en-US" dirty="0"/>
              <a:t> (para </a:t>
            </a:r>
            <a:r>
              <a:rPr lang="en-US" dirty="0" err="1"/>
              <a:t>empleados</a:t>
            </a:r>
            <a:r>
              <a:rPr lang="en-US" dirty="0"/>
              <a:t> con </a:t>
            </a:r>
            <a:r>
              <a:rPr lang="en-US" dirty="0" err="1"/>
              <a:t>síntomas</a:t>
            </a:r>
            <a:r>
              <a:rPr lang="en-US" dirty="0"/>
              <a:t> o que se </a:t>
            </a:r>
            <a:r>
              <a:rPr lang="en-US" dirty="0" err="1"/>
              <a:t>reportaron</a:t>
            </a:r>
            <a:r>
              <a:rPr lang="en-US" dirty="0"/>
              <a:t> </a:t>
            </a:r>
            <a:r>
              <a:rPr lang="en-US" dirty="0" err="1"/>
              <a:t>enfermos</a:t>
            </a:r>
            <a:r>
              <a:rPr lang="en-US" dirty="0"/>
              <a:t>)</a:t>
            </a:r>
          </a:p>
          <a:p>
            <a:pPr marL="285750" indent="-285750" algn="just">
              <a:buFont typeface="Arial" panose="020B0604020202020204" pitchFamily="34" charset="0"/>
              <a:buChar char="•"/>
            </a:pPr>
            <a:r>
              <a:rPr lang="en-US" dirty="0" err="1"/>
              <a:t>Motivo</a:t>
            </a:r>
            <a:r>
              <a:rPr lang="en-US" dirty="0"/>
              <a:t> de </a:t>
            </a:r>
            <a:r>
              <a:rPr lang="en-US" dirty="0" err="1"/>
              <a:t>ausencia</a:t>
            </a:r>
            <a:r>
              <a:rPr lang="en-US" dirty="0"/>
              <a:t> del </a:t>
            </a:r>
            <a:r>
              <a:rPr lang="en-US" dirty="0" err="1"/>
              <a:t>trabajo</a:t>
            </a:r>
            <a:endParaRPr lang="en-US" dirty="0"/>
          </a:p>
          <a:p>
            <a:pPr marL="285750" indent="-285750" algn="just">
              <a:buFont typeface="Arial" panose="020B0604020202020204" pitchFamily="34" charset="0"/>
              <a:buChar char="•"/>
            </a:pPr>
            <a:r>
              <a:rPr lang="en-US" dirty="0" err="1"/>
              <a:t>Temperatura</a:t>
            </a:r>
            <a:r>
              <a:rPr lang="en-US" dirty="0"/>
              <a:t> corporal (</a:t>
            </a:r>
            <a:r>
              <a:rPr lang="en-US" dirty="0" err="1"/>
              <a:t>incluyendo</a:t>
            </a:r>
            <a:r>
              <a:rPr lang="en-US" dirty="0"/>
              <a:t> la </a:t>
            </a:r>
            <a:r>
              <a:rPr lang="en-US" dirty="0" err="1"/>
              <a:t>toma</a:t>
            </a:r>
            <a:r>
              <a:rPr lang="en-US" dirty="0"/>
              <a:t> de temperature del </a:t>
            </a:r>
            <a:r>
              <a:rPr lang="en-US" dirty="0" err="1"/>
              <a:t>empleado</a:t>
            </a:r>
            <a:r>
              <a:rPr lang="en-US" dirty="0"/>
              <a:t>)</a:t>
            </a:r>
          </a:p>
          <a:p>
            <a:pPr marL="285750" indent="-285750" algn="just">
              <a:buFont typeface="Arial" panose="020B0604020202020204" pitchFamily="34" charset="0"/>
              <a:buChar char="•"/>
            </a:pPr>
            <a:r>
              <a:rPr lang="en-US" dirty="0" err="1"/>
              <a:t>Dónde</a:t>
            </a:r>
            <a:r>
              <a:rPr lang="en-US" dirty="0"/>
              <a:t> </a:t>
            </a:r>
            <a:r>
              <a:rPr lang="en-US" dirty="0" err="1"/>
              <a:t>han</a:t>
            </a:r>
            <a:r>
              <a:rPr lang="en-US" dirty="0"/>
              <a:t> </a:t>
            </a:r>
            <a:r>
              <a:rPr lang="en-US" dirty="0" err="1"/>
              <a:t>viajado</a:t>
            </a:r>
            <a:r>
              <a:rPr lang="en-US" dirty="0"/>
              <a:t> </a:t>
            </a:r>
            <a:r>
              <a:rPr lang="en-US" dirty="0" err="1"/>
              <a:t>recientemente</a:t>
            </a:r>
            <a:endParaRPr lang="en-US" dirty="0"/>
          </a:p>
        </p:txBody>
      </p:sp>
      <p:sp>
        <p:nvSpPr>
          <p:cNvPr id="8" name="Content Placeholder 7">
            <a:extLst>
              <a:ext uri="{FF2B5EF4-FFF2-40B4-BE49-F238E27FC236}">
                <a16:creationId xmlns:a16="http://schemas.microsoft.com/office/drawing/2014/main" id="{AEE93CEC-84B2-4C4B-AEEE-4A34D35DC5DF}"/>
              </a:ext>
            </a:extLst>
          </p:cNvPr>
          <p:cNvSpPr>
            <a:spLocks noGrp="1"/>
          </p:cNvSpPr>
          <p:nvPr>
            <p:ph sz="half" idx="13"/>
          </p:nvPr>
        </p:nvSpPr>
        <p:spPr/>
        <p:txBody>
          <a:bodyPr/>
          <a:lstStyle/>
          <a:p>
            <a:pPr marL="285750" indent="-285750" algn="just">
              <a:buFont typeface="Arial" panose="020B0604020202020204" pitchFamily="34" charset="0"/>
              <a:buChar char="•"/>
            </a:pPr>
            <a:r>
              <a:rPr lang="en-US" dirty="0"/>
              <a:t>Si un familiar </a:t>
            </a:r>
            <a:r>
              <a:rPr lang="en-US" dirty="0" err="1"/>
              <a:t>arrojó</a:t>
            </a:r>
            <a:r>
              <a:rPr lang="en-US" dirty="0"/>
              <a:t> un </a:t>
            </a:r>
            <a:r>
              <a:rPr lang="en-US" dirty="0" err="1"/>
              <a:t>resultado</a:t>
            </a:r>
            <a:r>
              <a:rPr lang="en-US" dirty="0"/>
              <a:t> </a:t>
            </a:r>
            <a:r>
              <a:rPr lang="en-US" dirty="0" err="1"/>
              <a:t>positivo</a:t>
            </a:r>
            <a:r>
              <a:rPr lang="en-US" dirty="0"/>
              <a:t> a COVID-19 o </a:t>
            </a:r>
            <a:r>
              <a:rPr lang="en-US" dirty="0" err="1"/>
              <a:t>tiene</a:t>
            </a:r>
            <a:r>
              <a:rPr lang="en-US" dirty="0"/>
              <a:t> </a:t>
            </a:r>
            <a:r>
              <a:rPr lang="en-US" dirty="0" err="1"/>
              <a:t>síntomas</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742950" lvl="1" indent="-285750" algn="just">
              <a:buFont typeface="Arial" panose="020B0604020202020204" pitchFamily="34" charset="0"/>
              <a:buChar char="•"/>
            </a:pPr>
            <a:r>
              <a:rPr lang="en-US" b="1" dirty="0" err="1">
                <a:solidFill>
                  <a:schemeClr val="accent2"/>
                </a:solidFill>
              </a:rPr>
              <a:t>Empleado</a:t>
            </a:r>
            <a:r>
              <a:rPr lang="en-US" b="1" dirty="0">
                <a:solidFill>
                  <a:schemeClr val="accent2"/>
                </a:solidFill>
              </a:rPr>
              <a:t> que se </a:t>
            </a:r>
            <a:r>
              <a:rPr lang="en-US" b="1" dirty="0" err="1">
                <a:solidFill>
                  <a:schemeClr val="accent2"/>
                </a:solidFill>
              </a:rPr>
              <a:t>rehuse</a:t>
            </a:r>
            <a:r>
              <a:rPr lang="en-US" b="1" dirty="0">
                <a:solidFill>
                  <a:schemeClr val="accent2"/>
                </a:solidFill>
              </a:rPr>
              <a:t> a </a:t>
            </a:r>
            <a:r>
              <a:rPr lang="en-US" b="1" dirty="0" err="1">
                <a:solidFill>
                  <a:schemeClr val="accent2"/>
                </a:solidFill>
              </a:rPr>
              <a:t>contestar</a:t>
            </a:r>
            <a:r>
              <a:rPr lang="en-US" b="1" dirty="0">
                <a:solidFill>
                  <a:schemeClr val="accent2"/>
                </a:solidFill>
              </a:rPr>
              <a:t> </a:t>
            </a:r>
            <a:r>
              <a:rPr lang="en-US" b="1" dirty="0" err="1">
                <a:solidFill>
                  <a:schemeClr val="accent2"/>
                </a:solidFill>
              </a:rPr>
              <a:t>preguntas</a:t>
            </a:r>
            <a:r>
              <a:rPr lang="en-US" b="1" dirty="0">
                <a:solidFill>
                  <a:schemeClr val="accent2"/>
                </a:solidFill>
              </a:rPr>
              <a:t> </a:t>
            </a:r>
            <a:r>
              <a:rPr lang="en-US" b="1" dirty="0" err="1">
                <a:solidFill>
                  <a:schemeClr val="accent2"/>
                </a:solidFill>
              </a:rPr>
              <a:t>puede</a:t>
            </a:r>
            <a:r>
              <a:rPr lang="en-US" b="1" dirty="0">
                <a:solidFill>
                  <a:schemeClr val="accent2"/>
                </a:solidFill>
              </a:rPr>
              <a:t> ser </a:t>
            </a:r>
            <a:r>
              <a:rPr lang="en-US" b="1" dirty="0" err="1">
                <a:solidFill>
                  <a:schemeClr val="accent2"/>
                </a:solidFill>
              </a:rPr>
              <a:t>excluido</a:t>
            </a:r>
            <a:r>
              <a:rPr lang="en-US" b="1" dirty="0">
                <a:solidFill>
                  <a:schemeClr val="accent2"/>
                </a:solidFill>
              </a:rPr>
              <a:t> del </a:t>
            </a:r>
            <a:r>
              <a:rPr lang="en-US" b="1" dirty="0" err="1">
                <a:solidFill>
                  <a:schemeClr val="accent2"/>
                </a:solidFill>
              </a:rPr>
              <a:t>trabajo</a:t>
            </a:r>
            <a:endParaRPr lang="en-US" b="1" dirty="0">
              <a:solidFill>
                <a:schemeClr val="accent2"/>
              </a:solidFill>
            </a:endParaRPr>
          </a:p>
          <a:p>
            <a:pPr marL="285750" indent="-285750">
              <a:buFont typeface="Arial" panose="020B0604020202020204" pitchFamily="34" charset="0"/>
              <a:buChar char="•"/>
            </a:pPr>
            <a:endParaRPr lang="en-US" dirty="0"/>
          </a:p>
        </p:txBody>
      </p:sp>
      <p:sp>
        <p:nvSpPr>
          <p:cNvPr id="5" name="Title 4">
            <a:extLst>
              <a:ext uri="{FF2B5EF4-FFF2-40B4-BE49-F238E27FC236}">
                <a16:creationId xmlns:a16="http://schemas.microsoft.com/office/drawing/2014/main" id="{7BBE6624-7C45-4F24-B480-F08103B18D16}"/>
              </a:ext>
            </a:extLst>
          </p:cNvPr>
          <p:cNvSpPr>
            <a:spLocks noGrp="1"/>
          </p:cNvSpPr>
          <p:nvPr>
            <p:ph type="title"/>
          </p:nvPr>
        </p:nvSpPr>
        <p:spPr/>
        <p:txBody>
          <a:bodyPr/>
          <a:lstStyle/>
          <a:p>
            <a:r>
              <a:rPr lang="en-US" dirty="0" err="1"/>
              <a:t>Pruebas</a:t>
            </a:r>
            <a:r>
              <a:rPr lang="en-US" dirty="0"/>
              <a:t> de COVID-19 – Derecho del </a:t>
            </a:r>
            <a:r>
              <a:rPr lang="en-US" dirty="0" err="1"/>
              <a:t>Patrono</a:t>
            </a:r>
            <a:r>
              <a:rPr lang="en-US" dirty="0"/>
              <a:t> (Cont.)</a:t>
            </a:r>
          </a:p>
        </p:txBody>
      </p:sp>
      <p:sp>
        <p:nvSpPr>
          <p:cNvPr id="6" name="Text Placeholder 5">
            <a:extLst>
              <a:ext uri="{FF2B5EF4-FFF2-40B4-BE49-F238E27FC236}">
                <a16:creationId xmlns:a16="http://schemas.microsoft.com/office/drawing/2014/main" id="{03A57DBE-AEC8-4487-9488-70F4814B32FE}"/>
              </a:ext>
            </a:extLst>
          </p:cNvPr>
          <p:cNvSpPr>
            <a:spLocks noGrp="1"/>
          </p:cNvSpPr>
          <p:nvPr>
            <p:ph type="body" idx="10"/>
          </p:nvPr>
        </p:nvSpPr>
        <p:spPr>
          <a:xfrm>
            <a:off x="685800" y="1851066"/>
            <a:ext cx="5257800" cy="360094"/>
          </a:xfrm>
        </p:spPr>
        <p:txBody>
          <a:bodyPr>
            <a:normAutofit/>
          </a:bodyPr>
          <a:lstStyle/>
          <a:p>
            <a:pPr algn="ctr"/>
            <a:r>
              <a:rPr lang="en-US" dirty="0"/>
              <a:t>SI</a:t>
            </a:r>
          </a:p>
        </p:txBody>
      </p:sp>
      <p:sp>
        <p:nvSpPr>
          <p:cNvPr id="9" name="Text Placeholder 8">
            <a:extLst>
              <a:ext uri="{FF2B5EF4-FFF2-40B4-BE49-F238E27FC236}">
                <a16:creationId xmlns:a16="http://schemas.microsoft.com/office/drawing/2014/main" id="{33A33959-D0BB-4FAF-85C4-ABBF79197783}"/>
              </a:ext>
            </a:extLst>
          </p:cNvPr>
          <p:cNvSpPr>
            <a:spLocks noGrp="1"/>
          </p:cNvSpPr>
          <p:nvPr>
            <p:ph type="body" idx="14"/>
          </p:nvPr>
        </p:nvSpPr>
        <p:spPr>
          <a:xfrm>
            <a:off x="6248400" y="1851066"/>
            <a:ext cx="5257800" cy="360094"/>
          </a:xfrm>
        </p:spPr>
        <p:txBody>
          <a:bodyPr/>
          <a:lstStyle/>
          <a:p>
            <a:pPr algn="ctr"/>
            <a:r>
              <a:rPr lang="en-US" dirty="0"/>
              <a:t>NO</a:t>
            </a:r>
          </a:p>
        </p:txBody>
      </p:sp>
      <p:sp>
        <p:nvSpPr>
          <p:cNvPr id="10" name="Text Placeholder 5">
            <a:extLst>
              <a:ext uri="{FF2B5EF4-FFF2-40B4-BE49-F238E27FC236}">
                <a16:creationId xmlns:a16="http://schemas.microsoft.com/office/drawing/2014/main" id="{E212ED64-4159-47DF-993A-BE4840713F50}"/>
              </a:ext>
            </a:extLst>
          </p:cNvPr>
          <p:cNvSpPr txBox="1">
            <a:spLocks/>
          </p:cNvSpPr>
          <p:nvPr/>
        </p:nvSpPr>
        <p:spPr>
          <a:xfrm>
            <a:off x="685800" y="1378041"/>
            <a:ext cx="10817352" cy="473025"/>
          </a:xfrm>
          <a:prstGeom prst="rect">
            <a:avLst/>
          </a:prstGeom>
        </p:spPr>
        <p:txBody>
          <a:bodyPr vert="horz" lIns="0" tIns="0" rIns="0" bIns="0" rtlCol="0" anchor="t"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000" b="1" kern="1200">
                <a:solidFill>
                  <a:schemeClr val="accent2"/>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US" dirty="0"/>
              <a:t>¿Se le </a:t>
            </a:r>
            <a:r>
              <a:rPr lang="en-US" dirty="0" err="1"/>
              <a:t>pueden</a:t>
            </a:r>
            <a:r>
              <a:rPr lang="en-US" dirty="0"/>
              <a:t> </a:t>
            </a:r>
            <a:r>
              <a:rPr lang="en-US" dirty="0" err="1"/>
              <a:t>hacer</a:t>
            </a:r>
            <a:r>
              <a:rPr lang="en-US" dirty="0"/>
              <a:t> </a:t>
            </a:r>
            <a:r>
              <a:rPr lang="en-US" dirty="0" err="1"/>
              <a:t>preguntas</a:t>
            </a:r>
            <a:r>
              <a:rPr lang="en-US" dirty="0"/>
              <a:t> al </a:t>
            </a:r>
            <a:r>
              <a:rPr lang="en-US" dirty="0" err="1"/>
              <a:t>empleado</a:t>
            </a:r>
            <a:r>
              <a:rPr lang="en-US" dirty="0"/>
              <a:t> </a:t>
            </a:r>
            <a:r>
              <a:rPr lang="en-US" dirty="0" err="1"/>
              <a:t>respecto</a:t>
            </a:r>
            <a:r>
              <a:rPr lang="en-US" dirty="0"/>
              <a:t> a COVID-19?</a:t>
            </a:r>
          </a:p>
        </p:txBody>
      </p:sp>
      <p:pic>
        <p:nvPicPr>
          <p:cNvPr id="11" name="Picture 10" descr="A picture containing text, businesscard, clipart&#10;&#10;Description automatically generated">
            <a:extLst>
              <a:ext uri="{FF2B5EF4-FFF2-40B4-BE49-F238E27FC236}">
                <a16:creationId xmlns:a16="http://schemas.microsoft.com/office/drawing/2014/main" id="{4AA4358F-F2D5-4F03-B184-BA5A14915A84}"/>
              </a:ext>
            </a:extLst>
          </p:cNvPr>
          <p:cNvPicPr>
            <a:picLocks noChangeAspect="1"/>
          </p:cNvPicPr>
          <p:nvPr/>
        </p:nvPicPr>
        <p:blipFill>
          <a:blip r:embed="rId2"/>
          <a:stretch>
            <a:fillRect/>
          </a:stretch>
        </p:blipFill>
        <p:spPr>
          <a:xfrm rot="497556">
            <a:off x="8300423" y="3322555"/>
            <a:ext cx="2795583" cy="1573913"/>
          </a:xfrm>
          <a:prstGeom prst="rect">
            <a:avLst/>
          </a:prstGeom>
        </p:spPr>
      </p:pic>
    </p:spTree>
    <p:extLst>
      <p:ext uri="{BB962C8B-B14F-4D97-AF65-F5344CB8AC3E}">
        <p14:creationId xmlns:p14="http://schemas.microsoft.com/office/powerpoint/2010/main" val="3716820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9CE3C3-8B9C-43FD-BA02-A7C71AB1CF35}"/>
              </a:ext>
            </a:extLst>
          </p:cNvPr>
          <p:cNvSpPr>
            <a:spLocks noGrp="1"/>
          </p:cNvSpPr>
          <p:nvPr>
            <p:ph idx="1"/>
          </p:nvPr>
        </p:nvSpPr>
        <p:spPr/>
        <p:txBody>
          <a:bodyPr/>
          <a:lstStyle/>
          <a:p>
            <a:pPr algn="just"/>
            <a:r>
              <a:rPr lang="en-US" dirty="0" err="1"/>
              <a:t>Notificar</a:t>
            </a:r>
            <a:r>
              <a:rPr lang="en-US" dirty="0"/>
              <a:t> </a:t>
            </a:r>
            <a:r>
              <a:rPr lang="en-US" dirty="0" err="1"/>
              <a:t>inmediatamente</a:t>
            </a:r>
            <a:r>
              <a:rPr lang="en-US" dirty="0"/>
              <a:t> </a:t>
            </a:r>
            <a:r>
              <a:rPr lang="en-US" dirty="0" err="1"/>
              <a:t>mediante</a:t>
            </a:r>
            <a:r>
              <a:rPr lang="en-US" dirty="0"/>
              <a:t> </a:t>
            </a:r>
            <a:r>
              <a:rPr lang="en-US" dirty="0" err="1"/>
              <a:t>correo</a:t>
            </a:r>
            <a:r>
              <a:rPr lang="en-US" dirty="0"/>
              <a:t> </a:t>
            </a:r>
            <a:r>
              <a:rPr lang="en-US" dirty="0" err="1"/>
              <a:t>electrónico</a:t>
            </a:r>
            <a:r>
              <a:rPr lang="en-US" dirty="0"/>
              <a:t> al </a:t>
            </a:r>
            <a:r>
              <a:rPr lang="en-US" dirty="0" err="1"/>
              <a:t>Departamento</a:t>
            </a:r>
            <a:r>
              <a:rPr lang="en-US" dirty="0"/>
              <a:t> de </a:t>
            </a:r>
            <a:r>
              <a:rPr lang="en-US" dirty="0" err="1"/>
              <a:t>Salud</a:t>
            </a:r>
            <a:r>
              <a:rPr lang="en-US" dirty="0"/>
              <a:t> para </a:t>
            </a:r>
            <a:r>
              <a:rPr lang="en-US" dirty="0" err="1"/>
              <a:t>iniciar</a:t>
            </a:r>
            <a:r>
              <a:rPr lang="en-US" dirty="0"/>
              <a:t> </a:t>
            </a:r>
            <a:r>
              <a:rPr lang="en-US" dirty="0" err="1"/>
              <a:t>investigacion</a:t>
            </a:r>
            <a:r>
              <a:rPr lang="en-US" dirty="0"/>
              <a:t> del </a:t>
            </a:r>
            <a:r>
              <a:rPr lang="en-US" dirty="0" err="1"/>
              <a:t>caso</a:t>
            </a:r>
            <a:r>
              <a:rPr lang="en-US" dirty="0"/>
              <a:t> y </a:t>
            </a:r>
            <a:r>
              <a:rPr lang="en-US" dirty="0" err="1"/>
              <a:t>ratreo</a:t>
            </a:r>
            <a:r>
              <a:rPr lang="en-US" dirty="0"/>
              <a:t> de </a:t>
            </a:r>
            <a:r>
              <a:rPr lang="en-US" dirty="0" err="1"/>
              <a:t>contactos</a:t>
            </a:r>
            <a:endParaRPr lang="en-US" dirty="0"/>
          </a:p>
          <a:p>
            <a:pPr algn="just"/>
            <a:r>
              <a:rPr lang="en-US" dirty="0" err="1"/>
              <a:t>Empleado</a:t>
            </a:r>
            <a:r>
              <a:rPr lang="en-US" dirty="0"/>
              <a:t> con </a:t>
            </a:r>
            <a:r>
              <a:rPr lang="en-US" dirty="0" err="1"/>
              <a:t>síntomas</a:t>
            </a:r>
            <a:r>
              <a:rPr lang="en-US" dirty="0"/>
              <a:t> </a:t>
            </a:r>
            <a:r>
              <a:rPr lang="en-US" dirty="0" err="1"/>
              <a:t>relacionados</a:t>
            </a:r>
            <a:r>
              <a:rPr lang="en-US" dirty="0"/>
              <a:t> a COVID-19 debe </a:t>
            </a:r>
            <a:r>
              <a:rPr lang="en-US" dirty="0" err="1"/>
              <a:t>notificarlo</a:t>
            </a:r>
            <a:r>
              <a:rPr lang="en-US" dirty="0"/>
              <a:t> a </a:t>
            </a:r>
            <a:r>
              <a:rPr lang="en-US" dirty="0" err="1"/>
              <a:t>su</a:t>
            </a:r>
            <a:r>
              <a:rPr lang="en-US" dirty="0"/>
              <a:t> supervisor</a:t>
            </a:r>
          </a:p>
          <a:p>
            <a:pPr algn="just"/>
            <a:r>
              <a:rPr lang="en-US" dirty="0" err="1"/>
              <a:t>Empleados</a:t>
            </a:r>
            <a:r>
              <a:rPr lang="en-US" dirty="0"/>
              <a:t> con COVID-19 </a:t>
            </a:r>
            <a:r>
              <a:rPr lang="en-US" b="1" dirty="0">
                <a:solidFill>
                  <a:schemeClr val="accent2"/>
                </a:solidFill>
              </a:rPr>
              <a:t>NO</a:t>
            </a:r>
            <a:r>
              <a:rPr lang="en-US" dirty="0"/>
              <a:t> </a:t>
            </a:r>
            <a:r>
              <a:rPr lang="en-US" dirty="0" err="1"/>
              <a:t>deben</a:t>
            </a:r>
            <a:r>
              <a:rPr lang="en-US" dirty="0"/>
              <a:t> </a:t>
            </a:r>
            <a:r>
              <a:rPr lang="en-US" dirty="0" err="1"/>
              <a:t>regresar</a:t>
            </a:r>
            <a:r>
              <a:rPr lang="en-US" dirty="0"/>
              <a:t> al </a:t>
            </a:r>
            <a:r>
              <a:rPr lang="en-US" dirty="0" err="1"/>
              <a:t>trabajo</a:t>
            </a:r>
            <a:r>
              <a:rPr lang="en-US" dirty="0"/>
              <a:t> hasta </a:t>
            </a:r>
            <a:r>
              <a:rPr lang="en-US" dirty="0" err="1"/>
              <a:t>cumplir</a:t>
            </a:r>
            <a:r>
              <a:rPr lang="en-US" dirty="0"/>
              <a:t> los </a:t>
            </a:r>
            <a:r>
              <a:rPr lang="en-US" dirty="0" err="1"/>
              <a:t>criterios</a:t>
            </a:r>
            <a:r>
              <a:rPr lang="en-US" dirty="0"/>
              <a:t> de </a:t>
            </a:r>
            <a:r>
              <a:rPr lang="en-US" dirty="0" err="1"/>
              <a:t>terminación</a:t>
            </a:r>
            <a:r>
              <a:rPr lang="en-US" dirty="0"/>
              <a:t> de </a:t>
            </a:r>
            <a:r>
              <a:rPr lang="en-US" dirty="0" err="1"/>
              <a:t>aislamiento</a:t>
            </a:r>
            <a:endParaRPr lang="en-US" dirty="0"/>
          </a:p>
          <a:p>
            <a:pPr algn="just"/>
            <a:r>
              <a:rPr lang="en-US" dirty="0" err="1"/>
              <a:t>Empleado</a:t>
            </a:r>
            <a:r>
              <a:rPr lang="en-US" dirty="0"/>
              <a:t> que </a:t>
            </a:r>
            <a:r>
              <a:rPr lang="en-US" dirty="0" err="1"/>
              <a:t>tenga</a:t>
            </a:r>
            <a:r>
              <a:rPr lang="en-US" dirty="0"/>
              <a:t> </a:t>
            </a:r>
            <a:r>
              <a:rPr lang="en-US" dirty="0" err="1"/>
              <a:t>síntomas</a:t>
            </a:r>
            <a:r>
              <a:rPr lang="en-US" dirty="0"/>
              <a:t> </a:t>
            </a:r>
            <a:r>
              <a:rPr lang="en-US" dirty="0" err="1"/>
              <a:t>relacionados</a:t>
            </a:r>
            <a:r>
              <a:rPr lang="en-US" dirty="0"/>
              <a:t> al COVID-19 o se </a:t>
            </a:r>
            <a:r>
              <a:rPr lang="en-US" dirty="0" err="1"/>
              <a:t>enferme</a:t>
            </a:r>
            <a:r>
              <a:rPr lang="en-US" dirty="0"/>
              <a:t> </a:t>
            </a:r>
            <a:r>
              <a:rPr lang="en-US" dirty="0" err="1"/>
              <a:t>durante</a:t>
            </a:r>
            <a:r>
              <a:rPr lang="en-US" dirty="0"/>
              <a:t> </a:t>
            </a:r>
            <a:r>
              <a:rPr lang="en-US" dirty="0" err="1"/>
              <a:t>su</a:t>
            </a:r>
            <a:r>
              <a:rPr lang="en-US" dirty="0"/>
              <a:t> </a:t>
            </a:r>
            <a:r>
              <a:rPr lang="en-US" dirty="0" err="1"/>
              <a:t>turno</a:t>
            </a:r>
            <a:r>
              <a:rPr lang="en-US" dirty="0"/>
              <a:t> de </a:t>
            </a:r>
            <a:r>
              <a:rPr lang="en-US" dirty="0" err="1"/>
              <a:t>trabajo</a:t>
            </a:r>
            <a:endParaRPr lang="en-US" dirty="0"/>
          </a:p>
          <a:p>
            <a:pPr algn="just"/>
            <a:r>
              <a:rPr lang="en-US" dirty="0" err="1"/>
              <a:t>Empleado</a:t>
            </a:r>
            <a:r>
              <a:rPr lang="en-US" dirty="0"/>
              <a:t> que se </a:t>
            </a:r>
            <a:r>
              <a:rPr lang="en-US" dirty="0" err="1"/>
              <a:t>encuentre</a:t>
            </a:r>
            <a:r>
              <a:rPr lang="en-US" dirty="0"/>
              <a:t> bien de </a:t>
            </a:r>
            <a:r>
              <a:rPr lang="en-US" dirty="0" err="1"/>
              <a:t>salud</a:t>
            </a:r>
            <a:r>
              <a:rPr lang="en-US" dirty="0"/>
              <a:t>, </a:t>
            </a:r>
            <a:r>
              <a:rPr lang="en-US" dirty="0" err="1"/>
              <a:t>pero</a:t>
            </a:r>
            <a:r>
              <a:rPr lang="en-US" dirty="0"/>
              <a:t> convive con una persona </a:t>
            </a:r>
            <a:r>
              <a:rPr lang="en-US" dirty="0" err="1"/>
              <a:t>positivo</a:t>
            </a:r>
            <a:r>
              <a:rPr lang="en-US" dirty="0"/>
              <a:t> a COVID-19</a:t>
            </a:r>
          </a:p>
          <a:p>
            <a:pPr algn="just"/>
            <a:endParaRPr lang="en-US" dirty="0"/>
          </a:p>
        </p:txBody>
      </p:sp>
      <p:sp>
        <p:nvSpPr>
          <p:cNvPr id="3" name="Footer Placeholder 2">
            <a:extLst>
              <a:ext uri="{FF2B5EF4-FFF2-40B4-BE49-F238E27FC236}">
                <a16:creationId xmlns:a16="http://schemas.microsoft.com/office/drawing/2014/main" id="{B7702549-0898-4A2B-8E80-CC94298237E8}"/>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3E963F3C-850F-4739-A5D7-F30E6CC4FA7C}"/>
              </a:ext>
            </a:extLst>
          </p:cNvPr>
          <p:cNvSpPr>
            <a:spLocks noGrp="1"/>
          </p:cNvSpPr>
          <p:nvPr>
            <p:ph type="sldNum" sz="quarter" idx="4"/>
          </p:nvPr>
        </p:nvSpPr>
        <p:spPr/>
        <p:txBody>
          <a:bodyPr/>
          <a:lstStyle/>
          <a:p>
            <a:fld id="{407F7647-6CBB-4945-B48A-22BF8575EA14}" type="slidenum">
              <a:rPr lang="en-US" smtClean="0"/>
              <a:pPr/>
              <a:t>8</a:t>
            </a:fld>
            <a:endParaRPr lang="en-US" dirty="0"/>
          </a:p>
        </p:txBody>
      </p:sp>
      <p:sp>
        <p:nvSpPr>
          <p:cNvPr id="5" name="Title 4">
            <a:extLst>
              <a:ext uri="{FF2B5EF4-FFF2-40B4-BE49-F238E27FC236}">
                <a16:creationId xmlns:a16="http://schemas.microsoft.com/office/drawing/2014/main" id="{D4BC25C8-CDBC-410F-84C6-95EA50FDD032}"/>
              </a:ext>
            </a:extLst>
          </p:cNvPr>
          <p:cNvSpPr>
            <a:spLocks noGrp="1"/>
          </p:cNvSpPr>
          <p:nvPr>
            <p:ph type="title"/>
          </p:nvPr>
        </p:nvSpPr>
        <p:spPr/>
        <p:txBody>
          <a:bodyPr/>
          <a:lstStyle/>
          <a:p>
            <a:r>
              <a:rPr lang="en-US" dirty="0" err="1"/>
              <a:t>Pruebas</a:t>
            </a:r>
            <a:r>
              <a:rPr lang="en-US" dirty="0"/>
              <a:t> de COVID-19 – </a:t>
            </a:r>
            <a:r>
              <a:rPr lang="en-US" dirty="0" err="1"/>
              <a:t>Empleado</a:t>
            </a:r>
            <a:r>
              <a:rPr lang="en-US" dirty="0"/>
              <a:t> </a:t>
            </a:r>
            <a:r>
              <a:rPr lang="en-US" dirty="0" err="1"/>
              <a:t>Positivo</a:t>
            </a:r>
            <a:endParaRPr lang="en-US" dirty="0"/>
          </a:p>
        </p:txBody>
      </p:sp>
      <p:sp>
        <p:nvSpPr>
          <p:cNvPr id="6" name="Text Placeholder 5">
            <a:extLst>
              <a:ext uri="{FF2B5EF4-FFF2-40B4-BE49-F238E27FC236}">
                <a16:creationId xmlns:a16="http://schemas.microsoft.com/office/drawing/2014/main" id="{00F47B61-BEBC-4338-A529-8613DFC2CF48}"/>
              </a:ext>
            </a:extLst>
          </p:cNvPr>
          <p:cNvSpPr>
            <a:spLocks noGrp="1"/>
          </p:cNvSpPr>
          <p:nvPr>
            <p:ph type="body" idx="10"/>
          </p:nvPr>
        </p:nvSpPr>
        <p:spPr/>
        <p:txBody>
          <a:bodyPr/>
          <a:lstStyle/>
          <a:p>
            <a:r>
              <a:rPr lang="en-US" dirty="0" err="1"/>
              <a:t>Obligaciones</a:t>
            </a:r>
            <a:r>
              <a:rPr lang="en-US" dirty="0"/>
              <a:t> del </a:t>
            </a:r>
            <a:r>
              <a:rPr lang="en-US" dirty="0" err="1"/>
              <a:t>Patrono</a:t>
            </a:r>
            <a:endParaRPr lang="en-US" dirty="0"/>
          </a:p>
        </p:txBody>
      </p:sp>
      <p:pic>
        <p:nvPicPr>
          <p:cNvPr id="8" name="Picture 7" descr="A picture containing text&#10;&#10;Description automatically generated">
            <a:extLst>
              <a:ext uri="{FF2B5EF4-FFF2-40B4-BE49-F238E27FC236}">
                <a16:creationId xmlns:a16="http://schemas.microsoft.com/office/drawing/2014/main" id="{CC459501-BC23-4A22-A89F-9DC28C55C91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597490" y="0"/>
            <a:ext cx="2134908" cy="1201631"/>
          </a:xfrm>
          <a:prstGeom prst="rect">
            <a:avLst/>
          </a:prstGeom>
        </p:spPr>
      </p:pic>
    </p:spTree>
    <p:extLst>
      <p:ext uri="{BB962C8B-B14F-4D97-AF65-F5344CB8AC3E}">
        <p14:creationId xmlns:p14="http://schemas.microsoft.com/office/powerpoint/2010/main" val="2460540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BC8C5E9-1E2A-4F4C-AB64-29E8E6B91527}"/>
              </a:ext>
            </a:extLst>
          </p:cNvPr>
          <p:cNvSpPr>
            <a:spLocks noGrp="1"/>
          </p:cNvSpPr>
          <p:nvPr>
            <p:ph type="ftr" sz="quarter" idx="3"/>
          </p:nvPr>
        </p:nvSpPr>
        <p:spPr/>
        <p:txBody>
          <a:bodyPr/>
          <a:lstStyle/>
          <a:p>
            <a:r>
              <a:rPr lang="en-US" b="1"/>
              <a:t>Jackson Lewis P.C.  </a:t>
            </a:r>
            <a:endParaRPr lang="en-US" dirty="0"/>
          </a:p>
        </p:txBody>
      </p:sp>
      <p:sp>
        <p:nvSpPr>
          <p:cNvPr id="3" name="Slide Number Placeholder 2">
            <a:extLst>
              <a:ext uri="{FF2B5EF4-FFF2-40B4-BE49-F238E27FC236}">
                <a16:creationId xmlns:a16="http://schemas.microsoft.com/office/drawing/2014/main" id="{35CC1B07-8860-4CCE-A666-FAAE8D3F052D}"/>
              </a:ext>
            </a:extLst>
          </p:cNvPr>
          <p:cNvSpPr>
            <a:spLocks noGrp="1"/>
          </p:cNvSpPr>
          <p:nvPr>
            <p:ph type="sldNum" sz="quarter" idx="4"/>
          </p:nvPr>
        </p:nvSpPr>
        <p:spPr/>
        <p:txBody>
          <a:bodyPr/>
          <a:lstStyle/>
          <a:p>
            <a:fld id="{407F7647-6CBB-4945-B48A-22BF8575EA14}" type="slidenum">
              <a:rPr lang="en-US" smtClean="0"/>
              <a:pPr/>
              <a:t>9</a:t>
            </a:fld>
            <a:endParaRPr lang="en-US" dirty="0"/>
          </a:p>
        </p:txBody>
      </p:sp>
      <p:sp>
        <p:nvSpPr>
          <p:cNvPr id="4" name="Content Placeholder 3">
            <a:extLst>
              <a:ext uri="{FF2B5EF4-FFF2-40B4-BE49-F238E27FC236}">
                <a16:creationId xmlns:a16="http://schemas.microsoft.com/office/drawing/2014/main" id="{D10B567D-05BE-4BB7-8584-CD3D17448D4A}"/>
              </a:ext>
            </a:extLst>
          </p:cNvPr>
          <p:cNvSpPr>
            <a:spLocks noGrp="1"/>
          </p:cNvSpPr>
          <p:nvPr>
            <p:ph sz="half" idx="2"/>
          </p:nvPr>
        </p:nvSpPr>
        <p:spPr>
          <a:xfrm>
            <a:off x="1246908" y="2211160"/>
            <a:ext cx="4696691" cy="3961040"/>
          </a:xfrm>
        </p:spPr>
        <p:txBody>
          <a:bodyPr/>
          <a:lstStyle/>
          <a:p>
            <a:pPr marL="285750" indent="-285750" algn="just">
              <a:buFont typeface="Arial" panose="020B0604020202020204" pitchFamily="34" charset="0"/>
              <a:buChar char="•"/>
            </a:pPr>
            <a:r>
              <a:rPr lang="en-US" dirty="0"/>
              <a:t>Persona ha </a:t>
            </a:r>
            <a:r>
              <a:rPr lang="en-US" dirty="0" err="1"/>
              <a:t>tenido</a:t>
            </a:r>
            <a:r>
              <a:rPr lang="en-US" dirty="0"/>
              <a:t> </a:t>
            </a:r>
            <a:r>
              <a:rPr lang="en-US" dirty="0" err="1"/>
              <a:t>contacto</a:t>
            </a:r>
            <a:r>
              <a:rPr lang="en-US" dirty="0"/>
              <a:t> </a:t>
            </a:r>
            <a:r>
              <a:rPr lang="en-US" dirty="0" err="1"/>
              <a:t>cercano</a:t>
            </a:r>
            <a:r>
              <a:rPr lang="en-US" dirty="0"/>
              <a:t> a un </a:t>
            </a:r>
            <a:r>
              <a:rPr lang="en-US" dirty="0" err="1"/>
              <a:t>caso</a:t>
            </a:r>
            <a:r>
              <a:rPr lang="en-US" dirty="0"/>
              <a:t> </a:t>
            </a:r>
            <a:r>
              <a:rPr lang="en-US" dirty="0" err="1"/>
              <a:t>confirmado</a:t>
            </a:r>
            <a:r>
              <a:rPr lang="en-US" dirty="0"/>
              <a:t> o probable de COVID-19</a:t>
            </a:r>
          </a:p>
          <a:p>
            <a:pPr marL="285750" indent="-285750" algn="just">
              <a:buFont typeface="Arial" panose="020B0604020202020204" pitchFamily="34" charset="0"/>
              <a:buChar char="•"/>
            </a:pPr>
            <a:r>
              <a:rPr lang="en-US" dirty="0" err="1"/>
              <a:t>Indicaciones</a:t>
            </a:r>
            <a:endParaRPr lang="en-US" dirty="0"/>
          </a:p>
          <a:p>
            <a:pPr marL="285750" indent="-285750" algn="just">
              <a:buFont typeface="Arial" panose="020B0604020202020204" pitchFamily="34" charset="0"/>
              <a:buChar char="•"/>
            </a:pPr>
            <a:r>
              <a:rPr lang="en-US" dirty="0" err="1"/>
              <a:t>Periodo</a:t>
            </a:r>
            <a:r>
              <a:rPr lang="en-US" dirty="0"/>
              <a:t> de </a:t>
            </a:r>
            <a:r>
              <a:rPr lang="en-US" dirty="0" err="1"/>
              <a:t>cuarentena</a:t>
            </a:r>
            <a:r>
              <a:rPr lang="en-US" dirty="0"/>
              <a:t> para personas </a:t>
            </a:r>
            <a:r>
              <a:rPr lang="en-US" b="1" dirty="0" err="1"/>
              <a:t>vacunadas</a:t>
            </a:r>
            <a:endParaRPr lang="en-US" b="1" dirty="0"/>
          </a:p>
          <a:p>
            <a:pPr marL="742950" lvl="1" indent="-285750" algn="just">
              <a:buFont typeface="Arial" panose="020B0604020202020204" pitchFamily="34" charset="0"/>
              <a:buChar char="•"/>
            </a:pPr>
            <a:r>
              <a:rPr lang="en-US" b="1" dirty="0"/>
              <a:t>7 días</a:t>
            </a:r>
          </a:p>
          <a:p>
            <a:pPr marL="742950" lvl="1" indent="-285750" algn="just">
              <a:buFont typeface="Arial" panose="020B0604020202020204" pitchFamily="34" charset="0"/>
              <a:buChar char="•"/>
            </a:pPr>
            <a:r>
              <a:rPr lang="en-US" dirty="0" err="1"/>
              <a:t>Prueba</a:t>
            </a:r>
            <a:r>
              <a:rPr lang="en-US" dirty="0"/>
              <a:t> al 5to día</a:t>
            </a:r>
          </a:p>
          <a:p>
            <a:pPr marL="742950" lvl="1" indent="-285750" algn="just">
              <a:buFont typeface="Arial" panose="020B0604020202020204" pitchFamily="34" charset="0"/>
              <a:buChar char="•"/>
            </a:pPr>
            <a:r>
              <a:rPr lang="en-US" dirty="0"/>
              <a:t>Si el </a:t>
            </a:r>
            <a:r>
              <a:rPr lang="en-US" dirty="0" err="1"/>
              <a:t>resultado</a:t>
            </a:r>
            <a:r>
              <a:rPr lang="en-US" dirty="0"/>
              <a:t> es </a:t>
            </a:r>
            <a:r>
              <a:rPr lang="en-US" b="1" dirty="0" err="1"/>
              <a:t>negativo</a:t>
            </a:r>
            <a:r>
              <a:rPr lang="en-US" dirty="0"/>
              <a:t>, </a:t>
            </a:r>
            <a:r>
              <a:rPr lang="en-US" dirty="0" err="1"/>
              <a:t>retomar</a:t>
            </a:r>
            <a:r>
              <a:rPr lang="en-US" dirty="0"/>
              <a:t> </a:t>
            </a:r>
            <a:r>
              <a:rPr lang="en-US" dirty="0" err="1"/>
              <a:t>actividades</a:t>
            </a:r>
            <a:r>
              <a:rPr lang="en-US" dirty="0"/>
              <a:t> al </a:t>
            </a:r>
            <a:r>
              <a:rPr lang="en-US" b="1" dirty="0"/>
              <a:t>8vo día</a:t>
            </a:r>
          </a:p>
          <a:p>
            <a:pPr marL="285750" indent="-285750" algn="just">
              <a:buFont typeface="Arial" panose="020B0604020202020204" pitchFamily="34" charset="0"/>
              <a:buChar char="•"/>
            </a:pPr>
            <a:r>
              <a:rPr lang="en-US" dirty="0" err="1"/>
              <a:t>Periodo</a:t>
            </a:r>
            <a:r>
              <a:rPr lang="en-US" dirty="0"/>
              <a:t> de </a:t>
            </a:r>
            <a:r>
              <a:rPr lang="en-US" dirty="0" err="1"/>
              <a:t>cuarentana</a:t>
            </a:r>
            <a:r>
              <a:rPr lang="en-US" dirty="0"/>
              <a:t> para personas </a:t>
            </a:r>
            <a:r>
              <a:rPr lang="en-US" b="1" dirty="0"/>
              <a:t>no </a:t>
            </a:r>
            <a:r>
              <a:rPr lang="en-US" b="1" dirty="0" err="1"/>
              <a:t>vacunadas</a:t>
            </a:r>
            <a:endParaRPr lang="en-US" b="1" dirty="0"/>
          </a:p>
          <a:p>
            <a:pPr marL="742950" lvl="1" indent="-285750" algn="just">
              <a:buFont typeface="Arial" panose="020B0604020202020204" pitchFamily="34" charset="0"/>
              <a:buChar char="•"/>
            </a:pPr>
            <a:r>
              <a:rPr lang="en-US" b="1" dirty="0"/>
              <a:t>14 días</a:t>
            </a:r>
          </a:p>
          <a:p>
            <a:pPr marL="742950" lvl="1" indent="-285750" algn="just">
              <a:buFont typeface="Arial" panose="020B0604020202020204" pitchFamily="34" charset="0"/>
              <a:buChar char="•"/>
            </a:pPr>
            <a:r>
              <a:rPr lang="en-US" dirty="0" err="1"/>
              <a:t>Prueba</a:t>
            </a:r>
            <a:r>
              <a:rPr lang="en-US" dirty="0"/>
              <a:t> al 5to día</a:t>
            </a:r>
          </a:p>
          <a:p>
            <a:pPr marL="742950" lvl="1" indent="-285750" algn="just">
              <a:buFont typeface="Arial" panose="020B0604020202020204" pitchFamily="34" charset="0"/>
              <a:buChar char="•"/>
            </a:pPr>
            <a:r>
              <a:rPr lang="en-US" dirty="0"/>
              <a:t>Si el </a:t>
            </a:r>
            <a:r>
              <a:rPr lang="en-US" dirty="0" err="1"/>
              <a:t>resultado</a:t>
            </a:r>
            <a:r>
              <a:rPr lang="en-US" dirty="0"/>
              <a:t> es </a:t>
            </a:r>
            <a:r>
              <a:rPr lang="en-US" b="1" dirty="0" err="1"/>
              <a:t>negativo</a:t>
            </a:r>
            <a:r>
              <a:rPr lang="en-US" dirty="0"/>
              <a:t>, </a:t>
            </a:r>
            <a:r>
              <a:rPr lang="en-US" dirty="0" err="1"/>
              <a:t>retomar</a:t>
            </a:r>
            <a:r>
              <a:rPr lang="en-US" dirty="0"/>
              <a:t> </a:t>
            </a:r>
            <a:r>
              <a:rPr lang="en-US" dirty="0" err="1"/>
              <a:t>actividades</a:t>
            </a:r>
            <a:r>
              <a:rPr lang="en-US" dirty="0"/>
              <a:t> al </a:t>
            </a:r>
            <a:r>
              <a:rPr lang="en-US" b="1" dirty="0"/>
              <a:t>15to día</a:t>
            </a:r>
          </a:p>
          <a:p>
            <a:pPr marL="742950" lvl="1" indent="-285750" algn="just">
              <a:buFont typeface="Arial" panose="020B0604020202020204" pitchFamily="34" charset="0"/>
              <a:buChar char="•"/>
            </a:pPr>
            <a:endParaRPr lang="en-US" b="1" dirty="0"/>
          </a:p>
        </p:txBody>
      </p:sp>
      <p:sp>
        <p:nvSpPr>
          <p:cNvPr id="5" name="Content Placeholder 4">
            <a:extLst>
              <a:ext uri="{FF2B5EF4-FFF2-40B4-BE49-F238E27FC236}">
                <a16:creationId xmlns:a16="http://schemas.microsoft.com/office/drawing/2014/main" id="{0618E33D-BB52-4248-B385-D2DF4E997E38}"/>
              </a:ext>
            </a:extLst>
          </p:cNvPr>
          <p:cNvSpPr>
            <a:spLocks noGrp="1"/>
          </p:cNvSpPr>
          <p:nvPr>
            <p:ph sz="half" idx="13"/>
          </p:nvPr>
        </p:nvSpPr>
        <p:spPr>
          <a:xfrm>
            <a:off x="6248400" y="2006930"/>
            <a:ext cx="5257800" cy="4165270"/>
          </a:xfrm>
        </p:spPr>
        <p:txBody>
          <a:bodyPr/>
          <a:lstStyle/>
          <a:p>
            <a:pPr marL="285750" indent="-285750" algn="just">
              <a:buFont typeface="Arial" panose="020B0604020202020204" pitchFamily="34" charset="0"/>
              <a:buChar char="•"/>
            </a:pPr>
            <a:r>
              <a:rPr lang="en-US" dirty="0" err="1"/>
              <a:t>Cuando</a:t>
            </a:r>
            <a:r>
              <a:rPr lang="en-US" dirty="0"/>
              <a:t> una persona </a:t>
            </a:r>
            <a:r>
              <a:rPr lang="en-US" dirty="0" err="1"/>
              <a:t>tiene</a:t>
            </a:r>
            <a:r>
              <a:rPr lang="en-US" dirty="0"/>
              <a:t> una </a:t>
            </a:r>
            <a:r>
              <a:rPr lang="en-US" dirty="0" err="1"/>
              <a:t>prueba</a:t>
            </a:r>
            <a:r>
              <a:rPr lang="en-US" dirty="0"/>
              <a:t> molecular o </a:t>
            </a:r>
            <a:r>
              <a:rPr lang="en-US" dirty="0" err="1"/>
              <a:t>prueba</a:t>
            </a:r>
            <a:r>
              <a:rPr lang="en-US" dirty="0"/>
              <a:t> de </a:t>
            </a:r>
            <a:r>
              <a:rPr lang="en-US" dirty="0" err="1"/>
              <a:t>antígenos</a:t>
            </a:r>
            <a:r>
              <a:rPr lang="en-US" dirty="0"/>
              <a:t> positive o </a:t>
            </a:r>
            <a:r>
              <a:rPr lang="en-US" dirty="0" err="1"/>
              <a:t>presenta</a:t>
            </a:r>
            <a:r>
              <a:rPr lang="en-US" dirty="0"/>
              <a:t> </a:t>
            </a:r>
            <a:r>
              <a:rPr lang="en-US" dirty="0" err="1"/>
              <a:t>síntomas</a:t>
            </a:r>
            <a:r>
              <a:rPr lang="en-US" dirty="0"/>
              <a:t> de COVID-19</a:t>
            </a:r>
          </a:p>
          <a:p>
            <a:pPr marL="285750" indent="-285750" algn="just">
              <a:buFont typeface="Arial" panose="020B0604020202020204" pitchFamily="34" charset="0"/>
              <a:buChar char="•"/>
            </a:pPr>
            <a:r>
              <a:rPr lang="en-US" dirty="0" err="1"/>
              <a:t>Indicaciones</a:t>
            </a:r>
            <a:endParaRPr lang="en-US" dirty="0"/>
          </a:p>
          <a:p>
            <a:pPr marL="285750" indent="-285750" algn="just">
              <a:buFont typeface="Arial" panose="020B0604020202020204" pitchFamily="34" charset="0"/>
              <a:buChar char="•"/>
            </a:pPr>
            <a:r>
              <a:rPr lang="en-US" dirty="0" err="1"/>
              <a:t>Periodo</a:t>
            </a:r>
            <a:r>
              <a:rPr lang="en-US" dirty="0"/>
              <a:t> de </a:t>
            </a:r>
            <a:r>
              <a:rPr lang="en-US" dirty="0" err="1"/>
              <a:t>aislamiento</a:t>
            </a:r>
            <a:r>
              <a:rPr lang="en-US" dirty="0"/>
              <a:t> para </a:t>
            </a:r>
            <a:r>
              <a:rPr lang="en-US" b="1" dirty="0" err="1"/>
              <a:t>todos</a:t>
            </a:r>
            <a:endParaRPr lang="en-US" b="1" dirty="0"/>
          </a:p>
          <a:p>
            <a:pPr marL="742950" lvl="1" indent="-285750" algn="just">
              <a:buFont typeface="Arial" panose="020B0604020202020204" pitchFamily="34" charset="0"/>
              <a:buChar char="•"/>
            </a:pPr>
            <a:r>
              <a:rPr lang="en-US" b="1" dirty="0"/>
              <a:t>10 días </a:t>
            </a:r>
            <a:r>
              <a:rPr lang="en-US" b="1" dirty="0" err="1"/>
              <a:t>síntomas</a:t>
            </a:r>
            <a:r>
              <a:rPr lang="en-US" b="1" dirty="0"/>
              <a:t> </a:t>
            </a:r>
            <a:r>
              <a:rPr lang="en-US" b="1" dirty="0" err="1"/>
              <a:t>leves</a:t>
            </a:r>
            <a:endParaRPr lang="en-US" b="1" dirty="0"/>
          </a:p>
          <a:p>
            <a:pPr marL="742950" lvl="1" indent="-285750" algn="just">
              <a:buFont typeface="Arial" panose="020B0604020202020204" pitchFamily="34" charset="0"/>
              <a:buChar char="•"/>
            </a:pPr>
            <a:r>
              <a:rPr lang="en-US" b="1" dirty="0"/>
              <a:t>20 días </a:t>
            </a:r>
            <a:r>
              <a:rPr lang="en-US" b="1" dirty="0" err="1"/>
              <a:t>síntomas</a:t>
            </a:r>
            <a:r>
              <a:rPr lang="en-US" b="1" dirty="0"/>
              <a:t> graves</a:t>
            </a:r>
          </a:p>
          <a:p>
            <a:pPr marL="285750" indent="-285750" algn="just">
              <a:buFont typeface="Arial" panose="020B0604020202020204" pitchFamily="34" charset="0"/>
              <a:buChar char="•"/>
            </a:pPr>
            <a:r>
              <a:rPr lang="en-US" dirty="0" err="1"/>
              <a:t>Periodo</a:t>
            </a:r>
            <a:r>
              <a:rPr lang="en-US" dirty="0"/>
              <a:t> de </a:t>
            </a:r>
            <a:r>
              <a:rPr lang="en-US" dirty="0" err="1"/>
              <a:t>aislamiento</a:t>
            </a:r>
            <a:r>
              <a:rPr lang="en-US" dirty="0"/>
              <a:t> para </a:t>
            </a:r>
            <a:r>
              <a:rPr lang="en-US" b="1" dirty="0"/>
              <a:t>personal de </a:t>
            </a:r>
            <a:r>
              <a:rPr lang="en-US" b="1" dirty="0" err="1"/>
              <a:t>salud</a:t>
            </a:r>
            <a:endParaRPr lang="en-US" b="1" dirty="0"/>
          </a:p>
          <a:p>
            <a:pPr marL="742950" lvl="1" indent="-285750" algn="just">
              <a:buFont typeface="Arial" panose="020B0604020202020204" pitchFamily="34" charset="0"/>
              <a:buChar char="•"/>
            </a:pPr>
            <a:r>
              <a:rPr lang="en-US" b="1" dirty="0"/>
              <a:t>7 días </a:t>
            </a:r>
          </a:p>
          <a:p>
            <a:pPr marL="285750" indent="-285750" algn="just">
              <a:buFont typeface="Arial" panose="020B0604020202020204" pitchFamily="34" charset="0"/>
              <a:buChar char="•"/>
            </a:pPr>
            <a:r>
              <a:rPr lang="en-US" dirty="0"/>
              <a:t>Si ha </a:t>
            </a:r>
            <a:r>
              <a:rPr lang="en-US" dirty="0" err="1"/>
              <a:t>concluido</a:t>
            </a:r>
            <a:r>
              <a:rPr lang="en-US" dirty="0"/>
              <a:t> el </a:t>
            </a:r>
            <a:r>
              <a:rPr lang="en-US" dirty="0" err="1"/>
              <a:t>periodo</a:t>
            </a:r>
            <a:r>
              <a:rPr lang="en-US" dirty="0"/>
              <a:t> de </a:t>
            </a:r>
            <a:r>
              <a:rPr lang="en-US" dirty="0" err="1"/>
              <a:t>aislamiento</a:t>
            </a:r>
            <a:r>
              <a:rPr lang="en-US" dirty="0"/>
              <a:t>, no </a:t>
            </a:r>
            <a:r>
              <a:rPr lang="en-US" dirty="0" err="1"/>
              <a:t>deberá</a:t>
            </a:r>
            <a:r>
              <a:rPr lang="en-US" dirty="0"/>
              <a:t> </a:t>
            </a:r>
            <a:r>
              <a:rPr lang="en-US" dirty="0" err="1"/>
              <a:t>presentar</a:t>
            </a:r>
            <a:r>
              <a:rPr lang="en-US" dirty="0"/>
              <a:t> </a:t>
            </a:r>
            <a:r>
              <a:rPr lang="en-US" dirty="0" err="1"/>
              <a:t>prueba</a:t>
            </a:r>
            <a:r>
              <a:rPr lang="en-US" dirty="0"/>
              <a:t> molecular o de </a:t>
            </a:r>
            <a:r>
              <a:rPr lang="en-US" dirty="0" err="1"/>
              <a:t>antígenos</a:t>
            </a:r>
            <a:r>
              <a:rPr lang="en-US" dirty="0"/>
              <a:t> </a:t>
            </a:r>
            <a:r>
              <a:rPr lang="en-US" dirty="0" err="1"/>
              <a:t>negativa</a:t>
            </a:r>
            <a:r>
              <a:rPr lang="en-US" dirty="0"/>
              <a:t> para </a:t>
            </a:r>
            <a:r>
              <a:rPr lang="en-US" dirty="0" err="1"/>
              <a:t>retomar</a:t>
            </a:r>
            <a:r>
              <a:rPr lang="en-US" dirty="0"/>
              <a:t> </a:t>
            </a:r>
            <a:r>
              <a:rPr lang="en-US" dirty="0" err="1"/>
              <a:t>labores</a:t>
            </a:r>
            <a:r>
              <a:rPr lang="en-US" dirty="0"/>
              <a:t> </a:t>
            </a:r>
            <a:r>
              <a:rPr lang="en-US" dirty="0" err="1"/>
              <a:t>presenciales</a:t>
            </a:r>
            <a:endParaRPr lang="en-US" dirty="0"/>
          </a:p>
          <a:p>
            <a:pPr marL="285750" indent="-285750" algn="just">
              <a:buFont typeface="Arial" panose="020B0604020202020204" pitchFamily="34" charset="0"/>
              <a:buChar char="•"/>
            </a:pPr>
            <a:endParaRPr lang="en-US" dirty="0"/>
          </a:p>
        </p:txBody>
      </p:sp>
      <p:sp>
        <p:nvSpPr>
          <p:cNvPr id="6" name="Title 5">
            <a:extLst>
              <a:ext uri="{FF2B5EF4-FFF2-40B4-BE49-F238E27FC236}">
                <a16:creationId xmlns:a16="http://schemas.microsoft.com/office/drawing/2014/main" id="{358CAA45-1CC8-4762-A82D-604E8BA2806C}"/>
              </a:ext>
            </a:extLst>
          </p:cNvPr>
          <p:cNvSpPr>
            <a:spLocks noGrp="1"/>
          </p:cNvSpPr>
          <p:nvPr>
            <p:ph type="title"/>
          </p:nvPr>
        </p:nvSpPr>
        <p:spPr/>
        <p:txBody>
          <a:bodyPr/>
          <a:lstStyle/>
          <a:p>
            <a:r>
              <a:rPr lang="en-US" dirty="0" err="1"/>
              <a:t>Pruebas</a:t>
            </a:r>
            <a:r>
              <a:rPr lang="en-US" dirty="0"/>
              <a:t> de COVID-19 – </a:t>
            </a:r>
            <a:r>
              <a:rPr lang="en-US" dirty="0" err="1"/>
              <a:t>Empleado</a:t>
            </a:r>
            <a:r>
              <a:rPr lang="en-US" dirty="0"/>
              <a:t> </a:t>
            </a:r>
            <a:r>
              <a:rPr lang="en-US" dirty="0" err="1"/>
              <a:t>Positivo</a:t>
            </a:r>
            <a:r>
              <a:rPr lang="en-US" dirty="0"/>
              <a:t> (Cont.)</a:t>
            </a:r>
          </a:p>
        </p:txBody>
      </p:sp>
      <p:sp>
        <p:nvSpPr>
          <p:cNvPr id="7" name="Text Placeholder 6">
            <a:extLst>
              <a:ext uri="{FF2B5EF4-FFF2-40B4-BE49-F238E27FC236}">
                <a16:creationId xmlns:a16="http://schemas.microsoft.com/office/drawing/2014/main" id="{26AD0763-0E93-4894-8DF9-703FA8091D65}"/>
              </a:ext>
            </a:extLst>
          </p:cNvPr>
          <p:cNvSpPr>
            <a:spLocks noGrp="1"/>
          </p:cNvSpPr>
          <p:nvPr>
            <p:ph type="body" idx="10"/>
          </p:nvPr>
        </p:nvSpPr>
        <p:spPr>
          <a:xfrm>
            <a:off x="685800" y="1579419"/>
            <a:ext cx="5257800" cy="631742"/>
          </a:xfrm>
        </p:spPr>
        <p:txBody>
          <a:bodyPr/>
          <a:lstStyle/>
          <a:p>
            <a:pPr algn="ctr"/>
            <a:r>
              <a:rPr lang="en-US" dirty="0"/>
              <a:t>CUARENTENA	</a:t>
            </a:r>
          </a:p>
        </p:txBody>
      </p:sp>
      <p:sp>
        <p:nvSpPr>
          <p:cNvPr id="8" name="Text Placeholder 7">
            <a:extLst>
              <a:ext uri="{FF2B5EF4-FFF2-40B4-BE49-F238E27FC236}">
                <a16:creationId xmlns:a16="http://schemas.microsoft.com/office/drawing/2014/main" id="{62CC07E5-45E4-49E8-BE9E-044D372D912C}"/>
              </a:ext>
            </a:extLst>
          </p:cNvPr>
          <p:cNvSpPr>
            <a:spLocks noGrp="1"/>
          </p:cNvSpPr>
          <p:nvPr>
            <p:ph type="body" idx="14"/>
          </p:nvPr>
        </p:nvSpPr>
        <p:spPr>
          <a:xfrm>
            <a:off x="6245352" y="1579420"/>
            <a:ext cx="5257800" cy="631740"/>
          </a:xfrm>
        </p:spPr>
        <p:txBody>
          <a:bodyPr/>
          <a:lstStyle/>
          <a:p>
            <a:pPr algn="ctr"/>
            <a:r>
              <a:rPr lang="en-US" dirty="0"/>
              <a:t>AISLAMIENTO</a:t>
            </a:r>
          </a:p>
        </p:txBody>
      </p:sp>
      <p:pic>
        <p:nvPicPr>
          <p:cNvPr id="10" name="Picture 9" descr="A picture containing text, sky, outdoor, sign&#10;&#10;Description automatically generated">
            <a:extLst>
              <a:ext uri="{FF2B5EF4-FFF2-40B4-BE49-F238E27FC236}">
                <a16:creationId xmlns:a16="http://schemas.microsoft.com/office/drawing/2014/main" id="{0E94DA2F-A0B8-4CCE-AE79-27D630715E0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05845" y="1232486"/>
            <a:ext cx="1472524" cy="980456"/>
          </a:xfrm>
          <a:prstGeom prst="rect">
            <a:avLst/>
          </a:prstGeom>
        </p:spPr>
      </p:pic>
      <p:sp>
        <p:nvSpPr>
          <p:cNvPr id="11" name="TextBox 10">
            <a:extLst>
              <a:ext uri="{FF2B5EF4-FFF2-40B4-BE49-F238E27FC236}">
                <a16:creationId xmlns:a16="http://schemas.microsoft.com/office/drawing/2014/main" id="{C56D6BD4-D6C6-473D-AB62-35D2CD5FB94F}"/>
              </a:ext>
            </a:extLst>
          </p:cNvPr>
          <p:cNvSpPr txBox="1"/>
          <p:nvPr/>
        </p:nvSpPr>
        <p:spPr>
          <a:xfrm>
            <a:off x="6179112" y="7881646"/>
            <a:ext cx="1420736" cy="507831"/>
          </a:xfrm>
          <a:prstGeom prst="rect">
            <a:avLst/>
          </a:prstGeom>
          <a:noFill/>
        </p:spPr>
        <p:txBody>
          <a:bodyPr wrap="square" rtlCol="0">
            <a:spAutoFit/>
          </a:bodyPr>
          <a:lstStyle/>
          <a:p>
            <a:r>
              <a:rPr lang="en-US" sz="900">
                <a:hlinkClick r:id="rId3" tooltip="http://www.picpedia.org/highway-signs/q/quarantine.html"/>
              </a:rPr>
              <a:t>This Photo</a:t>
            </a:r>
            <a:r>
              <a:rPr lang="en-US" sz="900"/>
              <a:t> by Unknown Author is licensed under </a:t>
            </a:r>
            <a:r>
              <a:rPr lang="en-US" sz="900">
                <a:hlinkClick r:id="rId4" tooltip="https://creativecommons.org/licenses/by-sa/3.0/"/>
              </a:rPr>
              <a:t>CC BY-SA</a:t>
            </a:r>
            <a:endParaRPr lang="en-US" sz="900"/>
          </a:p>
        </p:txBody>
      </p:sp>
      <p:pic>
        <p:nvPicPr>
          <p:cNvPr id="13" name="Picture 12" descr="A yellow sign with black text&#10;&#10;Description automatically generated with medium confidence">
            <a:extLst>
              <a:ext uri="{FF2B5EF4-FFF2-40B4-BE49-F238E27FC236}">
                <a16:creationId xmlns:a16="http://schemas.microsoft.com/office/drawing/2014/main" id="{45B809C5-D218-4585-952A-B0EF9E08835C}"/>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10504405" y="2777291"/>
            <a:ext cx="1306595" cy="942926"/>
          </a:xfrm>
          <a:prstGeom prst="rect">
            <a:avLst/>
          </a:prstGeom>
        </p:spPr>
      </p:pic>
    </p:spTree>
    <p:extLst>
      <p:ext uri="{BB962C8B-B14F-4D97-AF65-F5344CB8AC3E}">
        <p14:creationId xmlns:p14="http://schemas.microsoft.com/office/powerpoint/2010/main" val="1107462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336FD50-3732-4C70-9C76-916B4C8FFC6C}"/>
              </a:ext>
            </a:extLst>
          </p:cNvPr>
          <p:cNvSpPr>
            <a:spLocks noGrp="1"/>
          </p:cNvSpPr>
          <p:nvPr>
            <p:ph idx="1"/>
          </p:nvPr>
        </p:nvSpPr>
        <p:spPr>
          <a:xfrm>
            <a:off x="685800" y="2027010"/>
            <a:ext cx="10817352" cy="4145189"/>
          </a:xfrm>
        </p:spPr>
        <p:txBody>
          <a:bodyPr/>
          <a:lstStyle/>
          <a:p>
            <a:pPr algn="just"/>
            <a:r>
              <a:rPr lang="en-US" sz="2000" dirty="0" err="1"/>
              <a:t>Profesionales</a:t>
            </a:r>
            <a:r>
              <a:rPr lang="en-US" sz="2000" dirty="0"/>
              <a:t> de la </a:t>
            </a:r>
            <a:r>
              <a:rPr lang="en-US" sz="2000" dirty="0" err="1"/>
              <a:t>Salud</a:t>
            </a:r>
            <a:r>
              <a:rPr lang="en-US" sz="2000" dirty="0"/>
              <a:t> (</a:t>
            </a:r>
            <a:r>
              <a:rPr lang="en-US" sz="2000" dirty="0" err="1"/>
              <a:t>ej</a:t>
            </a:r>
            <a:r>
              <a:rPr lang="en-US" sz="2000" dirty="0"/>
              <a:t>. </a:t>
            </a:r>
            <a:r>
              <a:rPr lang="en-US" sz="2000" dirty="0" err="1"/>
              <a:t>Hospitales</a:t>
            </a:r>
            <a:r>
              <a:rPr lang="en-US" sz="2000" dirty="0"/>
              <a:t>, </a:t>
            </a:r>
            <a:r>
              <a:rPr lang="en-US" sz="2000" dirty="0" err="1"/>
              <a:t>laboratorios</a:t>
            </a:r>
            <a:r>
              <a:rPr lang="en-US" sz="2000" dirty="0"/>
              <a:t>, </a:t>
            </a:r>
            <a:r>
              <a:rPr lang="en-US" sz="2000" dirty="0" err="1"/>
              <a:t>farmacias</a:t>
            </a:r>
            <a:r>
              <a:rPr lang="en-US" sz="2000" dirty="0"/>
              <a:t>, </a:t>
            </a:r>
            <a:r>
              <a:rPr lang="en-US" sz="2000" dirty="0" err="1"/>
              <a:t>industrias</a:t>
            </a:r>
            <a:r>
              <a:rPr lang="en-US" sz="2000" dirty="0"/>
              <a:t> </a:t>
            </a:r>
            <a:r>
              <a:rPr lang="en-US" sz="2000" dirty="0" err="1"/>
              <a:t>farmacéuticas</a:t>
            </a:r>
            <a:r>
              <a:rPr lang="en-US" sz="2000" dirty="0"/>
              <a:t>, </a:t>
            </a:r>
            <a:r>
              <a:rPr lang="en-US" sz="2000" dirty="0" err="1"/>
              <a:t>oficinas</a:t>
            </a:r>
            <a:r>
              <a:rPr lang="en-US" sz="2000" dirty="0"/>
              <a:t> de </a:t>
            </a:r>
            <a:r>
              <a:rPr lang="en-US" sz="2000" dirty="0" err="1"/>
              <a:t>médicos</a:t>
            </a:r>
            <a:r>
              <a:rPr lang="en-US" sz="2000" dirty="0"/>
              <a:t> o ambientes </a:t>
            </a:r>
            <a:r>
              <a:rPr lang="en-US" sz="2000" dirty="0" err="1"/>
              <a:t>clínicos</a:t>
            </a:r>
            <a:r>
              <a:rPr lang="en-US" sz="2000" dirty="0"/>
              <a:t>)</a:t>
            </a:r>
          </a:p>
          <a:p>
            <a:pPr algn="just"/>
            <a:r>
              <a:rPr lang="en-US" sz="2000" dirty="0" err="1"/>
              <a:t>Facilidades</a:t>
            </a:r>
            <a:r>
              <a:rPr lang="en-US" sz="2000" dirty="0"/>
              <a:t> de </a:t>
            </a:r>
            <a:r>
              <a:rPr lang="en-US" sz="2000" dirty="0" err="1"/>
              <a:t>cuidado</a:t>
            </a:r>
            <a:r>
              <a:rPr lang="en-US" sz="2000" dirty="0"/>
              <a:t> </a:t>
            </a:r>
            <a:r>
              <a:rPr lang="en-US" sz="2000" dirty="0" err="1"/>
              <a:t>prolongado</a:t>
            </a:r>
            <a:r>
              <a:rPr lang="en-US" sz="2000" dirty="0"/>
              <a:t> </a:t>
            </a:r>
            <a:r>
              <a:rPr lang="en-US" sz="2000" dirty="0" err="1"/>
              <a:t>como</a:t>
            </a:r>
            <a:r>
              <a:rPr lang="en-US" sz="2000" dirty="0"/>
              <a:t> </a:t>
            </a:r>
            <a:r>
              <a:rPr lang="en-US" sz="2000" dirty="0" err="1"/>
              <a:t>égidas</a:t>
            </a:r>
            <a:r>
              <a:rPr lang="en-US" sz="2000" dirty="0"/>
              <a:t> y </a:t>
            </a:r>
            <a:r>
              <a:rPr lang="en-US" sz="2000" dirty="0" err="1"/>
              <a:t>asilos</a:t>
            </a:r>
            <a:r>
              <a:rPr lang="en-US" sz="2000" dirty="0"/>
              <a:t> de </a:t>
            </a:r>
            <a:r>
              <a:rPr lang="en-US" sz="2000" dirty="0" err="1"/>
              <a:t>ancianos</a:t>
            </a:r>
            <a:r>
              <a:rPr lang="en-US" sz="2000" dirty="0"/>
              <a:t> </a:t>
            </a:r>
          </a:p>
          <a:p>
            <a:pPr algn="just"/>
            <a:r>
              <a:rPr lang="en-US" sz="2000" dirty="0" err="1"/>
              <a:t>Facilidades</a:t>
            </a:r>
            <a:r>
              <a:rPr lang="en-US" sz="2000" dirty="0"/>
              <a:t> </a:t>
            </a:r>
            <a:r>
              <a:rPr lang="en-US" sz="2000" dirty="0" err="1"/>
              <a:t>asociadas</a:t>
            </a:r>
            <a:r>
              <a:rPr lang="en-US" sz="2000" dirty="0"/>
              <a:t> al </a:t>
            </a:r>
            <a:r>
              <a:rPr lang="en-US" sz="2000" dirty="0" err="1"/>
              <a:t>sistema</a:t>
            </a:r>
            <a:r>
              <a:rPr lang="en-US" sz="2000" dirty="0"/>
              <a:t> penal</a:t>
            </a:r>
          </a:p>
          <a:p>
            <a:pPr algn="just"/>
            <a:r>
              <a:rPr lang="en-US" sz="2000" dirty="0" err="1"/>
              <a:t>Viajeros</a:t>
            </a:r>
            <a:r>
              <a:rPr lang="en-US" sz="2000" dirty="0"/>
              <a:t> no </a:t>
            </a:r>
            <a:r>
              <a:rPr lang="en-US" sz="2000" dirty="0" err="1"/>
              <a:t>residentes</a:t>
            </a:r>
            <a:r>
              <a:rPr lang="en-US" sz="2000" dirty="0"/>
              <a:t> </a:t>
            </a:r>
            <a:r>
              <a:rPr lang="en-US" sz="2000" dirty="0" err="1"/>
              <a:t>en</a:t>
            </a:r>
            <a:r>
              <a:rPr lang="en-US" sz="2000" dirty="0"/>
              <a:t> PR</a:t>
            </a:r>
          </a:p>
          <a:p>
            <a:pPr algn="just"/>
            <a:r>
              <a:rPr lang="en-US" sz="2000" dirty="0" err="1"/>
              <a:t>Albergues</a:t>
            </a:r>
            <a:r>
              <a:rPr lang="en-US" sz="2000" dirty="0"/>
              <a:t> o </a:t>
            </a:r>
            <a:r>
              <a:rPr lang="en-US" sz="2000" dirty="0" err="1"/>
              <a:t>refugios</a:t>
            </a:r>
            <a:r>
              <a:rPr lang="en-US" sz="2000" dirty="0"/>
              <a:t> para personas sin </a:t>
            </a:r>
            <a:r>
              <a:rPr lang="en-US" sz="2000" dirty="0" err="1"/>
              <a:t>hogar</a:t>
            </a:r>
            <a:endParaRPr lang="en-US" sz="2000" dirty="0"/>
          </a:p>
          <a:p>
            <a:pPr algn="just"/>
            <a:r>
              <a:rPr lang="en-US" sz="2000" dirty="0" err="1"/>
              <a:t>Escuelas</a:t>
            </a:r>
            <a:r>
              <a:rPr lang="en-US" sz="2000" dirty="0"/>
              <a:t> K-12</a:t>
            </a:r>
          </a:p>
          <a:p>
            <a:pPr algn="just"/>
            <a:r>
              <a:rPr lang="en-US" sz="2000" dirty="0"/>
              <a:t>Personal de </a:t>
            </a:r>
            <a:r>
              <a:rPr lang="en-US" sz="2000" dirty="0" err="1"/>
              <a:t>Seguridad</a:t>
            </a:r>
            <a:r>
              <a:rPr lang="en-US" sz="2000" dirty="0"/>
              <a:t> (</a:t>
            </a:r>
            <a:r>
              <a:rPr lang="en-US" sz="2000" dirty="0" err="1"/>
              <a:t>ej</a:t>
            </a:r>
            <a:r>
              <a:rPr lang="en-US" sz="2000" dirty="0"/>
              <a:t>. </a:t>
            </a:r>
            <a:r>
              <a:rPr lang="en-US" sz="2000" dirty="0" err="1"/>
              <a:t>policías</a:t>
            </a:r>
            <a:r>
              <a:rPr lang="en-US" sz="2000" dirty="0"/>
              <a:t>, </a:t>
            </a:r>
            <a:r>
              <a:rPr lang="en-US" sz="2000" dirty="0" err="1"/>
              <a:t>bomberos</a:t>
            </a:r>
            <a:r>
              <a:rPr lang="en-US" sz="2000" dirty="0"/>
              <a:t>, soldados)</a:t>
            </a:r>
          </a:p>
          <a:p>
            <a:pPr algn="just"/>
            <a:r>
              <a:rPr lang="en-US" sz="2000" dirty="0"/>
              <a:t>Personas </a:t>
            </a:r>
            <a:r>
              <a:rPr lang="en-US" sz="2000" dirty="0" err="1"/>
              <a:t>asociadas</a:t>
            </a:r>
            <a:r>
              <a:rPr lang="en-US" sz="2000" dirty="0"/>
              <a:t> a la </a:t>
            </a:r>
            <a:r>
              <a:rPr lang="en-US" sz="2000" dirty="0" err="1"/>
              <a:t>cadena</a:t>
            </a:r>
            <a:r>
              <a:rPr lang="en-US" sz="2000" dirty="0"/>
              <a:t> de </a:t>
            </a:r>
            <a:r>
              <a:rPr lang="en-US" sz="2000" dirty="0" err="1"/>
              <a:t>distribución</a:t>
            </a:r>
            <a:r>
              <a:rPr lang="en-US" sz="2000" dirty="0"/>
              <a:t> de </a:t>
            </a:r>
            <a:r>
              <a:rPr lang="en-US" sz="2000" dirty="0" err="1"/>
              <a:t>alimentos</a:t>
            </a:r>
            <a:r>
              <a:rPr lang="en-US" sz="2000" dirty="0"/>
              <a:t>, banca, </a:t>
            </a:r>
            <a:r>
              <a:rPr lang="en-US" sz="2000" dirty="0" err="1"/>
              <a:t>hospederías</a:t>
            </a:r>
            <a:r>
              <a:rPr lang="en-US" sz="2000" dirty="0"/>
              <a:t>, </a:t>
            </a:r>
            <a:r>
              <a:rPr lang="en-US" sz="2000" dirty="0" err="1"/>
              <a:t>servicios</a:t>
            </a:r>
            <a:r>
              <a:rPr lang="en-US" sz="2000" dirty="0"/>
              <a:t> de </a:t>
            </a:r>
            <a:r>
              <a:rPr lang="en-US" sz="2000" dirty="0" err="1"/>
              <a:t>alojamiento</a:t>
            </a:r>
            <a:r>
              <a:rPr lang="en-US" sz="2000" dirty="0"/>
              <a:t> y </a:t>
            </a:r>
            <a:r>
              <a:rPr lang="en-US" sz="2000" dirty="0" err="1"/>
              <a:t>manufactura</a:t>
            </a:r>
            <a:endParaRPr lang="en-US" sz="2000" dirty="0"/>
          </a:p>
          <a:p>
            <a:pPr algn="just"/>
            <a:r>
              <a:rPr lang="en-US" sz="2000" dirty="0"/>
              <a:t>Personas que </a:t>
            </a:r>
            <a:r>
              <a:rPr lang="en-US" sz="2000" dirty="0" err="1"/>
              <a:t>hayan</a:t>
            </a:r>
            <a:r>
              <a:rPr lang="en-US" sz="2000" dirty="0"/>
              <a:t> </a:t>
            </a:r>
            <a:r>
              <a:rPr lang="en-US" sz="2000" dirty="0" err="1"/>
              <a:t>recibido</a:t>
            </a:r>
            <a:r>
              <a:rPr lang="en-US" sz="2000" dirty="0"/>
              <a:t> la </a:t>
            </a:r>
            <a:r>
              <a:rPr lang="en-US" sz="2000" dirty="0" err="1"/>
              <a:t>dosis</a:t>
            </a:r>
            <a:r>
              <a:rPr lang="en-US" sz="2000" dirty="0"/>
              <a:t> de </a:t>
            </a:r>
            <a:r>
              <a:rPr lang="en-US" sz="2000" dirty="0" err="1"/>
              <a:t>refuerzo</a:t>
            </a:r>
            <a:r>
              <a:rPr lang="en-US" sz="2000" dirty="0"/>
              <a:t> y </a:t>
            </a:r>
            <a:r>
              <a:rPr lang="en-US" sz="2000" dirty="0" err="1"/>
              <a:t>hayan</a:t>
            </a:r>
            <a:r>
              <a:rPr lang="en-US" sz="2000" dirty="0"/>
              <a:t> </a:t>
            </a:r>
            <a:r>
              <a:rPr lang="en-US" sz="2000" dirty="0" err="1"/>
              <a:t>pasado</a:t>
            </a:r>
            <a:r>
              <a:rPr lang="en-US" sz="2000" dirty="0"/>
              <a:t> 2 </a:t>
            </a:r>
            <a:r>
              <a:rPr lang="en-US" sz="2000" dirty="0" err="1"/>
              <a:t>semanas</a:t>
            </a:r>
            <a:r>
              <a:rPr lang="en-US" sz="2000" dirty="0"/>
              <a:t> </a:t>
            </a:r>
            <a:r>
              <a:rPr lang="en-US" sz="2000" dirty="0" err="1"/>
              <a:t>tras</a:t>
            </a:r>
            <a:r>
              <a:rPr lang="en-US" sz="2000" dirty="0"/>
              <a:t> la </a:t>
            </a:r>
            <a:r>
              <a:rPr lang="en-US" sz="2000" dirty="0" err="1"/>
              <a:t>administración</a:t>
            </a:r>
            <a:endParaRPr lang="en-US" sz="2000" dirty="0"/>
          </a:p>
        </p:txBody>
      </p:sp>
      <p:sp>
        <p:nvSpPr>
          <p:cNvPr id="3" name="Footer Placeholder 2">
            <a:extLst>
              <a:ext uri="{FF2B5EF4-FFF2-40B4-BE49-F238E27FC236}">
                <a16:creationId xmlns:a16="http://schemas.microsoft.com/office/drawing/2014/main" id="{492DD559-E370-408D-B36A-308DD992B03E}"/>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99302282-EB20-4568-9CFF-9C798F609D2C}"/>
              </a:ext>
            </a:extLst>
          </p:cNvPr>
          <p:cNvSpPr>
            <a:spLocks noGrp="1"/>
          </p:cNvSpPr>
          <p:nvPr>
            <p:ph type="sldNum" sz="quarter" idx="4"/>
          </p:nvPr>
        </p:nvSpPr>
        <p:spPr/>
        <p:txBody>
          <a:bodyPr/>
          <a:lstStyle/>
          <a:p>
            <a:fld id="{407F7647-6CBB-4945-B48A-22BF8575EA14}" type="slidenum">
              <a:rPr lang="en-US" smtClean="0"/>
              <a:pPr/>
              <a:t>10</a:t>
            </a:fld>
            <a:endParaRPr lang="en-US" dirty="0"/>
          </a:p>
        </p:txBody>
      </p:sp>
      <p:sp>
        <p:nvSpPr>
          <p:cNvPr id="5" name="Title 4">
            <a:extLst>
              <a:ext uri="{FF2B5EF4-FFF2-40B4-BE49-F238E27FC236}">
                <a16:creationId xmlns:a16="http://schemas.microsoft.com/office/drawing/2014/main" id="{06F89FE8-0620-4E5C-B53C-CC6A52EF8D3E}"/>
              </a:ext>
            </a:extLst>
          </p:cNvPr>
          <p:cNvSpPr>
            <a:spLocks noGrp="1"/>
          </p:cNvSpPr>
          <p:nvPr>
            <p:ph type="title"/>
          </p:nvPr>
        </p:nvSpPr>
        <p:spPr/>
        <p:txBody>
          <a:bodyPr/>
          <a:lstStyle/>
          <a:p>
            <a:r>
              <a:rPr lang="en-US" dirty="0" err="1"/>
              <a:t>Pruebas</a:t>
            </a:r>
            <a:r>
              <a:rPr lang="en-US" dirty="0"/>
              <a:t> de COVID-19 – </a:t>
            </a:r>
            <a:r>
              <a:rPr lang="en-US" dirty="0" err="1"/>
              <a:t>Empleado</a:t>
            </a:r>
            <a:r>
              <a:rPr lang="en-US" dirty="0"/>
              <a:t> </a:t>
            </a:r>
            <a:r>
              <a:rPr lang="en-US" dirty="0" err="1"/>
              <a:t>Positivo</a:t>
            </a:r>
            <a:r>
              <a:rPr lang="en-US" dirty="0"/>
              <a:t> (Cont.)</a:t>
            </a:r>
          </a:p>
        </p:txBody>
      </p:sp>
      <p:sp>
        <p:nvSpPr>
          <p:cNvPr id="6" name="Text Placeholder 5">
            <a:extLst>
              <a:ext uri="{FF2B5EF4-FFF2-40B4-BE49-F238E27FC236}">
                <a16:creationId xmlns:a16="http://schemas.microsoft.com/office/drawing/2014/main" id="{6B6C5B08-959E-45E0-A209-33CC9E98E1C5}"/>
              </a:ext>
            </a:extLst>
          </p:cNvPr>
          <p:cNvSpPr>
            <a:spLocks noGrp="1"/>
          </p:cNvSpPr>
          <p:nvPr>
            <p:ph type="body" idx="10"/>
          </p:nvPr>
        </p:nvSpPr>
        <p:spPr>
          <a:xfrm>
            <a:off x="685800" y="1531918"/>
            <a:ext cx="10817352" cy="495092"/>
          </a:xfrm>
        </p:spPr>
        <p:txBody>
          <a:bodyPr/>
          <a:lstStyle/>
          <a:p>
            <a:r>
              <a:rPr lang="en-US" dirty="0" err="1"/>
              <a:t>Empleados</a:t>
            </a:r>
            <a:r>
              <a:rPr lang="en-US" dirty="0"/>
              <a:t> </a:t>
            </a:r>
            <a:r>
              <a:rPr lang="en-US" dirty="0" err="1"/>
              <a:t>exentos</a:t>
            </a:r>
            <a:r>
              <a:rPr lang="en-US" dirty="0"/>
              <a:t> de </a:t>
            </a:r>
            <a:r>
              <a:rPr lang="en-US" dirty="0" err="1"/>
              <a:t>realizar</a:t>
            </a:r>
            <a:r>
              <a:rPr lang="en-US" dirty="0"/>
              <a:t> </a:t>
            </a:r>
            <a:r>
              <a:rPr lang="en-US" dirty="0" err="1"/>
              <a:t>cuarentena</a:t>
            </a:r>
            <a:endParaRPr lang="en-US" dirty="0"/>
          </a:p>
        </p:txBody>
      </p:sp>
    </p:spTree>
    <p:extLst>
      <p:ext uri="{BB962C8B-B14F-4D97-AF65-F5344CB8AC3E}">
        <p14:creationId xmlns:p14="http://schemas.microsoft.com/office/powerpoint/2010/main" val="30869207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53B9F4C-3BC2-4175-A37E-77837C0FC6AA}"/>
              </a:ext>
            </a:extLst>
          </p:cNvPr>
          <p:cNvSpPr>
            <a:spLocks noGrp="1"/>
          </p:cNvSpPr>
          <p:nvPr>
            <p:ph idx="1"/>
          </p:nvPr>
        </p:nvSpPr>
        <p:spPr/>
        <p:txBody>
          <a:bodyPr/>
          <a:lstStyle/>
          <a:p>
            <a:r>
              <a:rPr lang="es-ES" b="0" i="0" dirty="0">
                <a:effectLst/>
              </a:rPr>
              <a:t>Enmendó la Ley 180-1998, Ley de Salario Mínimo, Vacaciones y Licencia por Enfermedad de Puerto Rico</a:t>
            </a:r>
          </a:p>
          <a:p>
            <a:pPr algn="just"/>
            <a:r>
              <a:rPr lang="es-ES" b="0" i="0" dirty="0">
                <a:effectLst/>
              </a:rPr>
              <a:t>Empleado que sufre o sospeche que sufre de enfermedad o epidemia que provoque el estado de emergencia, una vez agotada todas las licencias a las que tiene derecho, podrá hacer uso de una licencia especial por emergencias declaradas por el Gobernador de Puerto Rico o por el secretario del Departamento de Salud, de hasta cinco (5) días laborables con paga.</a:t>
            </a:r>
          </a:p>
          <a:p>
            <a:pPr lvl="1" algn="just"/>
            <a:r>
              <a:rPr lang="es-ES" dirty="0"/>
              <a:t>¿Qué es “sospecha”?</a:t>
            </a:r>
          </a:p>
          <a:p>
            <a:pPr lvl="1" algn="just"/>
            <a:r>
              <a:rPr lang="es-ES" dirty="0"/>
              <a:t>¿Se requiere certificado médico?</a:t>
            </a:r>
            <a:endParaRPr lang="en-US" dirty="0"/>
          </a:p>
        </p:txBody>
      </p:sp>
      <p:sp>
        <p:nvSpPr>
          <p:cNvPr id="3" name="Footer Placeholder 2">
            <a:extLst>
              <a:ext uri="{FF2B5EF4-FFF2-40B4-BE49-F238E27FC236}">
                <a16:creationId xmlns:a16="http://schemas.microsoft.com/office/drawing/2014/main" id="{E36D41D8-5A13-47CD-8498-73D42FCEF69F}"/>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F877B29D-B59C-43EF-8D86-F2BD938E4616}"/>
              </a:ext>
            </a:extLst>
          </p:cNvPr>
          <p:cNvSpPr>
            <a:spLocks noGrp="1"/>
          </p:cNvSpPr>
          <p:nvPr>
            <p:ph type="sldNum" sz="quarter" idx="4"/>
          </p:nvPr>
        </p:nvSpPr>
        <p:spPr/>
        <p:txBody>
          <a:bodyPr/>
          <a:lstStyle/>
          <a:p>
            <a:fld id="{407F7647-6CBB-4945-B48A-22BF8575EA14}" type="slidenum">
              <a:rPr lang="en-US" smtClean="0"/>
              <a:pPr/>
              <a:t>11</a:t>
            </a:fld>
            <a:endParaRPr lang="en-US" dirty="0"/>
          </a:p>
        </p:txBody>
      </p:sp>
      <p:sp>
        <p:nvSpPr>
          <p:cNvPr id="5" name="Title 4">
            <a:extLst>
              <a:ext uri="{FF2B5EF4-FFF2-40B4-BE49-F238E27FC236}">
                <a16:creationId xmlns:a16="http://schemas.microsoft.com/office/drawing/2014/main" id="{39208C8C-6EEF-4C40-B921-C147F1BA8C79}"/>
              </a:ext>
            </a:extLst>
          </p:cNvPr>
          <p:cNvSpPr>
            <a:spLocks noGrp="1"/>
          </p:cNvSpPr>
          <p:nvPr>
            <p:ph type="title"/>
          </p:nvPr>
        </p:nvSpPr>
        <p:spPr/>
        <p:txBody>
          <a:bodyPr/>
          <a:lstStyle/>
          <a:p>
            <a:r>
              <a:rPr lang="en-US" dirty="0" err="1"/>
              <a:t>Licencias</a:t>
            </a:r>
            <a:r>
              <a:rPr lang="en-US" dirty="0"/>
              <a:t> </a:t>
            </a:r>
            <a:r>
              <a:rPr lang="en-US" dirty="0" err="1"/>
              <a:t>Disponibles</a:t>
            </a:r>
            <a:endParaRPr lang="en-US" dirty="0"/>
          </a:p>
        </p:txBody>
      </p:sp>
      <p:sp>
        <p:nvSpPr>
          <p:cNvPr id="6" name="Text Placeholder 5">
            <a:extLst>
              <a:ext uri="{FF2B5EF4-FFF2-40B4-BE49-F238E27FC236}">
                <a16:creationId xmlns:a16="http://schemas.microsoft.com/office/drawing/2014/main" id="{ABC80140-FA15-411F-A113-C5FC3BC0B38C}"/>
              </a:ext>
            </a:extLst>
          </p:cNvPr>
          <p:cNvSpPr>
            <a:spLocks noGrp="1"/>
          </p:cNvSpPr>
          <p:nvPr>
            <p:ph type="body" idx="10"/>
          </p:nvPr>
        </p:nvSpPr>
        <p:spPr/>
        <p:txBody>
          <a:bodyPr/>
          <a:lstStyle/>
          <a:p>
            <a:r>
              <a:rPr lang="en-US" dirty="0"/>
              <a:t>Ley </a:t>
            </a:r>
            <a:r>
              <a:rPr lang="en-US" dirty="0" err="1"/>
              <a:t>Núm</a:t>
            </a:r>
            <a:r>
              <a:rPr lang="en-US" dirty="0"/>
              <a:t>. 37 de 2020</a:t>
            </a:r>
          </a:p>
        </p:txBody>
      </p:sp>
      <p:pic>
        <p:nvPicPr>
          <p:cNvPr id="8" name="Picture 7">
            <a:extLst>
              <a:ext uri="{FF2B5EF4-FFF2-40B4-BE49-F238E27FC236}">
                <a16:creationId xmlns:a16="http://schemas.microsoft.com/office/drawing/2014/main" id="{455BA2C6-0107-4C90-8400-1D2684FB291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632192" y="4800736"/>
            <a:ext cx="3321572" cy="1744933"/>
          </a:xfrm>
          <a:prstGeom prst="rect">
            <a:avLst/>
          </a:prstGeom>
        </p:spPr>
      </p:pic>
    </p:spTree>
    <p:extLst>
      <p:ext uri="{BB962C8B-B14F-4D97-AF65-F5344CB8AC3E}">
        <p14:creationId xmlns:p14="http://schemas.microsoft.com/office/powerpoint/2010/main" val="3423505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8CE2F9-1F3C-45C2-AA0D-9A4EF230869B}"/>
              </a:ext>
            </a:extLst>
          </p:cNvPr>
          <p:cNvSpPr>
            <a:spLocks noGrp="1"/>
          </p:cNvSpPr>
          <p:nvPr>
            <p:ph idx="1"/>
          </p:nvPr>
        </p:nvSpPr>
        <p:spPr>
          <a:xfrm>
            <a:off x="685800" y="1840675"/>
            <a:ext cx="10817352" cy="4331524"/>
          </a:xfrm>
        </p:spPr>
        <p:txBody>
          <a:bodyPr/>
          <a:lstStyle/>
          <a:p>
            <a:r>
              <a:rPr lang="en-US" dirty="0" err="1"/>
              <a:t>Establecer</a:t>
            </a:r>
            <a:r>
              <a:rPr lang="en-US" dirty="0"/>
              <a:t> </a:t>
            </a:r>
            <a:r>
              <a:rPr lang="en-US" dirty="0" err="1"/>
              <a:t>políticas</a:t>
            </a:r>
            <a:r>
              <a:rPr lang="en-US" dirty="0"/>
              <a:t> </a:t>
            </a:r>
            <a:r>
              <a:rPr lang="en-US" dirty="0" err="1"/>
              <a:t>escritas</a:t>
            </a:r>
            <a:r>
              <a:rPr lang="en-US" dirty="0"/>
              <a:t> </a:t>
            </a:r>
            <a:r>
              <a:rPr lang="en-US" dirty="0" err="1"/>
              <a:t>sobre</a:t>
            </a:r>
            <a:r>
              <a:rPr lang="en-US" dirty="0"/>
              <a:t> </a:t>
            </a:r>
            <a:r>
              <a:rPr lang="en-US" dirty="0" err="1"/>
              <a:t>pruebas</a:t>
            </a:r>
            <a:r>
              <a:rPr lang="en-US" dirty="0"/>
              <a:t> de COVID-19 </a:t>
            </a:r>
            <a:r>
              <a:rPr lang="en-US" dirty="0" err="1"/>
              <a:t>mandatorias</a:t>
            </a:r>
            <a:endParaRPr lang="en-US" dirty="0"/>
          </a:p>
          <a:p>
            <a:r>
              <a:rPr lang="en-US" dirty="0"/>
              <a:t>Las </a:t>
            </a:r>
            <a:r>
              <a:rPr lang="en-US" dirty="0" err="1"/>
              <a:t>políticas</a:t>
            </a:r>
            <a:r>
              <a:rPr lang="en-US" dirty="0"/>
              <a:t> </a:t>
            </a:r>
            <a:r>
              <a:rPr lang="en-US" dirty="0" err="1"/>
              <a:t>sobre</a:t>
            </a:r>
            <a:r>
              <a:rPr lang="en-US" dirty="0"/>
              <a:t> </a:t>
            </a:r>
            <a:r>
              <a:rPr lang="en-US" dirty="0" err="1"/>
              <a:t>quién</a:t>
            </a:r>
            <a:r>
              <a:rPr lang="en-US" dirty="0"/>
              <a:t> ha de </a:t>
            </a:r>
            <a:r>
              <a:rPr lang="en-US" dirty="0" err="1"/>
              <a:t>someterse</a:t>
            </a:r>
            <a:r>
              <a:rPr lang="en-US" dirty="0"/>
              <a:t> a la </a:t>
            </a:r>
            <a:r>
              <a:rPr lang="en-US" dirty="0" err="1"/>
              <a:t>prueba</a:t>
            </a:r>
            <a:r>
              <a:rPr lang="en-US" dirty="0"/>
              <a:t> y </a:t>
            </a:r>
            <a:r>
              <a:rPr lang="en-US" dirty="0" err="1"/>
              <a:t>cuándo</a:t>
            </a:r>
            <a:r>
              <a:rPr lang="en-US" dirty="0"/>
              <a:t> no </a:t>
            </a:r>
            <a:r>
              <a:rPr lang="en-US" dirty="0" err="1"/>
              <a:t>deben</a:t>
            </a:r>
            <a:r>
              <a:rPr lang="en-US" dirty="0"/>
              <a:t> ser </a:t>
            </a:r>
            <a:r>
              <a:rPr lang="en-US" dirty="0" err="1"/>
              <a:t>discriminatorias</a:t>
            </a:r>
            <a:endParaRPr lang="en-US" dirty="0"/>
          </a:p>
          <a:p>
            <a:r>
              <a:rPr lang="en-US" dirty="0"/>
              <a:t>Las </a:t>
            </a:r>
            <a:r>
              <a:rPr lang="en-US" dirty="0" err="1"/>
              <a:t>políticas</a:t>
            </a:r>
            <a:r>
              <a:rPr lang="en-US" dirty="0"/>
              <a:t> </a:t>
            </a:r>
            <a:r>
              <a:rPr lang="en-US" dirty="0" err="1"/>
              <a:t>deben</a:t>
            </a:r>
            <a:r>
              <a:rPr lang="en-US" dirty="0"/>
              <a:t> </a:t>
            </a:r>
            <a:r>
              <a:rPr lang="en-US" dirty="0" err="1"/>
              <a:t>informar</a:t>
            </a:r>
            <a:r>
              <a:rPr lang="en-US" dirty="0"/>
              <a:t> </a:t>
            </a:r>
            <a:r>
              <a:rPr lang="en-US" dirty="0" err="1"/>
              <a:t>claramente</a:t>
            </a:r>
            <a:r>
              <a:rPr lang="en-US" dirty="0"/>
              <a:t> a los </a:t>
            </a:r>
            <a:r>
              <a:rPr lang="en-US" dirty="0" err="1"/>
              <a:t>empleados</a:t>
            </a:r>
            <a:r>
              <a:rPr lang="en-US" dirty="0"/>
              <a:t> </a:t>
            </a:r>
            <a:r>
              <a:rPr lang="en-US" dirty="0" err="1"/>
              <a:t>sobre</a:t>
            </a:r>
            <a:r>
              <a:rPr lang="en-US" dirty="0"/>
              <a:t> los </a:t>
            </a:r>
            <a:r>
              <a:rPr lang="en-US" dirty="0" err="1"/>
              <a:t>requisitos</a:t>
            </a:r>
            <a:r>
              <a:rPr lang="en-US" dirty="0"/>
              <a:t> para las </a:t>
            </a:r>
            <a:r>
              <a:rPr lang="en-US" dirty="0" err="1"/>
              <a:t>pruebas</a:t>
            </a:r>
            <a:endParaRPr lang="en-US" dirty="0"/>
          </a:p>
          <a:p>
            <a:r>
              <a:rPr lang="en-US" dirty="0" err="1"/>
              <a:t>Asegúrese</a:t>
            </a:r>
            <a:r>
              <a:rPr lang="en-US" dirty="0"/>
              <a:t> de que los </a:t>
            </a:r>
            <a:r>
              <a:rPr lang="en-US" dirty="0" err="1"/>
              <a:t>empleados</a:t>
            </a:r>
            <a:r>
              <a:rPr lang="en-US" dirty="0"/>
              <a:t> </a:t>
            </a:r>
            <a:r>
              <a:rPr lang="en-US" dirty="0" err="1"/>
              <a:t>sepan</a:t>
            </a:r>
            <a:r>
              <a:rPr lang="en-US" dirty="0"/>
              <a:t> </a:t>
            </a:r>
            <a:r>
              <a:rPr lang="en-US" dirty="0" err="1"/>
              <a:t>cómo</a:t>
            </a:r>
            <a:r>
              <a:rPr lang="en-US" dirty="0"/>
              <a:t> se </a:t>
            </a:r>
            <a:r>
              <a:rPr lang="en-US" dirty="0" err="1"/>
              <a:t>manejarán</a:t>
            </a:r>
            <a:r>
              <a:rPr lang="en-US" dirty="0"/>
              <a:t> los </a:t>
            </a:r>
            <a:r>
              <a:rPr lang="en-US" dirty="0" err="1"/>
              <a:t>resultados</a:t>
            </a:r>
            <a:r>
              <a:rPr lang="en-US" dirty="0"/>
              <a:t> de sus </a:t>
            </a:r>
            <a:r>
              <a:rPr lang="en-US" dirty="0" err="1"/>
              <a:t>pruebas</a:t>
            </a:r>
            <a:r>
              <a:rPr lang="en-US" dirty="0"/>
              <a:t> y </a:t>
            </a:r>
            <a:r>
              <a:rPr lang="en-US" dirty="0" err="1"/>
              <a:t>cuáles</a:t>
            </a:r>
            <a:r>
              <a:rPr lang="en-US" dirty="0"/>
              <a:t> son las </a:t>
            </a:r>
            <a:r>
              <a:rPr lang="en-US" dirty="0" err="1"/>
              <a:t>consecuencias</a:t>
            </a:r>
            <a:r>
              <a:rPr lang="en-US" dirty="0"/>
              <a:t> de un </a:t>
            </a:r>
            <a:r>
              <a:rPr lang="en-US" dirty="0" err="1"/>
              <a:t>resutlado</a:t>
            </a:r>
            <a:r>
              <a:rPr lang="en-US" dirty="0"/>
              <a:t> </a:t>
            </a:r>
            <a:r>
              <a:rPr lang="en-US" dirty="0" err="1"/>
              <a:t>positivo</a:t>
            </a:r>
            <a:endParaRPr lang="en-US" dirty="0"/>
          </a:p>
          <a:p>
            <a:r>
              <a:rPr lang="en-US" dirty="0" err="1"/>
              <a:t>Evaluar</a:t>
            </a:r>
            <a:r>
              <a:rPr lang="en-US" dirty="0"/>
              <a:t> las </a:t>
            </a:r>
            <a:r>
              <a:rPr lang="en-US" dirty="0" err="1"/>
              <a:t>disposiciones</a:t>
            </a:r>
            <a:r>
              <a:rPr lang="en-US" dirty="0"/>
              <a:t> de los </a:t>
            </a:r>
            <a:r>
              <a:rPr lang="en-US" dirty="0" err="1"/>
              <a:t>convenios</a:t>
            </a:r>
            <a:r>
              <a:rPr lang="en-US" dirty="0"/>
              <a:t> </a:t>
            </a:r>
            <a:r>
              <a:rPr lang="en-US" dirty="0" err="1"/>
              <a:t>colectivos</a:t>
            </a:r>
            <a:r>
              <a:rPr lang="en-US" dirty="0"/>
              <a:t>, de </a:t>
            </a:r>
            <a:r>
              <a:rPr lang="en-US" dirty="0" err="1"/>
              <a:t>haber</a:t>
            </a:r>
            <a:r>
              <a:rPr lang="en-US" dirty="0"/>
              <a:t> </a:t>
            </a:r>
            <a:r>
              <a:rPr lang="en-US" dirty="0" err="1"/>
              <a:t>alguno</a:t>
            </a:r>
            <a:endParaRPr lang="en-US" dirty="0"/>
          </a:p>
        </p:txBody>
      </p:sp>
      <p:sp>
        <p:nvSpPr>
          <p:cNvPr id="3" name="Footer Placeholder 2">
            <a:extLst>
              <a:ext uri="{FF2B5EF4-FFF2-40B4-BE49-F238E27FC236}">
                <a16:creationId xmlns:a16="http://schemas.microsoft.com/office/drawing/2014/main" id="{4D0CD37B-D352-4433-A374-503BB97E6502}"/>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A8196D88-5757-4E3C-B574-A3C7F40F0D16}"/>
              </a:ext>
            </a:extLst>
          </p:cNvPr>
          <p:cNvSpPr>
            <a:spLocks noGrp="1"/>
          </p:cNvSpPr>
          <p:nvPr>
            <p:ph type="sldNum" sz="quarter" idx="4"/>
          </p:nvPr>
        </p:nvSpPr>
        <p:spPr/>
        <p:txBody>
          <a:bodyPr/>
          <a:lstStyle/>
          <a:p>
            <a:fld id="{407F7647-6CBB-4945-B48A-22BF8575EA14}" type="slidenum">
              <a:rPr lang="en-US" smtClean="0"/>
              <a:pPr/>
              <a:t>12</a:t>
            </a:fld>
            <a:endParaRPr lang="en-US" dirty="0"/>
          </a:p>
        </p:txBody>
      </p:sp>
      <p:sp>
        <p:nvSpPr>
          <p:cNvPr id="5" name="Title 4">
            <a:extLst>
              <a:ext uri="{FF2B5EF4-FFF2-40B4-BE49-F238E27FC236}">
                <a16:creationId xmlns:a16="http://schemas.microsoft.com/office/drawing/2014/main" id="{F6A69A6D-7065-4B4D-9B5D-FC9E89D26440}"/>
              </a:ext>
            </a:extLst>
          </p:cNvPr>
          <p:cNvSpPr>
            <a:spLocks noGrp="1"/>
          </p:cNvSpPr>
          <p:nvPr>
            <p:ph type="title"/>
          </p:nvPr>
        </p:nvSpPr>
        <p:spPr/>
        <p:txBody>
          <a:bodyPr/>
          <a:lstStyle/>
          <a:p>
            <a:r>
              <a:rPr lang="en-US" dirty="0" err="1"/>
              <a:t>Pruebas</a:t>
            </a:r>
            <a:r>
              <a:rPr lang="en-US" dirty="0"/>
              <a:t> de COVID-19 – </a:t>
            </a:r>
            <a:r>
              <a:rPr lang="en-US" dirty="0" err="1"/>
              <a:t>Mejores</a:t>
            </a:r>
            <a:r>
              <a:rPr lang="en-US" dirty="0"/>
              <a:t> </a:t>
            </a:r>
            <a:r>
              <a:rPr lang="en-US" dirty="0" err="1"/>
              <a:t>Prácticas</a:t>
            </a:r>
            <a:endParaRPr lang="en-US" dirty="0"/>
          </a:p>
        </p:txBody>
      </p:sp>
    </p:spTree>
    <p:extLst>
      <p:ext uri="{BB962C8B-B14F-4D97-AF65-F5344CB8AC3E}">
        <p14:creationId xmlns:p14="http://schemas.microsoft.com/office/powerpoint/2010/main" val="4146978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76A406-BF3F-475A-8DEE-A5C83793C8F4}"/>
              </a:ext>
            </a:extLst>
          </p:cNvPr>
          <p:cNvSpPr>
            <a:spLocks noGrp="1"/>
          </p:cNvSpPr>
          <p:nvPr>
            <p:ph idx="1"/>
          </p:nvPr>
        </p:nvSpPr>
        <p:spPr>
          <a:xfrm>
            <a:off x="685800" y="1508166"/>
            <a:ext cx="10817352" cy="4664033"/>
          </a:xfrm>
        </p:spPr>
        <p:txBody>
          <a:bodyPr/>
          <a:lstStyle/>
          <a:p>
            <a:r>
              <a:rPr lang="en-US" sz="2200" dirty="0"/>
              <a:t>¿Debe el </a:t>
            </a:r>
            <a:r>
              <a:rPr lang="en-US" sz="2200" dirty="0" err="1"/>
              <a:t>patrono</a:t>
            </a:r>
            <a:r>
              <a:rPr lang="en-US" sz="2200" dirty="0"/>
              <a:t> </a:t>
            </a:r>
            <a:r>
              <a:rPr lang="en-US" sz="2200" dirty="0" err="1"/>
              <a:t>compensar</a:t>
            </a:r>
            <a:r>
              <a:rPr lang="en-US" sz="2200" dirty="0"/>
              <a:t> al </a:t>
            </a:r>
            <a:r>
              <a:rPr lang="en-US" sz="2200" dirty="0" err="1"/>
              <a:t>empleado</a:t>
            </a:r>
            <a:r>
              <a:rPr lang="en-US" sz="2200" dirty="0"/>
              <a:t> por el </a:t>
            </a:r>
            <a:r>
              <a:rPr lang="en-US" sz="2200" dirty="0" err="1"/>
              <a:t>tiempo</a:t>
            </a:r>
            <a:r>
              <a:rPr lang="en-US" sz="2200" dirty="0"/>
              <a:t> </a:t>
            </a:r>
            <a:r>
              <a:rPr lang="en-US" sz="2200" dirty="0" err="1"/>
              <a:t>dedicado</a:t>
            </a:r>
            <a:r>
              <a:rPr lang="en-US" sz="2200" dirty="0"/>
              <a:t> a </a:t>
            </a:r>
            <a:r>
              <a:rPr lang="en-US" sz="2200" dirty="0" err="1"/>
              <a:t>hacerse</a:t>
            </a:r>
            <a:r>
              <a:rPr lang="en-US" sz="2200" dirty="0"/>
              <a:t> una </a:t>
            </a:r>
            <a:r>
              <a:rPr lang="en-US" sz="2200" dirty="0" err="1"/>
              <a:t>prueba</a:t>
            </a:r>
            <a:r>
              <a:rPr lang="en-US" sz="2200" dirty="0"/>
              <a:t> de COVID-19? </a:t>
            </a:r>
          </a:p>
          <a:p>
            <a:pPr lvl="1"/>
            <a:r>
              <a:rPr lang="en-US" sz="1800" dirty="0" err="1"/>
              <a:t>Depende</a:t>
            </a:r>
            <a:r>
              <a:rPr lang="en-US" sz="1800" dirty="0"/>
              <a:t>!</a:t>
            </a:r>
          </a:p>
          <a:p>
            <a:endParaRPr lang="en-US" sz="2200" dirty="0"/>
          </a:p>
          <a:p>
            <a:r>
              <a:rPr lang="en-US" sz="2200" dirty="0"/>
              <a:t>Si un </a:t>
            </a:r>
            <a:r>
              <a:rPr lang="en-US" sz="2200" dirty="0" err="1"/>
              <a:t>patrono</a:t>
            </a:r>
            <a:r>
              <a:rPr lang="en-US" sz="2200" dirty="0"/>
              <a:t> decide </a:t>
            </a:r>
            <a:r>
              <a:rPr lang="en-US" sz="2200" dirty="0" err="1"/>
              <a:t>hacer</a:t>
            </a:r>
            <a:r>
              <a:rPr lang="en-US" sz="2200" dirty="0"/>
              <a:t> las </a:t>
            </a:r>
            <a:r>
              <a:rPr lang="en-US" sz="2200" dirty="0" err="1"/>
              <a:t>pruebas</a:t>
            </a:r>
            <a:r>
              <a:rPr lang="en-US" sz="2200" dirty="0"/>
              <a:t> de COVID-19 </a:t>
            </a:r>
            <a:r>
              <a:rPr lang="en-US" sz="2200" dirty="0" err="1"/>
              <a:t>en</a:t>
            </a:r>
            <a:r>
              <a:rPr lang="en-US" sz="2200" dirty="0"/>
              <a:t> el </a:t>
            </a:r>
            <a:r>
              <a:rPr lang="en-US" sz="2200" dirty="0" err="1"/>
              <a:t>lugar</a:t>
            </a:r>
            <a:r>
              <a:rPr lang="en-US" sz="2200" dirty="0"/>
              <a:t> de </a:t>
            </a:r>
            <a:r>
              <a:rPr lang="en-US" sz="2200" dirty="0" err="1"/>
              <a:t>empleo</a:t>
            </a:r>
            <a:r>
              <a:rPr lang="en-US" sz="2200" dirty="0"/>
              <a:t> y un </a:t>
            </a:r>
            <a:r>
              <a:rPr lang="en-US" sz="2200" dirty="0" err="1"/>
              <a:t>empleado</a:t>
            </a:r>
            <a:r>
              <a:rPr lang="en-US" sz="2200" dirty="0"/>
              <a:t> </a:t>
            </a:r>
            <a:r>
              <a:rPr lang="en-US" sz="2200" dirty="0" err="1"/>
              <a:t>está</a:t>
            </a:r>
            <a:r>
              <a:rPr lang="en-US" sz="2200" dirty="0"/>
              <a:t> </a:t>
            </a:r>
            <a:r>
              <a:rPr lang="en-US" sz="2200" dirty="0" err="1"/>
              <a:t>ausente</a:t>
            </a:r>
            <a:r>
              <a:rPr lang="en-US" sz="2200" dirty="0"/>
              <a:t> el día de la </a:t>
            </a:r>
            <a:r>
              <a:rPr lang="en-US" sz="2200" dirty="0" err="1"/>
              <a:t>prueba</a:t>
            </a:r>
            <a:r>
              <a:rPr lang="en-US" sz="2200" dirty="0"/>
              <a:t>, ¿</a:t>
            </a:r>
            <a:r>
              <a:rPr lang="en-US" sz="2200" dirty="0" err="1"/>
              <a:t>qué</a:t>
            </a:r>
            <a:r>
              <a:rPr lang="en-US" sz="2200" dirty="0"/>
              <a:t> debe </a:t>
            </a:r>
            <a:r>
              <a:rPr lang="en-US" sz="2200" dirty="0" err="1"/>
              <a:t>hacer</a:t>
            </a:r>
            <a:r>
              <a:rPr lang="en-US" sz="2200" dirty="0"/>
              <a:t> el </a:t>
            </a:r>
            <a:r>
              <a:rPr lang="en-US" sz="2200" dirty="0" err="1"/>
              <a:t>patrono</a:t>
            </a:r>
            <a:r>
              <a:rPr lang="en-US" sz="2200" dirty="0"/>
              <a:t> con </a:t>
            </a:r>
            <a:r>
              <a:rPr lang="en-US" sz="2200" dirty="0" err="1"/>
              <a:t>este</a:t>
            </a:r>
            <a:r>
              <a:rPr lang="en-US" sz="2200" dirty="0"/>
              <a:t> </a:t>
            </a:r>
            <a:r>
              <a:rPr lang="en-US" sz="2200" dirty="0" err="1"/>
              <a:t>empleado</a:t>
            </a:r>
            <a:r>
              <a:rPr lang="en-US" sz="2200" dirty="0"/>
              <a:t>, </a:t>
            </a:r>
            <a:r>
              <a:rPr lang="en-US" sz="2200" dirty="0" err="1"/>
              <a:t>si</a:t>
            </a:r>
            <a:r>
              <a:rPr lang="en-US" sz="2200" dirty="0"/>
              <a:t> algo?</a:t>
            </a:r>
          </a:p>
          <a:p>
            <a:endParaRPr lang="en-US" sz="2200" dirty="0"/>
          </a:p>
          <a:p>
            <a:r>
              <a:rPr lang="en-US" sz="2200" dirty="0"/>
              <a:t>¿</a:t>
            </a:r>
            <a:r>
              <a:rPr lang="en-US" sz="2200" dirty="0" err="1"/>
              <a:t>Puede</a:t>
            </a:r>
            <a:r>
              <a:rPr lang="en-US" sz="2200" dirty="0"/>
              <a:t> el </a:t>
            </a:r>
            <a:r>
              <a:rPr lang="en-US" sz="2200" dirty="0" err="1"/>
              <a:t>patrono</a:t>
            </a:r>
            <a:r>
              <a:rPr lang="en-US" sz="2200" dirty="0"/>
              <a:t> </a:t>
            </a:r>
            <a:r>
              <a:rPr lang="en-US" sz="2200" dirty="0" err="1"/>
              <a:t>exigirle</a:t>
            </a:r>
            <a:r>
              <a:rPr lang="en-US" sz="2200" dirty="0"/>
              <a:t> a los </a:t>
            </a:r>
            <a:r>
              <a:rPr lang="en-US" sz="2200" dirty="0" err="1"/>
              <a:t>empleados</a:t>
            </a:r>
            <a:r>
              <a:rPr lang="en-US" sz="2200" dirty="0"/>
              <a:t> que </a:t>
            </a:r>
            <a:r>
              <a:rPr lang="en-US" sz="2200" dirty="0" err="1"/>
              <a:t>trabajan</a:t>
            </a:r>
            <a:r>
              <a:rPr lang="en-US" sz="2200" dirty="0"/>
              <a:t> </a:t>
            </a:r>
            <a:r>
              <a:rPr lang="en-US" sz="2200" dirty="0" err="1"/>
              <a:t>remoto</a:t>
            </a:r>
            <a:r>
              <a:rPr lang="en-US" sz="2200" dirty="0"/>
              <a:t> (</a:t>
            </a:r>
            <a:r>
              <a:rPr lang="en-US" sz="2200" dirty="0" err="1"/>
              <a:t>desde</a:t>
            </a:r>
            <a:r>
              <a:rPr lang="en-US" sz="2200" dirty="0"/>
              <a:t> sus </a:t>
            </a:r>
            <a:r>
              <a:rPr lang="en-US" sz="2200" dirty="0" err="1"/>
              <a:t>hogares</a:t>
            </a:r>
            <a:r>
              <a:rPr lang="en-US" sz="2200" dirty="0"/>
              <a:t>) que se </a:t>
            </a:r>
            <a:r>
              <a:rPr lang="en-US" sz="2200" dirty="0" err="1"/>
              <a:t>sometan</a:t>
            </a:r>
            <a:r>
              <a:rPr lang="en-US" sz="2200" dirty="0"/>
              <a:t> a </a:t>
            </a:r>
            <a:r>
              <a:rPr lang="en-US" sz="2200" dirty="0" err="1"/>
              <a:t>pruebas</a:t>
            </a:r>
            <a:r>
              <a:rPr lang="en-US" sz="2200" dirty="0"/>
              <a:t> de COVID-19?</a:t>
            </a:r>
          </a:p>
          <a:p>
            <a:endParaRPr lang="en-US" sz="2200" dirty="0"/>
          </a:p>
          <a:p>
            <a:r>
              <a:rPr lang="en-US" sz="2200" dirty="0"/>
              <a:t>Si el </a:t>
            </a:r>
            <a:r>
              <a:rPr lang="en-US" sz="2200" dirty="0" err="1"/>
              <a:t>patrono</a:t>
            </a:r>
            <a:r>
              <a:rPr lang="en-US" sz="2200" dirty="0"/>
              <a:t> le require a un </a:t>
            </a:r>
            <a:r>
              <a:rPr lang="en-US" sz="2200" dirty="0" err="1"/>
              <a:t>empleado</a:t>
            </a:r>
            <a:r>
              <a:rPr lang="en-US" sz="2200" dirty="0"/>
              <a:t> que se </a:t>
            </a:r>
            <a:r>
              <a:rPr lang="en-US" sz="2200" dirty="0" err="1"/>
              <a:t>haga</a:t>
            </a:r>
            <a:r>
              <a:rPr lang="en-US" sz="2200" dirty="0"/>
              <a:t> una </a:t>
            </a:r>
            <a:r>
              <a:rPr lang="en-US" sz="2200" dirty="0" err="1"/>
              <a:t>prueba</a:t>
            </a:r>
            <a:r>
              <a:rPr lang="en-US" sz="2200" dirty="0"/>
              <a:t> de COVID-19 </a:t>
            </a:r>
            <a:r>
              <a:rPr lang="en-US" sz="2200" dirty="0" err="1"/>
              <a:t>en</a:t>
            </a:r>
            <a:r>
              <a:rPr lang="en-US" sz="2200" dirty="0"/>
              <a:t> </a:t>
            </a:r>
            <a:r>
              <a:rPr lang="en-US" sz="2200" dirty="0" err="1"/>
              <a:t>su</a:t>
            </a:r>
            <a:r>
              <a:rPr lang="en-US" sz="2200" dirty="0"/>
              <a:t> día libre antes de </a:t>
            </a:r>
            <a:r>
              <a:rPr lang="en-US" sz="2200" dirty="0" err="1"/>
              <a:t>regresar</a:t>
            </a:r>
            <a:r>
              <a:rPr lang="en-US" sz="2200" dirty="0"/>
              <a:t> al </a:t>
            </a:r>
            <a:r>
              <a:rPr lang="en-US" sz="2200" dirty="0" err="1"/>
              <a:t>lugar</a:t>
            </a:r>
            <a:r>
              <a:rPr lang="en-US" sz="2200" dirty="0"/>
              <a:t> de </a:t>
            </a:r>
            <a:r>
              <a:rPr lang="en-US" sz="2200" dirty="0" err="1"/>
              <a:t>trabajo</a:t>
            </a:r>
            <a:r>
              <a:rPr lang="en-US" sz="2200" dirty="0"/>
              <a:t>, ¿se le debe </a:t>
            </a:r>
            <a:r>
              <a:rPr lang="en-US" sz="2200" dirty="0" err="1"/>
              <a:t>compensar</a:t>
            </a:r>
            <a:r>
              <a:rPr lang="en-US" sz="2200" dirty="0"/>
              <a:t> al </a:t>
            </a:r>
            <a:r>
              <a:rPr lang="en-US" sz="2200" dirty="0" err="1"/>
              <a:t>empleado</a:t>
            </a:r>
            <a:r>
              <a:rPr lang="en-US" sz="2200" dirty="0"/>
              <a:t> por el </a:t>
            </a:r>
            <a:r>
              <a:rPr lang="en-US" sz="2200" dirty="0" err="1"/>
              <a:t>tiempo</a:t>
            </a:r>
            <a:r>
              <a:rPr lang="en-US" sz="2200" dirty="0"/>
              <a:t> </a:t>
            </a:r>
            <a:r>
              <a:rPr lang="en-US" sz="2200" dirty="0" err="1"/>
              <a:t>dedica</a:t>
            </a:r>
            <a:r>
              <a:rPr lang="en-US" sz="2200" dirty="0"/>
              <a:t> a </a:t>
            </a:r>
            <a:r>
              <a:rPr lang="en-US" sz="2200" dirty="0" err="1"/>
              <a:t>hacerse</a:t>
            </a:r>
            <a:r>
              <a:rPr lang="en-US" sz="2200" dirty="0"/>
              <a:t> la </a:t>
            </a:r>
            <a:r>
              <a:rPr lang="en-US" sz="2200" dirty="0" err="1"/>
              <a:t>prueba</a:t>
            </a:r>
            <a:r>
              <a:rPr lang="en-US" sz="2200" dirty="0"/>
              <a:t>?</a:t>
            </a:r>
          </a:p>
          <a:p>
            <a:endParaRPr lang="en-US" sz="2200" dirty="0">
              <a:highlight>
                <a:srgbClr val="00FF00"/>
              </a:highlight>
            </a:endParaRPr>
          </a:p>
          <a:p>
            <a:endParaRPr lang="en-US" sz="2200" dirty="0"/>
          </a:p>
        </p:txBody>
      </p:sp>
      <p:sp>
        <p:nvSpPr>
          <p:cNvPr id="3" name="Footer Placeholder 2">
            <a:extLst>
              <a:ext uri="{FF2B5EF4-FFF2-40B4-BE49-F238E27FC236}">
                <a16:creationId xmlns:a16="http://schemas.microsoft.com/office/drawing/2014/main" id="{EF05A2F4-0268-4DF3-991F-3AD92B14543C}"/>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F89B7076-139E-4F65-8B4A-2B2AE796A448}"/>
              </a:ext>
            </a:extLst>
          </p:cNvPr>
          <p:cNvSpPr>
            <a:spLocks noGrp="1"/>
          </p:cNvSpPr>
          <p:nvPr>
            <p:ph type="sldNum" sz="quarter" idx="4"/>
          </p:nvPr>
        </p:nvSpPr>
        <p:spPr/>
        <p:txBody>
          <a:bodyPr/>
          <a:lstStyle/>
          <a:p>
            <a:fld id="{407F7647-6CBB-4945-B48A-22BF8575EA14}" type="slidenum">
              <a:rPr lang="en-US" smtClean="0"/>
              <a:pPr/>
              <a:t>13</a:t>
            </a:fld>
            <a:endParaRPr lang="en-US" dirty="0"/>
          </a:p>
        </p:txBody>
      </p:sp>
      <p:sp>
        <p:nvSpPr>
          <p:cNvPr id="5" name="Title 4">
            <a:extLst>
              <a:ext uri="{FF2B5EF4-FFF2-40B4-BE49-F238E27FC236}">
                <a16:creationId xmlns:a16="http://schemas.microsoft.com/office/drawing/2014/main" id="{6A6EEC93-A5D4-464F-A7D6-39927306045F}"/>
              </a:ext>
            </a:extLst>
          </p:cNvPr>
          <p:cNvSpPr>
            <a:spLocks noGrp="1"/>
          </p:cNvSpPr>
          <p:nvPr>
            <p:ph type="title"/>
          </p:nvPr>
        </p:nvSpPr>
        <p:spPr/>
        <p:txBody>
          <a:bodyPr/>
          <a:lstStyle/>
          <a:p>
            <a:r>
              <a:rPr lang="en-US" dirty="0" err="1"/>
              <a:t>Pruebas</a:t>
            </a:r>
            <a:r>
              <a:rPr lang="en-US" dirty="0"/>
              <a:t> de COVID-19 – </a:t>
            </a:r>
            <a:r>
              <a:rPr lang="en-US" dirty="0" err="1"/>
              <a:t>Compensación</a:t>
            </a:r>
            <a:endParaRPr lang="en-US" dirty="0"/>
          </a:p>
        </p:txBody>
      </p:sp>
    </p:spTree>
    <p:extLst>
      <p:ext uri="{BB962C8B-B14F-4D97-AF65-F5344CB8AC3E}">
        <p14:creationId xmlns:p14="http://schemas.microsoft.com/office/powerpoint/2010/main" val="28477443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4B35B06-1D7A-4FA6-8835-8AFE83387665}"/>
              </a:ext>
            </a:extLst>
          </p:cNvPr>
          <p:cNvSpPr>
            <a:spLocks noGrp="1"/>
          </p:cNvSpPr>
          <p:nvPr>
            <p:ph idx="1"/>
          </p:nvPr>
        </p:nvSpPr>
        <p:spPr/>
        <p:txBody>
          <a:bodyPr/>
          <a:lstStyle/>
          <a:p>
            <a:r>
              <a:rPr lang="en-US" dirty="0" err="1"/>
              <a:t>Guías</a:t>
            </a:r>
            <a:r>
              <a:rPr lang="en-US" dirty="0"/>
              <a:t> de la </a:t>
            </a:r>
            <a:r>
              <a:rPr lang="en-US" dirty="0" err="1"/>
              <a:t>Comisión</a:t>
            </a:r>
            <a:r>
              <a:rPr lang="en-US" dirty="0"/>
              <a:t> de </a:t>
            </a:r>
            <a:r>
              <a:rPr lang="en-US" dirty="0" err="1"/>
              <a:t>Igualdad</a:t>
            </a:r>
            <a:r>
              <a:rPr lang="en-US" dirty="0"/>
              <a:t> de </a:t>
            </a:r>
            <a:r>
              <a:rPr lang="en-US" dirty="0" err="1"/>
              <a:t>Oportunidades</a:t>
            </a:r>
            <a:r>
              <a:rPr lang="en-US" dirty="0"/>
              <a:t> </a:t>
            </a:r>
            <a:r>
              <a:rPr lang="en-US" dirty="0" err="1"/>
              <a:t>en</a:t>
            </a:r>
            <a:r>
              <a:rPr lang="en-US" dirty="0"/>
              <a:t> el </a:t>
            </a:r>
            <a:r>
              <a:rPr lang="en-US" dirty="0" err="1"/>
              <a:t>Empleo</a:t>
            </a:r>
            <a:r>
              <a:rPr lang="en-US" dirty="0"/>
              <a:t> (EEOC)</a:t>
            </a:r>
          </a:p>
          <a:p>
            <a:r>
              <a:rPr lang="en-US" dirty="0" err="1">
                <a:solidFill>
                  <a:srgbClr val="FF3300"/>
                </a:solidFill>
              </a:rPr>
              <a:t>Consideraciones</a:t>
            </a:r>
            <a:r>
              <a:rPr lang="en-US" dirty="0">
                <a:solidFill>
                  <a:srgbClr val="FF3300"/>
                </a:solidFill>
              </a:rPr>
              <a:t> bajo el Americans with Disabilities Act </a:t>
            </a:r>
          </a:p>
          <a:p>
            <a:r>
              <a:rPr lang="en-US" dirty="0" err="1">
                <a:solidFill>
                  <a:srgbClr val="FF3300"/>
                </a:solidFill>
              </a:rPr>
              <a:t>Consideraciones</a:t>
            </a:r>
            <a:r>
              <a:rPr lang="en-US" dirty="0">
                <a:solidFill>
                  <a:srgbClr val="FF3300"/>
                </a:solidFill>
              </a:rPr>
              <a:t> bajo el </a:t>
            </a:r>
            <a:r>
              <a:rPr lang="en-US" dirty="0" err="1">
                <a:solidFill>
                  <a:srgbClr val="FF3300"/>
                </a:solidFill>
              </a:rPr>
              <a:t>Título</a:t>
            </a:r>
            <a:r>
              <a:rPr lang="en-US" dirty="0">
                <a:solidFill>
                  <a:srgbClr val="FF3300"/>
                </a:solidFill>
              </a:rPr>
              <a:t> VII</a:t>
            </a:r>
          </a:p>
          <a:p>
            <a:r>
              <a:rPr lang="en-US" dirty="0" err="1">
                <a:solidFill>
                  <a:srgbClr val="FF3300"/>
                </a:solidFill>
              </a:rPr>
              <a:t>Órdenes</a:t>
            </a:r>
            <a:r>
              <a:rPr lang="en-US" dirty="0">
                <a:solidFill>
                  <a:srgbClr val="FF3300"/>
                </a:solidFill>
              </a:rPr>
              <a:t> </a:t>
            </a:r>
            <a:r>
              <a:rPr lang="en-US" dirty="0" err="1">
                <a:solidFill>
                  <a:srgbClr val="FF3300"/>
                </a:solidFill>
              </a:rPr>
              <a:t>Ejecutivas</a:t>
            </a:r>
            <a:r>
              <a:rPr lang="en-US" dirty="0">
                <a:solidFill>
                  <a:srgbClr val="FF3300"/>
                </a:solidFill>
              </a:rPr>
              <a:t> </a:t>
            </a:r>
            <a:r>
              <a:rPr lang="en-US" dirty="0" err="1">
                <a:solidFill>
                  <a:srgbClr val="FF3300"/>
                </a:solidFill>
              </a:rPr>
              <a:t>en</a:t>
            </a:r>
            <a:r>
              <a:rPr lang="en-US" dirty="0">
                <a:solidFill>
                  <a:srgbClr val="FF3300"/>
                </a:solidFill>
              </a:rPr>
              <a:t> Puerto Rico</a:t>
            </a:r>
          </a:p>
          <a:p>
            <a:pPr lvl="1"/>
            <a:endParaRPr lang="en-US" dirty="0"/>
          </a:p>
          <a:p>
            <a:pPr marL="0" indent="0">
              <a:buNone/>
            </a:pPr>
            <a:endParaRPr lang="en-US" dirty="0"/>
          </a:p>
          <a:p>
            <a:pPr lvl="1"/>
            <a:endParaRPr lang="en-US" dirty="0"/>
          </a:p>
          <a:p>
            <a:pPr lvl="1"/>
            <a:endParaRPr lang="en-US" dirty="0"/>
          </a:p>
          <a:p>
            <a:endParaRPr lang="en-US" dirty="0"/>
          </a:p>
        </p:txBody>
      </p:sp>
      <p:sp>
        <p:nvSpPr>
          <p:cNvPr id="3" name="Footer Placeholder 2">
            <a:extLst>
              <a:ext uri="{FF2B5EF4-FFF2-40B4-BE49-F238E27FC236}">
                <a16:creationId xmlns:a16="http://schemas.microsoft.com/office/drawing/2014/main" id="{C7403F5E-9777-4E32-A928-CC12D484AE13}"/>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E38A75E8-8B71-44C0-B619-00B49B33AD05}"/>
              </a:ext>
            </a:extLst>
          </p:cNvPr>
          <p:cNvSpPr>
            <a:spLocks noGrp="1"/>
          </p:cNvSpPr>
          <p:nvPr>
            <p:ph type="sldNum" sz="quarter" idx="4"/>
          </p:nvPr>
        </p:nvSpPr>
        <p:spPr/>
        <p:txBody>
          <a:bodyPr/>
          <a:lstStyle/>
          <a:p>
            <a:fld id="{407F7647-6CBB-4945-B48A-22BF8575EA14}" type="slidenum">
              <a:rPr lang="en-US" smtClean="0"/>
              <a:pPr/>
              <a:t>14</a:t>
            </a:fld>
            <a:endParaRPr lang="en-US" dirty="0"/>
          </a:p>
        </p:txBody>
      </p:sp>
      <p:sp>
        <p:nvSpPr>
          <p:cNvPr id="5" name="Title 4">
            <a:extLst>
              <a:ext uri="{FF2B5EF4-FFF2-40B4-BE49-F238E27FC236}">
                <a16:creationId xmlns:a16="http://schemas.microsoft.com/office/drawing/2014/main" id="{448AD617-D535-4C9E-9C37-E69D75AB8BC4}"/>
              </a:ext>
            </a:extLst>
          </p:cNvPr>
          <p:cNvSpPr>
            <a:spLocks noGrp="1"/>
          </p:cNvSpPr>
          <p:nvPr>
            <p:ph type="title"/>
          </p:nvPr>
        </p:nvSpPr>
        <p:spPr/>
        <p:txBody>
          <a:bodyPr/>
          <a:lstStyle/>
          <a:p>
            <a:r>
              <a:rPr lang="es-PR" dirty="0"/>
              <a:t>Vacunación -</a:t>
            </a:r>
            <a:endParaRPr lang="en-US" dirty="0"/>
          </a:p>
        </p:txBody>
      </p:sp>
      <p:sp>
        <p:nvSpPr>
          <p:cNvPr id="6" name="Text Placeholder 5">
            <a:extLst>
              <a:ext uri="{FF2B5EF4-FFF2-40B4-BE49-F238E27FC236}">
                <a16:creationId xmlns:a16="http://schemas.microsoft.com/office/drawing/2014/main" id="{38BA2E23-113F-433A-9589-C17BCEC44453}"/>
              </a:ext>
            </a:extLst>
          </p:cNvPr>
          <p:cNvSpPr>
            <a:spLocks noGrp="1"/>
          </p:cNvSpPr>
          <p:nvPr>
            <p:ph type="body" idx="10"/>
          </p:nvPr>
        </p:nvSpPr>
        <p:spPr/>
        <p:txBody>
          <a:bodyPr/>
          <a:lstStyle/>
          <a:p>
            <a:endParaRPr lang="en-US" dirty="0"/>
          </a:p>
        </p:txBody>
      </p:sp>
      <p:pic>
        <p:nvPicPr>
          <p:cNvPr id="8" name="Picture 7" descr="A picture containing indoor&#10;&#10;Description automatically generated">
            <a:extLst>
              <a:ext uri="{FF2B5EF4-FFF2-40B4-BE49-F238E27FC236}">
                <a16:creationId xmlns:a16="http://schemas.microsoft.com/office/drawing/2014/main" id="{170DEBA4-50AB-43B5-8B57-A825283F3AF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094476" y="3178381"/>
            <a:ext cx="5134964" cy="2889910"/>
          </a:xfrm>
          <a:prstGeom prst="rect">
            <a:avLst/>
          </a:prstGeom>
        </p:spPr>
      </p:pic>
    </p:spTree>
    <p:extLst>
      <p:ext uri="{BB962C8B-B14F-4D97-AF65-F5344CB8AC3E}">
        <p14:creationId xmlns:p14="http://schemas.microsoft.com/office/powerpoint/2010/main" val="2279876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32FB2B-C98B-49F6-A300-7E13D51FD772}"/>
              </a:ext>
            </a:extLst>
          </p:cNvPr>
          <p:cNvSpPr>
            <a:spLocks noGrp="1"/>
          </p:cNvSpPr>
          <p:nvPr>
            <p:ph idx="1"/>
          </p:nvPr>
        </p:nvSpPr>
        <p:spPr>
          <a:xfrm>
            <a:off x="685800" y="2470068"/>
            <a:ext cx="10817352" cy="3702131"/>
          </a:xfrm>
        </p:spPr>
        <p:txBody>
          <a:bodyPr/>
          <a:lstStyle/>
          <a:p>
            <a:r>
              <a:rPr lang="es-ES" b="1" dirty="0" err="1">
                <a:solidFill>
                  <a:schemeClr val="accent2"/>
                </a:solidFill>
              </a:rPr>
              <a:t>Emergency</a:t>
            </a:r>
            <a:r>
              <a:rPr lang="es-ES" b="1" dirty="0">
                <a:solidFill>
                  <a:schemeClr val="accent2"/>
                </a:solidFill>
              </a:rPr>
              <a:t> </a:t>
            </a:r>
            <a:r>
              <a:rPr lang="es-ES" b="1" dirty="0" err="1">
                <a:solidFill>
                  <a:schemeClr val="accent2"/>
                </a:solidFill>
              </a:rPr>
              <a:t>Temporary</a:t>
            </a:r>
            <a:r>
              <a:rPr lang="es-ES" b="1" dirty="0">
                <a:solidFill>
                  <a:schemeClr val="accent2"/>
                </a:solidFill>
              </a:rPr>
              <a:t> Standard (OSHA) </a:t>
            </a:r>
          </a:p>
          <a:p>
            <a:endParaRPr lang="es-ES" b="1" dirty="0">
              <a:solidFill>
                <a:schemeClr val="accent2"/>
              </a:solidFill>
            </a:endParaRPr>
          </a:p>
          <a:p>
            <a:r>
              <a:rPr lang="es-ES" b="1" dirty="0" err="1">
                <a:solidFill>
                  <a:schemeClr val="accent2"/>
                </a:solidFill>
              </a:rPr>
              <a:t>Omnibus</a:t>
            </a:r>
            <a:r>
              <a:rPr lang="es-ES" b="1" dirty="0">
                <a:solidFill>
                  <a:schemeClr val="accent2"/>
                </a:solidFill>
              </a:rPr>
              <a:t> Rule – </a:t>
            </a:r>
            <a:r>
              <a:rPr lang="es-ES" b="1" dirty="0" err="1">
                <a:solidFill>
                  <a:schemeClr val="accent2"/>
                </a:solidFill>
              </a:rPr>
              <a:t>Vaccination</a:t>
            </a:r>
            <a:r>
              <a:rPr lang="es-ES" b="1" dirty="0">
                <a:solidFill>
                  <a:schemeClr val="accent2"/>
                </a:solidFill>
              </a:rPr>
              <a:t> (CMS)</a:t>
            </a:r>
          </a:p>
          <a:p>
            <a:endParaRPr lang="es-ES" b="1" dirty="0">
              <a:solidFill>
                <a:schemeClr val="accent2"/>
              </a:solidFill>
            </a:endParaRPr>
          </a:p>
          <a:p>
            <a:r>
              <a:rPr lang="es-ES" b="1" dirty="0"/>
              <a:t>Nuestras órdenes ejecutivas NO están basadas en ninguno de estos</a:t>
            </a:r>
            <a:endParaRPr lang="en-US" b="1" dirty="0"/>
          </a:p>
          <a:p>
            <a:endParaRPr lang="en-US" dirty="0"/>
          </a:p>
        </p:txBody>
      </p:sp>
      <p:sp>
        <p:nvSpPr>
          <p:cNvPr id="3" name="Footer Placeholder 2">
            <a:extLst>
              <a:ext uri="{FF2B5EF4-FFF2-40B4-BE49-F238E27FC236}">
                <a16:creationId xmlns:a16="http://schemas.microsoft.com/office/drawing/2014/main" id="{3E9F69C2-A014-4E34-B662-9B8A5F03A485}"/>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06FD2390-ECF8-4B6B-BF4B-3D26B6380454}"/>
              </a:ext>
            </a:extLst>
          </p:cNvPr>
          <p:cNvSpPr>
            <a:spLocks noGrp="1"/>
          </p:cNvSpPr>
          <p:nvPr>
            <p:ph type="sldNum" sz="quarter" idx="4"/>
          </p:nvPr>
        </p:nvSpPr>
        <p:spPr/>
        <p:txBody>
          <a:bodyPr/>
          <a:lstStyle/>
          <a:p>
            <a:fld id="{407F7647-6CBB-4945-B48A-22BF8575EA14}" type="slidenum">
              <a:rPr lang="en-US" smtClean="0"/>
              <a:pPr/>
              <a:t>15</a:t>
            </a:fld>
            <a:endParaRPr lang="en-US" dirty="0"/>
          </a:p>
        </p:txBody>
      </p:sp>
      <p:sp>
        <p:nvSpPr>
          <p:cNvPr id="5" name="Title 4">
            <a:extLst>
              <a:ext uri="{FF2B5EF4-FFF2-40B4-BE49-F238E27FC236}">
                <a16:creationId xmlns:a16="http://schemas.microsoft.com/office/drawing/2014/main" id="{08720EC2-CF29-4828-B189-EF0CEA46C950}"/>
              </a:ext>
            </a:extLst>
          </p:cNvPr>
          <p:cNvSpPr>
            <a:spLocks noGrp="1"/>
          </p:cNvSpPr>
          <p:nvPr>
            <p:ph type="title"/>
          </p:nvPr>
        </p:nvSpPr>
        <p:spPr/>
        <p:txBody>
          <a:bodyPr/>
          <a:lstStyle/>
          <a:p>
            <a:r>
              <a:rPr lang="en-US" dirty="0" err="1"/>
              <a:t>Mandatos</a:t>
            </a:r>
            <a:r>
              <a:rPr lang="en-US" dirty="0"/>
              <a:t> Federales </a:t>
            </a:r>
          </a:p>
        </p:txBody>
      </p:sp>
      <p:sp>
        <p:nvSpPr>
          <p:cNvPr id="6" name="Text Placeholder 5">
            <a:extLst>
              <a:ext uri="{FF2B5EF4-FFF2-40B4-BE49-F238E27FC236}">
                <a16:creationId xmlns:a16="http://schemas.microsoft.com/office/drawing/2014/main" id="{E70503E0-0E2E-4E24-B778-BB8B805E28C6}"/>
              </a:ext>
            </a:extLst>
          </p:cNvPr>
          <p:cNvSpPr>
            <a:spLocks noGrp="1"/>
          </p:cNvSpPr>
          <p:nvPr>
            <p:ph type="body" idx="10"/>
          </p:nvPr>
        </p:nvSpPr>
        <p:spPr>
          <a:xfrm>
            <a:off x="685800" y="1685067"/>
            <a:ext cx="10817352" cy="600850"/>
          </a:xfrm>
        </p:spPr>
        <p:txBody>
          <a:bodyPr>
            <a:normAutofit/>
          </a:bodyPr>
          <a:lstStyle/>
          <a:p>
            <a:r>
              <a:rPr lang="en-US" dirty="0"/>
              <a:t>OSHA  / DOH  (Centers for Medicaid and Medicare Services)</a:t>
            </a:r>
          </a:p>
        </p:txBody>
      </p:sp>
    </p:spTree>
    <p:extLst>
      <p:ext uri="{BB962C8B-B14F-4D97-AF65-F5344CB8AC3E}">
        <p14:creationId xmlns:p14="http://schemas.microsoft.com/office/powerpoint/2010/main" val="2410055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32FB2B-C98B-49F6-A300-7E13D51FD772}"/>
              </a:ext>
            </a:extLst>
          </p:cNvPr>
          <p:cNvSpPr>
            <a:spLocks noGrp="1"/>
          </p:cNvSpPr>
          <p:nvPr>
            <p:ph idx="1"/>
          </p:nvPr>
        </p:nvSpPr>
        <p:spPr>
          <a:xfrm>
            <a:off x="685800" y="2470068"/>
            <a:ext cx="10817352" cy="3702131"/>
          </a:xfrm>
        </p:spPr>
        <p:txBody>
          <a:bodyPr/>
          <a:lstStyle/>
          <a:p>
            <a:r>
              <a:rPr lang="es-ES" dirty="0"/>
              <a:t>¿De qué trata el caso?</a:t>
            </a:r>
          </a:p>
          <a:p>
            <a:r>
              <a:rPr lang="es-ES" dirty="0"/>
              <a:t>Determinación 6-3 (bandos políticos)</a:t>
            </a:r>
          </a:p>
          <a:p>
            <a:r>
              <a:rPr lang="es-ES" dirty="0"/>
              <a:t>A pesar de la determinación en este caso, ¿el patrono puede exigirme vacunas o pruebas? </a:t>
            </a:r>
            <a:r>
              <a:rPr lang="es-ES" b="1" dirty="0">
                <a:solidFill>
                  <a:schemeClr val="accent2"/>
                </a:solidFill>
              </a:rPr>
              <a:t>Sí. </a:t>
            </a:r>
            <a:endParaRPr lang="en-US" b="1" dirty="0">
              <a:solidFill>
                <a:schemeClr val="accent2"/>
              </a:solidFill>
            </a:endParaRPr>
          </a:p>
          <a:p>
            <a:endParaRPr lang="en-US" dirty="0"/>
          </a:p>
        </p:txBody>
      </p:sp>
      <p:sp>
        <p:nvSpPr>
          <p:cNvPr id="3" name="Footer Placeholder 2">
            <a:extLst>
              <a:ext uri="{FF2B5EF4-FFF2-40B4-BE49-F238E27FC236}">
                <a16:creationId xmlns:a16="http://schemas.microsoft.com/office/drawing/2014/main" id="{3E9F69C2-A014-4E34-B662-9B8A5F03A485}"/>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06FD2390-ECF8-4B6B-BF4B-3D26B6380454}"/>
              </a:ext>
            </a:extLst>
          </p:cNvPr>
          <p:cNvSpPr>
            <a:spLocks noGrp="1"/>
          </p:cNvSpPr>
          <p:nvPr>
            <p:ph type="sldNum" sz="quarter" idx="4"/>
          </p:nvPr>
        </p:nvSpPr>
        <p:spPr/>
        <p:txBody>
          <a:bodyPr/>
          <a:lstStyle/>
          <a:p>
            <a:fld id="{407F7647-6CBB-4945-B48A-22BF8575EA14}" type="slidenum">
              <a:rPr lang="en-US" smtClean="0"/>
              <a:pPr/>
              <a:t>16</a:t>
            </a:fld>
            <a:endParaRPr lang="en-US" dirty="0"/>
          </a:p>
        </p:txBody>
      </p:sp>
      <p:sp>
        <p:nvSpPr>
          <p:cNvPr id="5" name="Title 4">
            <a:extLst>
              <a:ext uri="{FF2B5EF4-FFF2-40B4-BE49-F238E27FC236}">
                <a16:creationId xmlns:a16="http://schemas.microsoft.com/office/drawing/2014/main" id="{08720EC2-CF29-4828-B189-EF0CEA46C950}"/>
              </a:ext>
            </a:extLst>
          </p:cNvPr>
          <p:cNvSpPr>
            <a:spLocks noGrp="1"/>
          </p:cNvSpPr>
          <p:nvPr>
            <p:ph type="title"/>
          </p:nvPr>
        </p:nvSpPr>
        <p:spPr/>
        <p:txBody>
          <a:bodyPr/>
          <a:lstStyle/>
          <a:p>
            <a:r>
              <a:rPr lang="en-US" dirty="0"/>
              <a:t>Tribunal Supremo de los </a:t>
            </a:r>
            <a:r>
              <a:rPr lang="en-US" dirty="0" err="1"/>
              <a:t>Estados</a:t>
            </a:r>
            <a:r>
              <a:rPr lang="en-US" dirty="0"/>
              <a:t> Unidos y OSHA</a:t>
            </a:r>
          </a:p>
        </p:txBody>
      </p:sp>
      <p:sp>
        <p:nvSpPr>
          <p:cNvPr id="6" name="Text Placeholder 5">
            <a:extLst>
              <a:ext uri="{FF2B5EF4-FFF2-40B4-BE49-F238E27FC236}">
                <a16:creationId xmlns:a16="http://schemas.microsoft.com/office/drawing/2014/main" id="{E70503E0-0E2E-4E24-B778-BB8B805E28C6}"/>
              </a:ext>
            </a:extLst>
          </p:cNvPr>
          <p:cNvSpPr>
            <a:spLocks noGrp="1"/>
          </p:cNvSpPr>
          <p:nvPr>
            <p:ph type="body" idx="10"/>
          </p:nvPr>
        </p:nvSpPr>
        <p:spPr>
          <a:xfrm>
            <a:off x="685800" y="1685067"/>
            <a:ext cx="10817352" cy="600850"/>
          </a:xfrm>
        </p:spPr>
        <p:txBody>
          <a:bodyPr>
            <a:normAutofit fontScale="85000" lnSpcReduction="10000"/>
          </a:bodyPr>
          <a:lstStyle/>
          <a:p>
            <a:r>
              <a:rPr lang="en-US" dirty="0"/>
              <a:t>National Federation of Independent Business v. Department of Labor, Occupational Safety And Health Administration, 595 U. S. ____ (2022)</a:t>
            </a:r>
            <a:endParaRPr lang="es-ES" dirty="0"/>
          </a:p>
          <a:p>
            <a:endParaRPr lang="en-US" dirty="0"/>
          </a:p>
        </p:txBody>
      </p:sp>
    </p:spTree>
    <p:extLst>
      <p:ext uri="{BB962C8B-B14F-4D97-AF65-F5344CB8AC3E}">
        <p14:creationId xmlns:p14="http://schemas.microsoft.com/office/powerpoint/2010/main" val="17001666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0D29A94-243D-4BDE-BC51-D0DA9A74F25E}"/>
              </a:ext>
            </a:extLst>
          </p:cNvPr>
          <p:cNvSpPr>
            <a:spLocks noGrp="1"/>
          </p:cNvSpPr>
          <p:nvPr>
            <p:ph idx="1"/>
          </p:nvPr>
        </p:nvSpPr>
        <p:spPr>
          <a:xfrm>
            <a:off x="685800" y="2482975"/>
            <a:ext cx="10817352" cy="3689224"/>
          </a:xfrm>
        </p:spPr>
        <p:txBody>
          <a:bodyPr/>
          <a:lstStyle/>
          <a:p>
            <a:r>
              <a:rPr lang="es-ES" b="0" i="0" dirty="0">
                <a:effectLst/>
              </a:rPr>
              <a:t>Este caso </a:t>
            </a:r>
            <a:r>
              <a:rPr lang="es-ES" b="1" dirty="0">
                <a:solidFill>
                  <a:schemeClr val="accent2"/>
                </a:solidFill>
              </a:rPr>
              <a:t>no</a:t>
            </a:r>
            <a:r>
              <a:rPr lang="es-ES" b="0" i="0" dirty="0">
                <a:effectLst/>
              </a:rPr>
              <a:t> decide que las órdenes de vacunas son inconstitucionales. </a:t>
            </a:r>
          </a:p>
          <a:p>
            <a:endParaRPr lang="es-ES" sz="1000" b="0" i="0" dirty="0">
              <a:effectLst/>
            </a:endParaRPr>
          </a:p>
          <a:p>
            <a:r>
              <a:rPr lang="es-ES" b="1" dirty="0">
                <a:solidFill>
                  <a:schemeClr val="accent2"/>
                </a:solidFill>
              </a:rPr>
              <a:t>Tampoco</a:t>
            </a:r>
            <a:r>
              <a:rPr lang="es-ES" b="0" i="0" dirty="0">
                <a:effectLst/>
              </a:rPr>
              <a:t> limita la autoridad actual de los patronos de pedir vacunas. </a:t>
            </a:r>
          </a:p>
          <a:p>
            <a:endParaRPr lang="es-ES" sz="1000" b="0" i="0" dirty="0">
              <a:effectLst/>
            </a:endParaRPr>
          </a:p>
          <a:p>
            <a:r>
              <a:rPr lang="es-ES" b="0" i="0" dirty="0">
                <a:effectLst/>
              </a:rPr>
              <a:t>Esta decisión es sobre la autoridad de una agencia federal - OSHA - de establecer órdenes de vacunación. </a:t>
            </a:r>
          </a:p>
          <a:p>
            <a:endParaRPr lang="es-ES" sz="1000" b="0" i="0" dirty="0">
              <a:effectLst/>
            </a:endParaRPr>
          </a:p>
          <a:p>
            <a:r>
              <a:rPr lang="es-ES" b="1" dirty="0">
                <a:solidFill>
                  <a:schemeClr val="accent2"/>
                </a:solidFill>
              </a:rPr>
              <a:t>El caso no tiene una decisión final. Lo que hizo el Tribunal fue paralizar la orden de OSHA en lo que se resuelve el pleito en un tribunal inferior.</a:t>
            </a:r>
          </a:p>
        </p:txBody>
      </p:sp>
      <p:sp>
        <p:nvSpPr>
          <p:cNvPr id="3" name="Footer Placeholder 2">
            <a:extLst>
              <a:ext uri="{FF2B5EF4-FFF2-40B4-BE49-F238E27FC236}">
                <a16:creationId xmlns:a16="http://schemas.microsoft.com/office/drawing/2014/main" id="{CD19FF2D-B91A-42BB-BEF6-C7F171E3A320}"/>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1CB58AD8-EC64-47E8-9F4B-80C157C8D284}"/>
              </a:ext>
            </a:extLst>
          </p:cNvPr>
          <p:cNvSpPr>
            <a:spLocks noGrp="1"/>
          </p:cNvSpPr>
          <p:nvPr>
            <p:ph type="sldNum" sz="quarter" idx="4"/>
          </p:nvPr>
        </p:nvSpPr>
        <p:spPr/>
        <p:txBody>
          <a:bodyPr/>
          <a:lstStyle/>
          <a:p>
            <a:fld id="{407F7647-6CBB-4945-B48A-22BF8575EA14}" type="slidenum">
              <a:rPr lang="en-US" smtClean="0"/>
              <a:pPr/>
              <a:t>17</a:t>
            </a:fld>
            <a:endParaRPr lang="en-US" dirty="0"/>
          </a:p>
        </p:txBody>
      </p:sp>
      <p:sp>
        <p:nvSpPr>
          <p:cNvPr id="5" name="Title 4">
            <a:extLst>
              <a:ext uri="{FF2B5EF4-FFF2-40B4-BE49-F238E27FC236}">
                <a16:creationId xmlns:a16="http://schemas.microsoft.com/office/drawing/2014/main" id="{5B3AB183-A825-4238-8029-E714EED89938}"/>
              </a:ext>
            </a:extLst>
          </p:cNvPr>
          <p:cNvSpPr>
            <a:spLocks noGrp="1"/>
          </p:cNvSpPr>
          <p:nvPr>
            <p:ph type="title"/>
          </p:nvPr>
        </p:nvSpPr>
        <p:spPr/>
        <p:txBody>
          <a:bodyPr/>
          <a:lstStyle/>
          <a:p>
            <a:r>
              <a:rPr lang="en-US" dirty="0"/>
              <a:t>Tribunal Supremo de los </a:t>
            </a:r>
            <a:r>
              <a:rPr lang="en-US" dirty="0" err="1"/>
              <a:t>Estados</a:t>
            </a:r>
            <a:r>
              <a:rPr lang="en-US" dirty="0"/>
              <a:t> Unidos y OSHA</a:t>
            </a:r>
          </a:p>
        </p:txBody>
      </p:sp>
      <p:sp>
        <p:nvSpPr>
          <p:cNvPr id="6" name="Text Placeholder 5">
            <a:extLst>
              <a:ext uri="{FF2B5EF4-FFF2-40B4-BE49-F238E27FC236}">
                <a16:creationId xmlns:a16="http://schemas.microsoft.com/office/drawing/2014/main" id="{8692AA27-1058-4FA6-A978-DECD2C850CCF}"/>
              </a:ext>
            </a:extLst>
          </p:cNvPr>
          <p:cNvSpPr>
            <a:spLocks noGrp="1"/>
          </p:cNvSpPr>
          <p:nvPr>
            <p:ph type="body" idx="10"/>
          </p:nvPr>
        </p:nvSpPr>
        <p:spPr>
          <a:xfrm>
            <a:off x="685800" y="1520043"/>
            <a:ext cx="10817352" cy="638050"/>
          </a:xfrm>
        </p:spPr>
        <p:txBody>
          <a:bodyPr>
            <a:normAutofit fontScale="85000" lnSpcReduction="10000"/>
          </a:bodyPr>
          <a:lstStyle/>
          <a:p>
            <a:r>
              <a:rPr lang="en-US" dirty="0"/>
              <a:t>National Federation of Independent Business v. Department of Labor, Occupational Safety And Health Administration, 595 U. S. ____ (2022)</a:t>
            </a:r>
            <a:endParaRPr lang="es-ES" dirty="0"/>
          </a:p>
        </p:txBody>
      </p:sp>
    </p:spTree>
    <p:extLst>
      <p:ext uri="{BB962C8B-B14F-4D97-AF65-F5344CB8AC3E}">
        <p14:creationId xmlns:p14="http://schemas.microsoft.com/office/powerpoint/2010/main" val="38463369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0D29A94-243D-4BDE-BC51-D0DA9A74F25E}"/>
              </a:ext>
            </a:extLst>
          </p:cNvPr>
          <p:cNvSpPr>
            <a:spLocks noGrp="1"/>
          </p:cNvSpPr>
          <p:nvPr>
            <p:ph idx="1"/>
          </p:nvPr>
        </p:nvSpPr>
        <p:spPr>
          <a:xfrm>
            <a:off x="792678" y="2411340"/>
            <a:ext cx="10817352" cy="3689224"/>
          </a:xfrm>
        </p:spPr>
        <p:txBody>
          <a:bodyPr/>
          <a:lstStyle/>
          <a:p>
            <a:pPr algn="just"/>
            <a:r>
              <a:rPr lang="es-ES" dirty="0"/>
              <a:t>Opinión Per </a:t>
            </a:r>
            <a:r>
              <a:rPr lang="es-ES" dirty="0" err="1"/>
              <a:t>Curiam</a:t>
            </a:r>
            <a:r>
              <a:rPr lang="es-ES" dirty="0"/>
              <a:t> </a:t>
            </a:r>
          </a:p>
          <a:p>
            <a:pPr algn="just"/>
            <a:r>
              <a:rPr lang="es-ES" dirty="0"/>
              <a:t>Autoridad esencial del Departamento de Salud es promulgar reglamentos para asegurar el desempeño de su función de proteger la salud de los pacientes que reciben beneficios de Medicare y Medicaid</a:t>
            </a:r>
          </a:p>
          <a:p>
            <a:pPr algn="just"/>
            <a:r>
              <a:rPr lang="es-ES" dirty="0"/>
              <a:t>Requisitos de Participación  - control de infecciones</a:t>
            </a:r>
          </a:p>
          <a:p>
            <a:pPr algn="just"/>
            <a:r>
              <a:rPr lang="es-ES" dirty="0"/>
              <a:t>Regla que requiere vacunación “cae perfecta” dentro de las funciones </a:t>
            </a:r>
          </a:p>
          <a:p>
            <a:pPr algn="just"/>
            <a:r>
              <a:rPr lang="es-ES" dirty="0"/>
              <a:t>Es rutina (</a:t>
            </a:r>
            <a:r>
              <a:rPr lang="es-ES" dirty="0" err="1"/>
              <a:t>Hep</a:t>
            </a:r>
            <a:r>
              <a:rPr lang="es-ES" dirty="0"/>
              <a:t> B, Influenza, MMR)</a:t>
            </a:r>
          </a:p>
          <a:p>
            <a:pPr algn="just"/>
            <a:r>
              <a:rPr lang="es-ES" dirty="0"/>
              <a:t>Aquellos patronos que caen bajo la jurisdicción de la Regla de CMS tienen que seguirla </a:t>
            </a:r>
          </a:p>
          <a:p>
            <a:pPr algn="just"/>
            <a:endParaRPr lang="es-ES" dirty="0">
              <a:solidFill>
                <a:schemeClr val="accent2"/>
              </a:solidFill>
            </a:endParaRPr>
          </a:p>
        </p:txBody>
      </p:sp>
      <p:sp>
        <p:nvSpPr>
          <p:cNvPr id="3" name="Footer Placeholder 2">
            <a:extLst>
              <a:ext uri="{FF2B5EF4-FFF2-40B4-BE49-F238E27FC236}">
                <a16:creationId xmlns:a16="http://schemas.microsoft.com/office/drawing/2014/main" id="{CD19FF2D-B91A-42BB-BEF6-C7F171E3A320}"/>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1CB58AD8-EC64-47E8-9F4B-80C157C8D284}"/>
              </a:ext>
            </a:extLst>
          </p:cNvPr>
          <p:cNvSpPr>
            <a:spLocks noGrp="1"/>
          </p:cNvSpPr>
          <p:nvPr>
            <p:ph type="sldNum" sz="quarter" idx="4"/>
          </p:nvPr>
        </p:nvSpPr>
        <p:spPr/>
        <p:txBody>
          <a:bodyPr/>
          <a:lstStyle/>
          <a:p>
            <a:fld id="{407F7647-6CBB-4945-B48A-22BF8575EA14}" type="slidenum">
              <a:rPr lang="en-US" smtClean="0"/>
              <a:pPr/>
              <a:t>18</a:t>
            </a:fld>
            <a:endParaRPr lang="en-US" dirty="0"/>
          </a:p>
        </p:txBody>
      </p:sp>
      <p:sp>
        <p:nvSpPr>
          <p:cNvPr id="5" name="Title 4">
            <a:extLst>
              <a:ext uri="{FF2B5EF4-FFF2-40B4-BE49-F238E27FC236}">
                <a16:creationId xmlns:a16="http://schemas.microsoft.com/office/drawing/2014/main" id="{5B3AB183-A825-4238-8029-E714EED89938}"/>
              </a:ext>
            </a:extLst>
          </p:cNvPr>
          <p:cNvSpPr>
            <a:spLocks noGrp="1"/>
          </p:cNvSpPr>
          <p:nvPr>
            <p:ph type="title"/>
          </p:nvPr>
        </p:nvSpPr>
        <p:spPr/>
        <p:txBody>
          <a:bodyPr/>
          <a:lstStyle/>
          <a:p>
            <a:r>
              <a:rPr lang="en-US" dirty="0"/>
              <a:t>Tribunal Supremo de los </a:t>
            </a:r>
            <a:r>
              <a:rPr lang="en-US" dirty="0" err="1"/>
              <a:t>Estados</a:t>
            </a:r>
            <a:r>
              <a:rPr lang="en-US" dirty="0"/>
              <a:t> Unidos y CMS</a:t>
            </a:r>
          </a:p>
        </p:txBody>
      </p:sp>
      <p:sp>
        <p:nvSpPr>
          <p:cNvPr id="6" name="Text Placeholder 5">
            <a:extLst>
              <a:ext uri="{FF2B5EF4-FFF2-40B4-BE49-F238E27FC236}">
                <a16:creationId xmlns:a16="http://schemas.microsoft.com/office/drawing/2014/main" id="{8692AA27-1058-4FA6-A978-DECD2C850CCF}"/>
              </a:ext>
            </a:extLst>
          </p:cNvPr>
          <p:cNvSpPr>
            <a:spLocks noGrp="1"/>
          </p:cNvSpPr>
          <p:nvPr>
            <p:ph type="body" idx="10"/>
          </p:nvPr>
        </p:nvSpPr>
        <p:spPr>
          <a:xfrm>
            <a:off x="685800" y="1520043"/>
            <a:ext cx="10817352" cy="638050"/>
          </a:xfrm>
        </p:spPr>
        <p:txBody>
          <a:bodyPr>
            <a:normAutofit/>
          </a:bodyPr>
          <a:lstStyle/>
          <a:p>
            <a:r>
              <a:rPr lang="en-US" dirty="0"/>
              <a:t>Biden v. Missouri (595 US ____ (2022)</a:t>
            </a:r>
            <a:endParaRPr lang="es-ES" dirty="0"/>
          </a:p>
        </p:txBody>
      </p:sp>
    </p:spTree>
    <p:extLst>
      <p:ext uri="{BB962C8B-B14F-4D97-AF65-F5344CB8AC3E}">
        <p14:creationId xmlns:p14="http://schemas.microsoft.com/office/powerpoint/2010/main" val="1432724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Text, whiteboard&#10;&#10;Description automatically generated">
            <a:extLst>
              <a:ext uri="{FF2B5EF4-FFF2-40B4-BE49-F238E27FC236}">
                <a16:creationId xmlns:a16="http://schemas.microsoft.com/office/drawing/2014/main" id="{0E2ABC39-2C62-4EBC-B7B4-81F8448AB9B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7110" b="-1"/>
          <a:stretch/>
        </p:blipFill>
        <p:spPr>
          <a:xfrm>
            <a:off x="-1" y="10"/>
            <a:ext cx="12192000" cy="6857990"/>
          </a:xfrm>
          <a:prstGeom prst="rect">
            <a:avLst/>
          </a:prstGeom>
        </p:spPr>
      </p:pic>
      <p:sp>
        <p:nvSpPr>
          <p:cNvPr id="20"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5" name="Title 4">
            <a:extLst>
              <a:ext uri="{FF2B5EF4-FFF2-40B4-BE49-F238E27FC236}">
                <a16:creationId xmlns:a16="http://schemas.microsoft.com/office/drawing/2014/main" id="{01C95669-3CA2-4E15-A554-6E4FF0FA62E1}"/>
              </a:ext>
            </a:extLst>
          </p:cNvPr>
          <p:cNvSpPr>
            <a:spLocks noGrp="1"/>
          </p:cNvSpPr>
          <p:nvPr>
            <p:ph type="title"/>
          </p:nvPr>
        </p:nvSpPr>
        <p:spPr>
          <a:xfrm>
            <a:off x="709448" y="1913950"/>
            <a:ext cx="4204137" cy="1342754"/>
          </a:xfrm>
        </p:spPr>
        <p:txBody>
          <a:bodyPr vert="horz" lIns="91440" tIns="45720" rIns="91440" bIns="45720" rtlCol="0" anchor="ctr">
            <a:normAutofit fontScale="90000"/>
          </a:bodyPr>
          <a:lstStyle/>
          <a:p>
            <a:pPr algn="ctr"/>
            <a:r>
              <a:rPr lang="en-US" sz="3600" dirty="0" err="1">
                <a:solidFill>
                  <a:schemeClr val="tx1"/>
                </a:solidFill>
              </a:rPr>
              <a:t>Órdenes</a:t>
            </a:r>
            <a:r>
              <a:rPr lang="en-US" sz="3600" dirty="0">
                <a:solidFill>
                  <a:schemeClr val="tx1"/>
                </a:solidFill>
              </a:rPr>
              <a:t> </a:t>
            </a:r>
            <a:r>
              <a:rPr lang="en-US" sz="3600" dirty="0" err="1">
                <a:solidFill>
                  <a:schemeClr val="tx1"/>
                </a:solidFill>
              </a:rPr>
              <a:t>Ejecutivas</a:t>
            </a:r>
            <a:r>
              <a:rPr lang="en-US" sz="3600" dirty="0">
                <a:solidFill>
                  <a:schemeClr val="tx1"/>
                </a:solidFill>
              </a:rPr>
              <a:t> – Puerto Rico </a:t>
            </a:r>
          </a:p>
        </p:txBody>
      </p:sp>
      <p:sp>
        <p:nvSpPr>
          <p:cNvPr id="4" name="Slide Number Placeholder 3">
            <a:extLst>
              <a:ext uri="{FF2B5EF4-FFF2-40B4-BE49-F238E27FC236}">
                <a16:creationId xmlns:a16="http://schemas.microsoft.com/office/drawing/2014/main" id="{428D949F-5038-4A9E-A629-479E78259DC5}"/>
              </a:ext>
            </a:extLst>
          </p:cNvPr>
          <p:cNvSpPr>
            <a:spLocks noGrp="1"/>
          </p:cNvSpPr>
          <p:nvPr>
            <p:ph type="sldNum" sz="quarter" idx="4"/>
          </p:nvPr>
        </p:nvSpPr>
        <p:spPr>
          <a:xfrm>
            <a:off x="2568203" y="1232300"/>
            <a:ext cx="365760" cy="365125"/>
          </a:xfrm>
          <a:prstGeom prst="ellipse">
            <a:avLst/>
          </a:prstGeom>
          <a:solidFill>
            <a:schemeClr val="bg1">
              <a:alpha val="70000"/>
            </a:schemeClr>
          </a:solidFill>
          <a:ln>
            <a:solidFill>
              <a:schemeClr val="tx1">
                <a:lumMod val="75000"/>
                <a:lumOff val="25000"/>
              </a:schemeClr>
            </a:solidFill>
          </a:ln>
        </p:spPr>
        <p:txBody>
          <a:bodyPr vert="horz" lIns="91440" tIns="45720" rIns="91440" bIns="45720" rtlCol="0" anchor="ctr">
            <a:normAutofit fontScale="62500" lnSpcReduction="20000"/>
          </a:bodyPr>
          <a:lstStyle/>
          <a:p>
            <a:pPr algn="ctr">
              <a:lnSpc>
                <a:spcPct val="90000"/>
              </a:lnSpc>
              <a:spcAft>
                <a:spcPts val="600"/>
              </a:spcAft>
              <a:defRPr/>
            </a:pPr>
            <a:fld id="{407F7647-6CBB-4945-B48A-22BF8575EA14}" type="slidenum">
              <a:rPr lang="en-US" sz="1100" b="0">
                <a:solidFill>
                  <a:schemeClr val="tx1"/>
                </a:solidFill>
                <a:latin typeface="Calibri" panose="020F0502020204030204"/>
                <a:cs typeface="+mn-cs"/>
              </a:rPr>
              <a:pPr algn="ctr">
                <a:lnSpc>
                  <a:spcPct val="90000"/>
                </a:lnSpc>
                <a:spcAft>
                  <a:spcPts val="600"/>
                </a:spcAft>
                <a:defRPr/>
              </a:pPr>
              <a:t>19</a:t>
            </a:fld>
            <a:endParaRPr lang="en-US" sz="1100" b="0">
              <a:solidFill>
                <a:schemeClr val="tx1"/>
              </a:solidFill>
              <a:latin typeface="Calibri" panose="020F0502020204030204"/>
              <a:cs typeface="+mn-cs"/>
            </a:endParaRPr>
          </a:p>
        </p:txBody>
      </p:sp>
      <p:cxnSp>
        <p:nvCxnSpPr>
          <p:cNvPr id="14" name="Straight Connector 13">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2" name="Content Placeholder 1">
            <a:extLst>
              <a:ext uri="{FF2B5EF4-FFF2-40B4-BE49-F238E27FC236}">
                <a16:creationId xmlns:a16="http://schemas.microsoft.com/office/drawing/2014/main" id="{6E405C34-3B0A-4602-A85F-888B8FD7C562}"/>
              </a:ext>
            </a:extLst>
          </p:cNvPr>
          <p:cNvSpPr>
            <a:spLocks noGrp="1"/>
          </p:cNvSpPr>
          <p:nvPr>
            <p:ph idx="1"/>
          </p:nvPr>
        </p:nvSpPr>
        <p:spPr>
          <a:xfrm>
            <a:off x="525516" y="3417573"/>
            <a:ext cx="4593021" cy="2828847"/>
          </a:xfrm>
        </p:spPr>
        <p:txBody>
          <a:bodyPr vert="horz" lIns="91440" tIns="45720" rIns="91440" bIns="45720" rtlCol="0" anchor="ctr">
            <a:noAutofit/>
          </a:bodyPr>
          <a:lstStyle/>
          <a:p>
            <a:pPr algn="just"/>
            <a:r>
              <a:rPr lang="en-US" sz="1400" b="1" dirty="0"/>
              <a:t>OE 2021-058 </a:t>
            </a:r>
            <a:r>
              <a:rPr lang="en-US" sz="1400" dirty="0"/>
              <a:t>-  para </a:t>
            </a:r>
            <a:r>
              <a:rPr lang="en-US" sz="1400" dirty="0" err="1"/>
              <a:t>ordenar</a:t>
            </a:r>
            <a:r>
              <a:rPr lang="en-US" sz="1400" dirty="0"/>
              <a:t> a </a:t>
            </a:r>
            <a:r>
              <a:rPr lang="en-US" sz="1400" dirty="0" err="1"/>
              <a:t>toda</a:t>
            </a:r>
            <a:r>
              <a:rPr lang="en-US" sz="1400" dirty="0"/>
              <a:t> </a:t>
            </a:r>
            <a:r>
              <a:rPr lang="en-US" sz="1400" dirty="0" err="1"/>
              <a:t>agencia</a:t>
            </a:r>
            <a:r>
              <a:rPr lang="en-US" sz="1400" dirty="0"/>
              <a:t> </a:t>
            </a:r>
            <a:r>
              <a:rPr lang="en-US" sz="1400" dirty="0" err="1"/>
              <a:t>pública</a:t>
            </a:r>
            <a:r>
              <a:rPr lang="en-US" sz="1400" dirty="0"/>
              <a:t> a </a:t>
            </a:r>
            <a:r>
              <a:rPr lang="en-US" sz="1400" dirty="0" err="1"/>
              <a:t>requerir</a:t>
            </a:r>
            <a:r>
              <a:rPr lang="en-US" sz="1400" dirty="0"/>
              <a:t> que </a:t>
            </a:r>
            <a:r>
              <a:rPr lang="en-US" sz="1400" dirty="0" err="1"/>
              <a:t>todos</a:t>
            </a:r>
            <a:r>
              <a:rPr lang="en-US" sz="1400" dirty="0"/>
              <a:t> sus </a:t>
            </a:r>
            <a:r>
              <a:rPr lang="en-US" sz="1400" dirty="0" err="1"/>
              <a:t>empleados</a:t>
            </a:r>
            <a:r>
              <a:rPr lang="en-US" sz="1400" dirty="0"/>
              <a:t> </a:t>
            </a:r>
            <a:r>
              <a:rPr lang="en-US" sz="1400" dirty="0" err="1"/>
              <a:t>estén</a:t>
            </a:r>
            <a:r>
              <a:rPr lang="en-US" sz="1400" dirty="0"/>
              <a:t> </a:t>
            </a:r>
            <a:r>
              <a:rPr lang="en-US" sz="1400" dirty="0" err="1"/>
              <a:t>vacunados</a:t>
            </a:r>
            <a:r>
              <a:rPr lang="en-US" sz="1400" dirty="0"/>
              <a:t> contra el COVID-19</a:t>
            </a:r>
          </a:p>
          <a:p>
            <a:pPr lvl="1" algn="just"/>
            <a:r>
              <a:rPr lang="en-US" sz="1400" dirty="0"/>
              <a:t>16 de </a:t>
            </a:r>
            <a:r>
              <a:rPr lang="en-US" sz="1400" dirty="0" err="1"/>
              <a:t>agosto</a:t>
            </a:r>
            <a:r>
              <a:rPr lang="en-US" sz="1400" dirty="0"/>
              <a:t> de 2021 – </a:t>
            </a:r>
            <a:r>
              <a:rPr lang="en-US" sz="1400" dirty="0" err="1"/>
              <a:t>primera</a:t>
            </a:r>
            <a:r>
              <a:rPr lang="en-US" sz="1400" dirty="0"/>
              <a:t> </a:t>
            </a:r>
            <a:r>
              <a:rPr lang="en-US" sz="1400" dirty="0" err="1"/>
              <a:t>dosis</a:t>
            </a:r>
            <a:endParaRPr lang="en-US" sz="1400" dirty="0"/>
          </a:p>
          <a:p>
            <a:pPr lvl="1" algn="just"/>
            <a:r>
              <a:rPr lang="en-US" sz="1400" dirty="0"/>
              <a:t>30 de </a:t>
            </a:r>
            <a:r>
              <a:rPr lang="en-US" sz="1400" dirty="0" err="1"/>
              <a:t>septiembre</a:t>
            </a:r>
            <a:r>
              <a:rPr lang="en-US" sz="1400" dirty="0"/>
              <a:t> de 2021 – </a:t>
            </a:r>
            <a:r>
              <a:rPr lang="en-US" sz="1400" dirty="0" err="1"/>
              <a:t>segunda</a:t>
            </a:r>
            <a:r>
              <a:rPr lang="en-US" sz="1400" dirty="0"/>
              <a:t> </a:t>
            </a:r>
            <a:r>
              <a:rPr lang="en-US" sz="1400" dirty="0" err="1"/>
              <a:t>dosis</a:t>
            </a:r>
            <a:endParaRPr lang="en-US" sz="1400" dirty="0"/>
          </a:p>
          <a:p>
            <a:pPr algn="just"/>
            <a:endParaRPr lang="en-US" sz="1400" dirty="0"/>
          </a:p>
          <a:p>
            <a:pPr algn="just"/>
            <a:r>
              <a:rPr lang="en-US" sz="1400" b="1" dirty="0"/>
              <a:t>OE 2021-062 </a:t>
            </a:r>
            <a:r>
              <a:rPr lang="en-US" sz="1400" dirty="0"/>
              <a:t>-  para </a:t>
            </a:r>
            <a:r>
              <a:rPr lang="en-US" sz="1400" dirty="0" err="1"/>
              <a:t>requerir</a:t>
            </a:r>
            <a:r>
              <a:rPr lang="en-US" sz="1400" dirty="0"/>
              <a:t> la </a:t>
            </a:r>
            <a:r>
              <a:rPr lang="en-US" sz="1400" dirty="0" err="1"/>
              <a:t>vacuna</a:t>
            </a:r>
            <a:r>
              <a:rPr lang="en-US" sz="1400" dirty="0"/>
              <a:t> contra el COVID-19 a los </a:t>
            </a:r>
            <a:r>
              <a:rPr lang="en-US" sz="1400" dirty="0" err="1"/>
              <a:t>contratistas</a:t>
            </a:r>
            <a:r>
              <a:rPr lang="en-US" sz="1400" dirty="0"/>
              <a:t> de la Rama </a:t>
            </a:r>
            <a:r>
              <a:rPr lang="en-US" sz="1400" dirty="0" err="1"/>
              <a:t>Ejecutiva</a:t>
            </a:r>
            <a:r>
              <a:rPr lang="en-US" sz="1400" dirty="0"/>
              <a:t>, </a:t>
            </a:r>
            <a:r>
              <a:rPr lang="en-US" sz="1400" dirty="0" err="1"/>
              <a:t>así</a:t>
            </a:r>
            <a:r>
              <a:rPr lang="en-US" sz="1400" dirty="0"/>
              <a:t> </a:t>
            </a:r>
            <a:r>
              <a:rPr lang="en-US" sz="1400" dirty="0" err="1"/>
              <a:t>como</a:t>
            </a:r>
            <a:r>
              <a:rPr lang="en-US" sz="1400" dirty="0"/>
              <a:t> </a:t>
            </a:r>
            <a:r>
              <a:rPr lang="en-US" sz="1400" dirty="0" err="1"/>
              <a:t>en</a:t>
            </a:r>
            <a:r>
              <a:rPr lang="en-US" sz="1400" dirty="0"/>
              <a:t> los </a:t>
            </a:r>
            <a:r>
              <a:rPr lang="en-US" sz="1400" dirty="0" err="1"/>
              <a:t>sectores</a:t>
            </a:r>
            <a:r>
              <a:rPr lang="en-US" sz="1400" dirty="0"/>
              <a:t> de la </a:t>
            </a:r>
            <a:r>
              <a:rPr lang="en-US" sz="1400" dirty="0" err="1"/>
              <a:t>salud</a:t>
            </a:r>
            <a:r>
              <a:rPr lang="en-US" sz="1400" dirty="0"/>
              <a:t> y las </a:t>
            </a:r>
            <a:r>
              <a:rPr lang="en-US" sz="1400" dirty="0" err="1"/>
              <a:t>hospederías</a:t>
            </a:r>
            <a:endParaRPr lang="en-US" sz="1400" dirty="0"/>
          </a:p>
          <a:p>
            <a:pPr lvl="1" algn="just"/>
            <a:r>
              <a:rPr lang="en-US" sz="1400" dirty="0"/>
              <a:t>16 de </a:t>
            </a:r>
            <a:r>
              <a:rPr lang="en-US" sz="1400" dirty="0" err="1"/>
              <a:t>agosto</a:t>
            </a:r>
            <a:r>
              <a:rPr lang="en-US" sz="1400" dirty="0"/>
              <a:t> de 2021 – </a:t>
            </a:r>
            <a:r>
              <a:rPr lang="en-US" sz="1400" dirty="0" err="1"/>
              <a:t>primera</a:t>
            </a:r>
            <a:r>
              <a:rPr lang="en-US" sz="1400" dirty="0"/>
              <a:t> </a:t>
            </a:r>
            <a:r>
              <a:rPr lang="en-US" sz="1400" dirty="0" err="1"/>
              <a:t>dosis</a:t>
            </a:r>
            <a:endParaRPr lang="en-US" sz="1400" dirty="0"/>
          </a:p>
          <a:p>
            <a:pPr lvl="1" algn="just"/>
            <a:r>
              <a:rPr lang="en-US" sz="1400" dirty="0"/>
              <a:t>30 de </a:t>
            </a:r>
            <a:r>
              <a:rPr lang="en-US" sz="1400" dirty="0" err="1"/>
              <a:t>septiembre</a:t>
            </a:r>
            <a:r>
              <a:rPr lang="en-US" sz="1400" dirty="0"/>
              <a:t> de 2021 – </a:t>
            </a:r>
            <a:r>
              <a:rPr lang="en-US" sz="1400" dirty="0" err="1"/>
              <a:t>segunda</a:t>
            </a:r>
            <a:r>
              <a:rPr lang="en-US" sz="1400" dirty="0"/>
              <a:t> </a:t>
            </a:r>
            <a:r>
              <a:rPr lang="en-US" sz="1400" dirty="0" err="1"/>
              <a:t>dosis</a:t>
            </a:r>
            <a:endParaRPr lang="en-US" sz="1400" dirty="0"/>
          </a:p>
        </p:txBody>
      </p:sp>
      <p:sp>
        <p:nvSpPr>
          <p:cNvPr id="3" name="Footer Placeholder 2">
            <a:extLst>
              <a:ext uri="{FF2B5EF4-FFF2-40B4-BE49-F238E27FC236}">
                <a16:creationId xmlns:a16="http://schemas.microsoft.com/office/drawing/2014/main" id="{73A80172-96A0-4A7A-AAD0-6C29F3DA5AA0}"/>
              </a:ext>
            </a:extLst>
          </p:cNvPr>
          <p:cNvSpPr>
            <a:spLocks noGrp="1"/>
          </p:cNvSpPr>
          <p:nvPr>
            <p:ph type="ftr" sz="quarter" idx="3"/>
          </p:nvPr>
        </p:nvSpPr>
        <p:spPr>
          <a:xfrm>
            <a:off x="1216573" y="6144611"/>
            <a:ext cx="3069020" cy="361977"/>
          </a:xfrm>
        </p:spPr>
        <p:txBody>
          <a:bodyPr vert="horz" lIns="91440" tIns="45720" rIns="91440" bIns="45720" rtlCol="0" anchor="ctr">
            <a:normAutofit/>
          </a:bodyPr>
          <a:lstStyle/>
          <a:p>
            <a:pPr algn="ctr">
              <a:spcAft>
                <a:spcPts val="600"/>
              </a:spcAft>
              <a:defRPr/>
            </a:pPr>
            <a:r>
              <a:rPr lang="en-US" kern="1200">
                <a:solidFill>
                  <a:schemeClr val="tx1"/>
                </a:solidFill>
                <a:latin typeface="Calibri" panose="020F0502020204030204"/>
                <a:ea typeface="+mn-ea"/>
                <a:cs typeface="+mn-cs"/>
              </a:rPr>
              <a:t>Jackson Lewis P.C.  </a:t>
            </a:r>
          </a:p>
        </p:txBody>
      </p:sp>
    </p:spTree>
    <p:extLst>
      <p:ext uri="{BB962C8B-B14F-4D97-AF65-F5344CB8AC3E}">
        <p14:creationId xmlns:p14="http://schemas.microsoft.com/office/powerpoint/2010/main" val="1215947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55DF21B2-A074-41D6-8092-72CE087C0BB0}"/>
              </a:ext>
            </a:extLst>
          </p:cNvPr>
          <p:cNvSpPr>
            <a:spLocks noGrp="1"/>
          </p:cNvSpPr>
          <p:nvPr>
            <p:ph type="title"/>
          </p:nvPr>
        </p:nvSpPr>
        <p:spPr>
          <a:xfrm>
            <a:off x="643467" y="321734"/>
            <a:ext cx="10905066" cy="1135737"/>
          </a:xfrm>
        </p:spPr>
        <p:txBody>
          <a:bodyPr vert="horz" lIns="91440" tIns="45720" rIns="91440" bIns="45720" rtlCol="0" anchor="ctr">
            <a:normAutofit/>
          </a:bodyPr>
          <a:lstStyle/>
          <a:p>
            <a:r>
              <a:rPr lang="en-US" sz="3600" kern="1200" dirty="0" err="1">
                <a:solidFill>
                  <a:schemeClr val="tx1"/>
                </a:solidFill>
              </a:rPr>
              <a:t>Órdenes</a:t>
            </a:r>
            <a:r>
              <a:rPr lang="en-US" sz="3600" kern="1200" dirty="0">
                <a:solidFill>
                  <a:schemeClr val="tx1"/>
                </a:solidFill>
              </a:rPr>
              <a:t> </a:t>
            </a:r>
            <a:r>
              <a:rPr lang="en-US" sz="3600" kern="1200" dirty="0" err="1">
                <a:solidFill>
                  <a:schemeClr val="tx1"/>
                </a:solidFill>
              </a:rPr>
              <a:t>Ejecutivas</a:t>
            </a:r>
            <a:r>
              <a:rPr lang="en-US" sz="3600" kern="1200" dirty="0">
                <a:solidFill>
                  <a:schemeClr val="tx1"/>
                </a:solidFill>
              </a:rPr>
              <a:t> (Cont.)</a:t>
            </a:r>
          </a:p>
        </p:txBody>
      </p:sp>
      <p:sp>
        <p:nvSpPr>
          <p:cNvPr id="2" name="Content Placeholder 1">
            <a:extLst>
              <a:ext uri="{FF2B5EF4-FFF2-40B4-BE49-F238E27FC236}">
                <a16:creationId xmlns:a16="http://schemas.microsoft.com/office/drawing/2014/main" id="{1331DEFB-7952-43EF-951F-7B179B49905B}"/>
              </a:ext>
            </a:extLst>
          </p:cNvPr>
          <p:cNvSpPr>
            <a:spLocks noGrp="1"/>
          </p:cNvSpPr>
          <p:nvPr>
            <p:ph idx="1"/>
          </p:nvPr>
        </p:nvSpPr>
        <p:spPr>
          <a:xfrm>
            <a:off x="643469" y="1888775"/>
            <a:ext cx="4617300" cy="4036271"/>
          </a:xfrm>
        </p:spPr>
        <p:txBody>
          <a:bodyPr vert="horz" lIns="91440" tIns="45720" rIns="91440" bIns="45720" rtlCol="0">
            <a:normAutofit/>
          </a:bodyPr>
          <a:lstStyle/>
          <a:p>
            <a:pPr algn="just"/>
            <a:r>
              <a:rPr lang="en-US" sz="1400" b="1" dirty="0"/>
              <a:t>OE 2021-063 - </a:t>
            </a:r>
            <a:r>
              <a:rPr lang="en-US" sz="1400" dirty="0"/>
              <a:t>para </a:t>
            </a:r>
            <a:r>
              <a:rPr lang="en-US" sz="1400" dirty="0" err="1"/>
              <a:t>requerir</a:t>
            </a:r>
            <a:r>
              <a:rPr lang="en-US" sz="1400" dirty="0"/>
              <a:t> la </a:t>
            </a:r>
            <a:r>
              <a:rPr lang="en-US" sz="1400" dirty="0" err="1"/>
              <a:t>vacunación</a:t>
            </a:r>
            <a:r>
              <a:rPr lang="en-US" sz="1400" dirty="0"/>
              <a:t> </a:t>
            </a:r>
            <a:r>
              <a:rPr lang="en-US" sz="1400" dirty="0" err="1"/>
              <a:t>obligatoria</a:t>
            </a:r>
            <a:r>
              <a:rPr lang="en-US" sz="1400" dirty="0"/>
              <a:t> y el </a:t>
            </a:r>
            <a:r>
              <a:rPr lang="en-US" sz="1400" dirty="0" err="1"/>
              <a:t>cernimiento</a:t>
            </a:r>
            <a:r>
              <a:rPr lang="en-US" sz="1400" dirty="0"/>
              <a:t> contra el COVID-19, </a:t>
            </a:r>
            <a:r>
              <a:rPr lang="en-US" sz="1400" dirty="0" err="1"/>
              <a:t>en</a:t>
            </a:r>
            <a:r>
              <a:rPr lang="en-US" sz="1400" dirty="0"/>
              <a:t> los </a:t>
            </a:r>
            <a:r>
              <a:rPr lang="en-US" sz="1400" dirty="0" err="1"/>
              <a:t>sectores</a:t>
            </a:r>
            <a:r>
              <a:rPr lang="en-US" sz="1400" dirty="0"/>
              <a:t> de los </a:t>
            </a:r>
            <a:r>
              <a:rPr lang="en-US" sz="1400" dirty="0" err="1"/>
              <a:t>restaurantes</a:t>
            </a:r>
            <a:r>
              <a:rPr lang="en-US" sz="1400" dirty="0"/>
              <a:t> (</a:t>
            </a:r>
            <a:r>
              <a:rPr lang="en-US" sz="1400" dirty="0" err="1"/>
              <a:t>incluyendo</a:t>
            </a:r>
            <a:r>
              <a:rPr lang="en-US" sz="1400" dirty="0"/>
              <a:t> “fast foods”, “food courts” y </a:t>
            </a:r>
            <a:r>
              <a:rPr lang="en-US" sz="1400" dirty="0" err="1"/>
              <a:t>cafeterías</a:t>
            </a:r>
            <a:r>
              <a:rPr lang="en-US" sz="1400" dirty="0"/>
              <a:t>), </a:t>
            </a:r>
            <a:r>
              <a:rPr lang="en-US" sz="1400" dirty="0" err="1"/>
              <a:t>barras</a:t>
            </a:r>
            <a:r>
              <a:rPr lang="en-US" sz="1400" dirty="0"/>
              <a:t>, </a:t>
            </a:r>
            <a:r>
              <a:rPr lang="en-US" sz="1400" dirty="0" err="1"/>
              <a:t>chinchorros</a:t>
            </a:r>
            <a:r>
              <a:rPr lang="en-US" sz="1400" dirty="0"/>
              <a:t>, </a:t>
            </a:r>
            <a:r>
              <a:rPr lang="en-US" sz="1400" dirty="0" err="1"/>
              <a:t>cafetines</a:t>
            </a:r>
            <a:r>
              <a:rPr lang="en-US" sz="1400" dirty="0"/>
              <a:t>, “sports bars”, </a:t>
            </a:r>
            <a:r>
              <a:rPr lang="en-US" sz="1400" dirty="0" err="1"/>
              <a:t>teatros</a:t>
            </a:r>
            <a:r>
              <a:rPr lang="en-US" sz="1400" dirty="0"/>
              <a:t>, cines, </a:t>
            </a:r>
            <a:r>
              <a:rPr lang="en-US" sz="1400" dirty="0" err="1"/>
              <a:t>coliseos</a:t>
            </a:r>
            <a:r>
              <a:rPr lang="en-US" sz="1400" dirty="0"/>
              <a:t>, </a:t>
            </a:r>
            <a:r>
              <a:rPr lang="en-US" sz="1400" dirty="0" err="1"/>
              <a:t>centro</a:t>
            </a:r>
            <a:r>
              <a:rPr lang="en-US" sz="1400" dirty="0"/>
              <a:t> de </a:t>
            </a:r>
            <a:r>
              <a:rPr lang="en-US" sz="1400" dirty="0" err="1"/>
              <a:t>actividades</a:t>
            </a:r>
            <a:r>
              <a:rPr lang="en-US" sz="1400" dirty="0"/>
              <a:t>, entre </a:t>
            </a:r>
            <a:r>
              <a:rPr lang="en-US" sz="1400" dirty="0" err="1"/>
              <a:t>otros</a:t>
            </a:r>
            <a:r>
              <a:rPr lang="en-US" sz="1400" dirty="0"/>
              <a:t> que </a:t>
            </a:r>
            <a:r>
              <a:rPr lang="en-US" sz="1400" dirty="0" err="1"/>
              <a:t>expenda</a:t>
            </a:r>
            <a:r>
              <a:rPr lang="en-US" sz="1400" dirty="0"/>
              <a:t> </a:t>
            </a:r>
            <a:r>
              <a:rPr lang="en-US" sz="1400" dirty="0" err="1"/>
              <a:t>bebida</a:t>
            </a:r>
            <a:r>
              <a:rPr lang="en-US" sz="1400" dirty="0"/>
              <a:t> o comida </a:t>
            </a:r>
            <a:r>
              <a:rPr lang="en-US" sz="1400" dirty="0" err="1"/>
              <a:t>preparada</a:t>
            </a:r>
            <a:endParaRPr lang="en-US" sz="1400" dirty="0"/>
          </a:p>
          <a:p>
            <a:pPr lvl="1" algn="just"/>
            <a:r>
              <a:rPr lang="en-US" sz="1400" dirty="0"/>
              <a:t>23 de </a:t>
            </a:r>
            <a:r>
              <a:rPr lang="en-US" sz="1400" dirty="0" err="1"/>
              <a:t>agosto</a:t>
            </a:r>
            <a:r>
              <a:rPr lang="en-US" sz="1400" dirty="0"/>
              <a:t> de 2021 – </a:t>
            </a:r>
            <a:r>
              <a:rPr lang="en-US" sz="1400" dirty="0" err="1"/>
              <a:t>primera</a:t>
            </a:r>
            <a:r>
              <a:rPr lang="en-US" sz="1400" dirty="0"/>
              <a:t> </a:t>
            </a:r>
            <a:r>
              <a:rPr lang="en-US" sz="1400" dirty="0" err="1"/>
              <a:t>dosis</a:t>
            </a:r>
            <a:endParaRPr lang="en-US" sz="1400" dirty="0"/>
          </a:p>
          <a:p>
            <a:pPr lvl="1" algn="just"/>
            <a:r>
              <a:rPr lang="en-US" sz="1400" dirty="0"/>
              <a:t>7 de </a:t>
            </a:r>
            <a:r>
              <a:rPr lang="en-US" sz="1400" dirty="0" err="1"/>
              <a:t>octubre</a:t>
            </a:r>
            <a:r>
              <a:rPr lang="en-US" sz="1400" dirty="0"/>
              <a:t> de 2021 – </a:t>
            </a:r>
            <a:r>
              <a:rPr lang="en-US" sz="1400" dirty="0" err="1"/>
              <a:t>segunda</a:t>
            </a:r>
            <a:r>
              <a:rPr lang="en-US" sz="1400" dirty="0"/>
              <a:t> </a:t>
            </a:r>
            <a:r>
              <a:rPr lang="en-US" sz="1400" dirty="0" err="1"/>
              <a:t>dosis</a:t>
            </a:r>
            <a:endParaRPr lang="en-US" sz="1400" dirty="0"/>
          </a:p>
          <a:p>
            <a:pPr lvl="1" algn="just"/>
            <a:endParaRPr lang="en-US" sz="1400" dirty="0"/>
          </a:p>
          <a:p>
            <a:pPr algn="just"/>
            <a:r>
              <a:rPr lang="en-US" sz="1400" b="1" dirty="0"/>
              <a:t>OE 2021-064 - </a:t>
            </a:r>
            <a:r>
              <a:rPr lang="en-US" sz="1400" dirty="0"/>
              <a:t>para </a:t>
            </a:r>
            <a:r>
              <a:rPr lang="en-US" sz="1400" dirty="0" err="1"/>
              <a:t>implementar</a:t>
            </a:r>
            <a:r>
              <a:rPr lang="en-US" sz="1400" dirty="0"/>
              <a:t> </a:t>
            </a:r>
            <a:r>
              <a:rPr lang="en-US" sz="1400" dirty="0" err="1"/>
              <a:t>medidas</a:t>
            </a:r>
            <a:r>
              <a:rPr lang="en-US" sz="1400" dirty="0"/>
              <a:t> contra el COVID-19 </a:t>
            </a:r>
            <a:r>
              <a:rPr lang="en-US" sz="1400" dirty="0" err="1"/>
              <a:t>en</a:t>
            </a:r>
            <a:r>
              <a:rPr lang="en-US" sz="1400" dirty="0"/>
              <a:t> los </a:t>
            </a:r>
            <a:r>
              <a:rPr lang="en-US" sz="1400" dirty="0" err="1"/>
              <a:t>sectores</a:t>
            </a:r>
            <a:r>
              <a:rPr lang="en-US" sz="1400" dirty="0"/>
              <a:t> de los </a:t>
            </a:r>
            <a:r>
              <a:rPr lang="en-US" sz="1400" dirty="0" err="1"/>
              <a:t>gimnasios</a:t>
            </a:r>
            <a:r>
              <a:rPr lang="en-US" sz="1400" dirty="0"/>
              <a:t>, </a:t>
            </a:r>
            <a:r>
              <a:rPr lang="en-US" sz="1400" dirty="0" err="1"/>
              <a:t>salones</a:t>
            </a:r>
            <a:r>
              <a:rPr lang="en-US" sz="1400" dirty="0"/>
              <a:t> de </a:t>
            </a:r>
            <a:r>
              <a:rPr lang="en-US" sz="1400" dirty="0" err="1"/>
              <a:t>belleza</a:t>
            </a:r>
            <a:r>
              <a:rPr lang="en-US" sz="1400" dirty="0"/>
              <a:t>, </a:t>
            </a:r>
            <a:r>
              <a:rPr lang="en-US" sz="1400" dirty="0" err="1"/>
              <a:t>barberías</a:t>
            </a:r>
            <a:r>
              <a:rPr lang="en-US" sz="1400" dirty="0"/>
              <a:t>, </a:t>
            </a:r>
            <a:r>
              <a:rPr lang="en-US" sz="1400" dirty="0" err="1"/>
              <a:t>estética</a:t>
            </a:r>
            <a:r>
              <a:rPr lang="en-US" sz="1400" dirty="0"/>
              <a:t>, spa, </a:t>
            </a:r>
            <a:r>
              <a:rPr lang="en-US" sz="1400" dirty="0" err="1"/>
              <a:t>centro</a:t>
            </a:r>
            <a:r>
              <a:rPr lang="en-US" sz="1400" dirty="0"/>
              <a:t> de </a:t>
            </a:r>
            <a:r>
              <a:rPr lang="en-US" sz="1400" dirty="0" err="1"/>
              <a:t>cuido</a:t>
            </a:r>
            <a:r>
              <a:rPr lang="en-US" sz="1400" dirty="0"/>
              <a:t> de </a:t>
            </a:r>
            <a:r>
              <a:rPr lang="en-US" sz="1400" dirty="0" err="1"/>
              <a:t>niños</a:t>
            </a:r>
            <a:r>
              <a:rPr lang="en-US" sz="1400" dirty="0"/>
              <a:t>, casinos, </a:t>
            </a:r>
            <a:r>
              <a:rPr lang="en-US" sz="1400" dirty="0" err="1"/>
              <a:t>supermercados</a:t>
            </a:r>
            <a:r>
              <a:rPr lang="en-US" sz="1400" dirty="0"/>
              <a:t>, tiendas </a:t>
            </a:r>
            <a:r>
              <a:rPr lang="en-US" sz="1400" dirty="0" err="1"/>
              <a:t>en</a:t>
            </a:r>
            <a:r>
              <a:rPr lang="en-US" sz="1400" dirty="0"/>
              <a:t> </a:t>
            </a:r>
            <a:r>
              <a:rPr lang="en-US" sz="1400" dirty="0" err="1"/>
              <a:t>gasolineras</a:t>
            </a:r>
            <a:r>
              <a:rPr lang="en-US" sz="1400" dirty="0"/>
              <a:t>, </a:t>
            </a:r>
            <a:r>
              <a:rPr lang="en-US" sz="1400" dirty="0" err="1"/>
              <a:t>colmados</a:t>
            </a:r>
            <a:r>
              <a:rPr lang="en-US" sz="1400" dirty="0"/>
              <a:t>, entre </a:t>
            </a:r>
            <a:r>
              <a:rPr lang="en-US" sz="1400" dirty="0" err="1"/>
              <a:t>otros</a:t>
            </a:r>
            <a:endParaRPr lang="en-US" sz="1400" dirty="0"/>
          </a:p>
          <a:p>
            <a:pPr lvl="1" algn="just"/>
            <a:r>
              <a:rPr lang="en-US" sz="1400" dirty="0"/>
              <a:t>30 de </a:t>
            </a:r>
            <a:r>
              <a:rPr lang="en-US" sz="1400" dirty="0" err="1"/>
              <a:t>agosto</a:t>
            </a:r>
            <a:r>
              <a:rPr lang="en-US" sz="1400" dirty="0"/>
              <a:t> de 2021 – </a:t>
            </a:r>
            <a:r>
              <a:rPr lang="en-US" sz="1400" dirty="0" err="1"/>
              <a:t>primera</a:t>
            </a:r>
            <a:r>
              <a:rPr lang="en-US" sz="1400" dirty="0"/>
              <a:t> </a:t>
            </a:r>
            <a:r>
              <a:rPr lang="en-US" sz="1400" dirty="0" err="1"/>
              <a:t>dosis</a:t>
            </a:r>
            <a:endParaRPr lang="en-US" sz="1400" dirty="0"/>
          </a:p>
          <a:p>
            <a:pPr lvl="1" algn="just"/>
            <a:r>
              <a:rPr lang="en-US" sz="1400" dirty="0"/>
              <a:t>15 de </a:t>
            </a:r>
            <a:r>
              <a:rPr lang="en-US" sz="1400" dirty="0" err="1"/>
              <a:t>octubre</a:t>
            </a:r>
            <a:r>
              <a:rPr lang="en-US" sz="1400" dirty="0"/>
              <a:t> de 2021 – </a:t>
            </a:r>
            <a:r>
              <a:rPr lang="en-US" sz="1400" dirty="0" err="1"/>
              <a:t>segunda</a:t>
            </a:r>
            <a:r>
              <a:rPr lang="en-US" sz="1400" dirty="0"/>
              <a:t> </a:t>
            </a:r>
            <a:r>
              <a:rPr lang="en-US" sz="1400" dirty="0" err="1"/>
              <a:t>dosis</a:t>
            </a:r>
            <a:endParaRPr lang="en-US" sz="1400" dirty="0"/>
          </a:p>
          <a:p>
            <a:pPr algn="just"/>
            <a:endParaRPr lang="en-US" sz="1400" dirty="0"/>
          </a:p>
        </p:txBody>
      </p:sp>
      <p:grpSp>
        <p:nvGrpSpPr>
          <p:cNvPr id="14" name="Group 13">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5" name="Isosceles Triangle 1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Picture 6" descr="A person writing on a piece of paper&#10;&#10;Description automatically generated with medium confidence">
            <a:extLst>
              <a:ext uri="{FF2B5EF4-FFF2-40B4-BE49-F238E27FC236}">
                <a16:creationId xmlns:a16="http://schemas.microsoft.com/office/drawing/2014/main" id="{BD39BE4A-8618-4D47-9E7E-9B8E9912127F}"/>
              </a:ext>
            </a:extLst>
          </p:cNvPr>
          <p:cNvPicPr>
            <a:picLocks noChangeAspect="1"/>
          </p:cNvPicPr>
          <p:nvPr/>
        </p:nvPicPr>
        <p:blipFill>
          <a:blip r:embed="rId2"/>
          <a:stretch>
            <a:fillRect/>
          </a:stretch>
        </p:blipFill>
        <p:spPr>
          <a:xfrm>
            <a:off x="5927953" y="1888775"/>
            <a:ext cx="5388629" cy="4036271"/>
          </a:xfrm>
          <a:prstGeom prst="rect">
            <a:avLst/>
          </a:prstGeom>
        </p:spPr>
      </p:pic>
      <p:grpSp>
        <p:nvGrpSpPr>
          <p:cNvPr id="18" name="Group 17">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9" name="Rectangle 18">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Footer Placeholder 2">
            <a:extLst>
              <a:ext uri="{FF2B5EF4-FFF2-40B4-BE49-F238E27FC236}">
                <a16:creationId xmlns:a16="http://schemas.microsoft.com/office/drawing/2014/main" id="{E3F408A1-D64D-42CF-8F65-1DB4469AF5BD}"/>
              </a:ext>
            </a:extLst>
          </p:cNvPr>
          <p:cNvSpPr>
            <a:spLocks noGrp="1"/>
          </p:cNvSpPr>
          <p:nvPr>
            <p:ph type="ftr" sz="quarter" idx="3"/>
          </p:nvPr>
        </p:nvSpPr>
        <p:spPr>
          <a:xfrm>
            <a:off x="4038600" y="6356350"/>
            <a:ext cx="4114800" cy="365125"/>
          </a:xfrm>
        </p:spPr>
        <p:txBody>
          <a:bodyPr vert="horz" lIns="91440" tIns="45720" rIns="91440" bIns="45720" rtlCol="0" anchor="ctr">
            <a:normAutofit/>
          </a:bodyPr>
          <a:lstStyle/>
          <a:p>
            <a:pPr algn="ctr">
              <a:spcAft>
                <a:spcPts val="600"/>
              </a:spcAft>
            </a:pPr>
            <a:r>
              <a:rPr lang="en-US" sz="1200" b="1" kern="1200">
                <a:solidFill>
                  <a:schemeClr val="tx1">
                    <a:tint val="75000"/>
                  </a:schemeClr>
                </a:solidFill>
                <a:latin typeface="+mn-lt"/>
                <a:ea typeface="+mn-ea"/>
                <a:cs typeface="+mn-cs"/>
              </a:rPr>
              <a:t>Jackson Lewis P.C.  </a:t>
            </a:r>
            <a:endParaRPr lang="en-US" sz="1200" kern="1200">
              <a:solidFill>
                <a:schemeClr val="tx1">
                  <a:tint val="75000"/>
                </a:schemeClr>
              </a:solidFill>
              <a:latin typeface="+mn-lt"/>
              <a:ea typeface="+mn-ea"/>
              <a:cs typeface="+mn-cs"/>
            </a:endParaRPr>
          </a:p>
        </p:txBody>
      </p:sp>
      <p:sp>
        <p:nvSpPr>
          <p:cNvPr id="4" name="Slide Number Placeholder 3">
            <a:extLst>
              <a:ext uri="{FF2B5EF4-FFF2-40B4-BE49-F238E27FC236}">
                <a16:creationId xmlns:a16="http://schemas.microsoft.com/office/drawing/2014/main" id="{BB291BB5-E3D3-4970-8180-060A19AB09CE}"/>
              </a:ext>
            </a:extLst>
          </p:cNvPr>
          <p:cNvSpPr>
            <a:spLocks noGrp="1"/>
          </p:cNvSpPr>
          <p:nvPr>
            <p:ph type="sldNum" sz="quarter" idx="4"/>
          </p:nvPr>
        </p:nvSpPr>
        <p:spPr>
          <a:xfrm>
            <a:off x="8805333" y="6356350"/>
            <a:ext cx="2743200" cy="365125"/>
          </a:xfrm>
        </p:spPr>
        <p:txBody>
          <a:bodyPr vert="horz" lIns="91440" tIns="45720" rIns="91440" bIns="45720" rtlCol="0" anchor="ctr">
            <a:normAutofit/>
          </a:bodyPr>
          <a:lstStyle/>
          <a:p>
            <a:pPr>
              <a:spcAft>
                <a:spcPts val="600"/>
              </a:spcAft>
            </a:pPr>
            <a:fld id="{407F7647-6CBB-4945-B48A-22BF8575EA14}" type="slidenum">
              <a:rPr lang="en-US" sz="1200" smtClean="0">
                <a:solidFill>
                  <a:schemeClr val="tx1">
                    <a:tint val="75000"/>
                  </a:schemeClr>
                </a:solidFill>
                <a:latin typeface="+mn-lt"/>
                <a:cs typeface="+mn-cs"/>
              </a:rPr>
              <a:pPr>
                <a:spcAft>
                  <a:spcPts val="600"/>
                </a:spcAft>
              </a:pPr>
              <a:t>20</a:t>
            </a:fld>
            <a:endParaRPr lang="en-US" sz="1200">
              <a:solidFill>
                <a:schemeClr val="tx1">
                  <a:tint val="75000"/>
                </a:schemeClr>
              </a:solidFill>
              <a:latin typeface="+mn-lt"/>
              <a:cs typeface="+mn-cs"/>
            </a:endParaRPr>
          </a:p>
        </p:txBody>
      </p:sp>
    </p:spTree>
    <p:extLst>
      <p:ext uri="{BB962C8B-B14F-4D97-AF65-F5344CB8AC3E}">
        <p14:creationId xmlns:p14="http://schemas.microsoft.com/office/powerpoint/2010/main" val="38440913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0E0FD6-5545-484A-A64B-C703649834AD}"/>
              </a:ext>
            </a:extLst>
          </p:cNvPr>
          <p:cNvSpPr>
            <a:spLocks noGrp="1"/>
          </p:cNvSpPr>
          <p:nvPr>
            <p:ph idx="1"/>
          </p:nvPr>
        </p:nvSpPr>
        <p:spPr>
          <a:xfrm>
            <a:off x="685800" y="1626919"/>
            <a:ext cx="10817352" cy="4545281"/>
          </a:xfrm>
        </p:spPr>
        <p:txBody>
          <a:bodyPr/>
          <a:lstStyle/>
          <a:p>
            <a:r>
              <a:rPr lang="es-PR" b="1" dirty="0"/>
              <a:t>OE 2021-075 </a:t>
            </a:r>
            <a:r>
              <a:rPr lang="es-PR" dirty="0"/>
              <a:t>- </a:t>
            </a:r>
            <a:r>
              <a:rPr lang="es-PR" b="1" dirty="0"/>
              <a:t> </a:t>
            </a:r>
            <a:r>
              <a:rPr lang="es-PR" dirty="0"/>
              <a:t>para</a:t>
            </a:r>
            <a:r>
              <a:rPr lang="es-ES" dirty="0"/>
              <a:t> implementar medidas para enfrentar la emergencia por el COVID-19 en Puerto Rico</a:t>
            </a:r>
            <a:endParaRPr lang="en-US" dirty="0"/>
          </a:p>
          <a:p>
            <a:r>
              <a:rPr lang="es-PR" dirty="0"/>
              <a:t>Requisito de vacunación compulsoria a empleados de ciertas industrias del sector privado y aquellos con 50 empleados o más</a:t>
            </a:r>
          </a:p>
          <a:p>
            <a:r>
              <a:rPr lang="en-US" dirty="0" err="1"/>
              <a:t>Solicitar</a:t>
            </a:r>
            <a:r>
              <a:rPr lang="en-US" dirty="0"/>
              <a:t> </a:t>
            </a:r>
            <a:r>
              <a:rPr lang="en-US" dirty="0" err="1"/>
              <a:t>certificado</a:t>
            </a:r>
            <a:r>
              <a:rPr lang="en-US" dirty="0"/>
              <a:t> de </a:t>
            </a:r>
            <a:r>
              <a:rPr lang="en-US" dirty="0" err="1"/>
              <a:t>inmunización</a:t>
            </a:r>
            <a:r>
              <a:rPr lang="en-US" dirty="0"/>
              <a:t> o </a:t>
            </a:r>
            <a:r>
              <a:rPr lang="en-US" dirty="0" err="1"/>
              <a:t>documento</a:t>
            </a:r>
            <a:r>
              <a:rPr lang="en-US" dirty="0"/>
              <a:t> </a:t>
            </a:r>
            <a:r>
              <a:rPr lang="en-US" dirty="0" err="1"/>
              <a:t>físico</a:t>
            </a:r>
            <a:r>
              <a:rPr lang="en-US" dirty="0"/>
              <a:t> o digital que </a:t>
            </a:r>
            <a:r>
              <a:rPr lang="en-US" dirty="0" err="1"/>
              <a:t>acredite</a:t>
            </a:r>
            <a:r>
              <a:rPr lang="en-US" dirty="0"/>
              <a:t> </a:t>
            </a:r>
            <a:r>
              <a:rPr lang="en-US" dirty="0" err="1"/>
              <a:t>haber</a:t>
            </a:r>
            <a:r>
              <a:rPr lang="en-US" dirty="0"/>
              <a:t> </a:t>
            </a:r>
            <a:r>
              <a:rPr lang="en-US" dirty="0" err="1"/>
              <a:t>comenzado</a:t>
            </a:r>
            <a:r>
              <a:rPr lang="en-US" dirty="0"/>
              <a:t> o </a:t>
            </a:r>
            <a:r>
              <a:rPr lang="en-US" dirty="0" err="1"/>
              <a:t>completado</a:t>
            </a:r>
            <a:r>
              <a:rPr lang="en-US" dirty="0"/>
              <a:t> el </a:t>
            </a:r>
            <a:r>
              <a:rPr lang="en-US" dirty="0" err="1"/>
              <a:t>proceso</a:t>
            </a:r>
            <a:r>
              <a:rPr lang="en-US" dirty="0"/>
              <a:t> de </a:t>
            </a:r>
            <a:r>
              <a:rPr lang="en-US" dirty="0" err="1"/>
              <a:t>vacunación</a:t>
            </a:r>
            <a:endParaRPr lang="en-US" dirty="0"/>
          </a:p>
          <a:p>
            <a:pPr lvl="1"/>
            <a:r>
              <a:rPr lang="en-US" dirty="0" err="1"/>
              <a:t>Aplica</a:t>
            </a:r>
            <a:r>
              <a:rPr lang="en-US" dirty="0"/>
              <a:t> a </a:t>
            </a:r>
            <a:r>
              <a:rPr lang="en-US" dirty="0" err="1"/>
              <a:t>empleados</a:t>
            </a:r>
            <a:r>
              <a:rPr lang="en-US" dirty="0"/>
              <a:t>, </a:t>
            </a:r>
            <a:r>
              <a:rPr lang="en-US" dirty="0" err="1"/>
              <a:t>voluntarios</a:t>
            </a:r>
            <a:r>
              <a:rPr lang="en-US" dirty="0"/>
              <a:t> y </a:t>
            </a:r>
            <a:r>
              <a:rPr lang="en-US" dirty="0" err="1"/>
              <a:t>contratistas</a:t>
            </a:r>
            <a:r>
              <a:rPr lang="en-US" dirty="0"/>
              <a:t> (</a:t>
            </a:r>
            <a:r>
              <a:rPr lang="en-US" dirty="0" err="1"/>
              <a:t>pero</a:t>
            </a:r>
            <a:r>
              <a:rPr lang="en-US" dirty="0"/>
              <a:t> no </a:t>
            </a:r>
            <a:r>
              <a:rPr lang="en-US" dirty="0" err="1"/>
              <a:t>suplidores</a:t>
            </a:r>
            <a:r>
              <a:rPr lang="en-US" dirty="0"/>
              <a:t>)</a:t>
            </a:r>
          </a:p>
          <a:p>
            <a:r>
              <a:rPr lang="en-US" b="1" dirty="0"/>
              <a:t>OE 2021-082 – </a:t>
            </a:r>
            <a:r>
              <a:rPr lang="en-US" dirty="0"/>
              <a:t>para </a:t>
            </a:r>
            <a:r>
              <a:rPr lang="en-US" dirty="0" err="1"/>
              <a:t>requerir</a:t>
            </a:r>
            <a:r>
              <a:rPr lang="en-US" dirty="0"/>
              <a:t> la </a:t>
            </a:r>
            <a:r>
              <a:rPr lang="en-US" dirty="0" err="1"/>
              <a:t>dosis</a:t>
            </a:r>
            <a:r>
              <a:rPr lang="en-US" dirty="0"/>
              <a:t> de </a:t>
            </a:r>
            <a:r>
              <a:rPr lang="en-US" dirty="0" err="1"/>
              <a:t>refuerzo</a:t>
            </a:r>
            <a:r>
              <a:rPr lang="en-US" dirty="0"/>
              <a:t> a los </a:t>
            </a:r>
            <a:r>
              <a:rPr lang="en-US" dirty="0" err="1"/>
              <a:t>empleados</a:t>
            </a:r>
            <a:r>
              <a:rPr lang="en-US" dirty="0"/>
              <a:t> o personas que </a:t>
            </a:r>
            <a:r>
              <a:rPr lang="en-US" dirty="0" err="1"/>
              <a:t>trabajen</a:t>
            </a:r>
            <a:r>
              <a:rPr lang="en-US" dirty="0"/>
              <a:t> </a:t>
            </a:r>
            <a:r>
              <a:rPr lang="en-US" dirty="0" err="1"/>
              <a:t>en</a:t>
            </a:r>
            <a:r>
              <a:rPr lang="en-US" dirty="0"/>
              <a:t> las </a:t>
            </a:r>
            <a:r>
              <a:rPr lang="en-US" dirty="0" err="1"/>
              <a:t>facilidades</a:t>
            </a:r>
            <a:r>
              <a:rPr lang="en-US" dirty="0"/>
              <a:t> del sector de </a:t>
            </a:r>
            <a:r>
              <a:rPr lang="en-US" dirty="0" err="1"/>
              <a:t>salud</a:t>
            </a:r>
            <a:r>
              <a:rPr lang="en-US" dirty="0"/>
              <a:t>, </a:t>
            </a:r>
            <a:r>
              <a:rPr lang="en-US" dirty="0" err="1"/>
              <a:t>independientemente</a:t>
            </a:r>
            <a:r>
              <a:rPr lang="en-US" dirty="0"/>
              <a:t> de sus </a:t>
            </a:r>
            <a:r>
              <a:rPr lang="en-US" dirty="0" err="1"/>
              <a:t>funciones</a:t>
            </a:r>
            <a:r>
              <a:rPr lang="en-US" dirty="0"/>
              <a:t>, y el personal </a:t>
            </a:r>
            <a:r>
              <a:rPr lang="en-US" dirty="0" err="1"/>
              <a:t>docente</a:t>
            </a:r>
            <a:r>
              <a:rPr lang="en-US" dirty="0"/>
              <a:t> y no </a:t>
            </a:r>
            <a:r>
              <a:rPr lang="en-US" dirty="0" err="1"/>
              <a:t>docente</a:t>
            </a:r>
            <a:r>
              <a:rPr lang="en-US" dirty="0"/>
              <a:t>, </a:t>
            </a:r>
            <a:r>
              <a:rPr lang="en-US" dirty="0" err="1"/>
              <a:t>así</a:t>
            </a:r>
            <a:r>
              <a:rPr lang="en-US" dirty="0"/>
              <a:t> </a:t>
            </a:r>
            <a:r>
              <a:rPr lang="en-US" dirty="0" err="1"/>
              <a:t>como</a:t>
            </a:r>
            <a:r>
              <a:rPr lang="en-US" dirty="0"/>
              <a:t> los </a:t>
            </a:r>
            <a:r>
              <a:rPr lang="en-US" dirty="0" err="1"/>
              <a:t>contratistas</a:t>
            </a:r>
            <a:r>
              <a:rPr lang="en-US" dirty="0"/>
              <a:t> de las </a:t>
            </a:r>
            <a:r>
              <a:rPr lang="en-US" dirty="0" err="1"/>
              <a:t>escuelas</a:t>
            </a:r>
            <a:r>
              <a:rPr lang="en-US" dirty="0"/>
              <a:t>, </a:t>
            </a:r>
            <a:r>
              <a:rPr lang="en-US" dirty="0" err="1"/>
              <a:t>centros</a:t>
            </a:r>
            <a:r>
              <a:rPr lang="en-US" dirty="0"/>
              <a:t> </a:t>
            </a:r>
            <a:r>
              <a:rPr lang="en-US" dirty="0" err="1"/>
              <a:t>educativos</a:t>
            </a:r>
            <a:r>
              <a:rPr lang="en-US" dirty="0"/>
              <a:t> y </a:t>
            </a:r>
            <a:r>
              <a:rPr lang="en-US" dirty="0" err="1"/>
              <a:t>universidades</a:t>
            </a:r>
            <a:r>
              <a:rPr lang="en-US" dirty="0"/>
              <a:t>, </a:t>
            </a:r>
            <a:r>
              <a:rPr lang="en-US" dirty="0" err="1"/>
              <a:t>ya</a:t>
            </a:r>
            <a:r>
              <a:rPr lang="en-US" dirty="0"/>
              <a:t> </a:t>
            </a:r>
            <a:r>
              <a:rPr lang="en-US" dirty="0" err="1"/>
              <a:t>sean</a:t>
            </a:r>
            <a:r>
              <a:rPr lang="en-US" dirty="0"/>
              <a:t> </a:t>
            </a:r>
            <a:r>
              <a:rPr lang="en-US" dirty="0" err="1"/>
              <a:t>públicas</a:t>
            </a:r>
            <a:r>
              <a:rPr lang="en-US" dirty="0"/>
              <a:t> o </a:t>
            </a:r>
            <a:r>
              <a:rPr lang="en-US" dirty="0" err="1"/>
              <a:t>privadas</a:t>
            </a:r>
            <a:r>
              <a:rPr lang="en-US" dirty="0"/>
              <a:t>.</a:t>
            </a:r>
          </a:p>
          <a:p>
            <a:pPr lvl="1"/>
            <a:r>
              <a:rPr lang="en-US" dirty="0"/>
              <a:t>15 de </a:t>
            </a:r>
            <a:r>
              <a:rPr lang="en-US" dirty="0" err="1"/>
              <a:t>enero</a:t>
            </a:r>
            <a:r>
              <a:rPr lang="en-US" dirty="0"/>
              <a:t> de 2022- </a:t>
            </a:r>
            <a:r>
              <a:rPr lang="en-US" dirty="0" err="1"/>
              <a:t>dosis</a:t>
            </a:r>
            <a:r>
              <a:rPr lang="en-US" dirty="0"/>
              <a:t> de </a:t>
            </a:r>
            <a:r>
              <a:rPr lang="en-US" dirty="0" err="1"/>
              <a:t>refuerzo</a:t>
            </a:r>
            <a:r>
              <a:rPr lang="en-US" b="1" dirty="0"/>
              <a:t> </a:t>
            </a:r>
          </a:p>
        </p:txBody>
      </p:sp>
      <p:sp>
        <p:nvSpPr>
          <p:cNvPr id="3" name="Footer Placeholder 2">
            <a:extLst>
              <a:ext uri="{FF2B5EF4-FFF2-40B4-BE49-F238E27FC236}">
                <a16:creationId xmlns:a16="http://schemas.microsoft.com/office/drawing/2014/main" id="{7EB1F877-F0BF-45E4-A7A3-A809A8CDC451}"/>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7A2C9479-29F9-44CB-88FD-A7B6DE79AA38}"/>
              </a:ext>
            </a:extLst>
          </p:cNvPr>
          <p:cNvSpPr>
            <a:spLocks noGrp="1"/>
          </p:cNvSpPr>
          <p:nvPr>
            <p:ph type="sldNum" sz="quarter" idx="4"/>
          </p:nvPr>
        </p:nvSpPr>
        <p:spPr/>
        <p:txBody>
          <a:bodyPr/>
          <a:lstStyle/>
          <a:p>
            <a:fld id="{407F7647-6CBB-4945-B48A-22BF8575EA14}" type="slidenum">
              <a:rPr lang="en-US" smtClean="0"/>
              <a:pPr/>
              <a:t>21</a:t>
            </a:fld>
            <a:endParaRPr lang="en-US" dirty="0"/>
          </a:p>
        </p:txBody>
      </p:sp>
      <p:sp>
        <p:nvSpPr>
          <p:cNvPr id="5" name="Title 4">
            <a:extLst>
              <a:ext uri="{FF2B5EF4-FFF2-40B4-BE49-F238E27FC236}">
                <a16:creationId xmlns:a16="http://schemas.microsoft.com/office/drawing/2014/main" id="{F7E32808-12B1-4122-BD5A-8E2811866C3E}"/>
              </a:ext>
            </a:extLst>
          </p:cNvPr>
          <p:cNvSpPr>
            <a:spLocks noGrp="1"/>
          </p:cNvSpPr>
          <p:nvPr>
            <p:ph type="title"/>
          </p:nvPr>
        </p:nvSpPr>
        <p:spPr/>
        <p:txBody>
          <a:bodyPr/>
          <a:lstStyle/>
          <a:p>
            <a:r>
              <a:rPr lang="es-PR"/>
              <a:t>Órdenes Ejecutivas (Cont.)</a:t>
            </a:r>
            <a:endParaRPr lang="en-US" dirty="0"/>
          </a:p>
        </p:txBody>
      </p:sp>
    </p:spTree>
    <p:extLst>
      <p:ext uri="{BB962C8B-B14F-4D97-AF65-F5344CB8AC3E}">
        <p14:creationId xmlns:p14="http://schemas.microsoft.com/office/powerpoint/2010/main" val="1380933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526C044-6794-40E4-80E8-BC5A67C73976}"/>
              </a:ext>
            </a:extLst>
          </p:cNvPr>
          <p:cNvSpPr>
            <a:spLocks noGrp="1"/>
          </p:cNvSpPr>
          <p:nvPr>
            <p:ph idx="1"/>
          </p:nvPr>
        </p:nvSpPr>
        <p:spPr>
          <a:xfrm>
            <a:off x="685800" y="1543792"/>
            <a:ext cx="10817352" cy="4628407"/>
          </a:xfrm>
        </p:spPr>
        <p:txBody>
          <a:bodyPr/>
          <a:lstStyle/>
          <a:p>
            <a:pPr algn="just"/>
            <a:r>
              <a:rPr lang="en-US" b="1" dirty="0"/>
              <a:t>OE-2021-087 – </a:t>
            </a:r>
            <a:r>
              <a:rPr lang="en-US" dirty="0"/>
              <a:t>para </a:t>
            </a:r>
            <a:r>
              <a:rPr lang="en-US" dirty="0" err="1"/>
              <a:t>requerir</a:t>
            </a:r>
            <a:r>
              <a:rPr lang="en-US" dirty="0"/>
              <a:t> la </a:t>
            </a:r>
            <a:r>
              <a:rPr lang="en-US" dirty="0" err="1"/>
              <a:t>vacunación</a:t>
            </a:r>
            <a:r>
              <a:rPr lang="en-US" dirty="0"/>
              <a:t> </a:t>
            </a:r>
            <a:r>
              <a:rPr lang="en-US" dirty="0" err="1"/>
              <a:t>compulsoria</a:t>
            </a:r>
            <a:r>
              <a:rPr lang="en-US" dirty="0"/>
              <a:t> (</a:t>
            </a:r>
            <a:r>
              <a:rPr lang="en-US" dirty="0" err="1"/>
              <a:t>incluyendo</a:t>
            </a:r>
            <a:r>
              <a:rPr lang="en-US" dirty="0"/>
              <a:t> el </a:t>
            </a:r>
            <a:r>
              <a:rPr lang="en-US" dirty="0" err="1"/>
              <a:t>refuerzo</a:t>
            </a:r>
            <a:r>
              <a:rPr lang="en-US" dirty="0"/>
              <a:t>) al personal de </a:t>
            </a:r>
            <a:r>
              <a:rPr lang="en-US" dirty="0" err="1"/>
              <a:t>seguridad</a:t>
            </a:r>
            <a:r>
              <a:rPr lang="en-US" dirty="0"/>
              <a:t> </a:t>
            </a:r>
            <a:r>
              <a:rPr lang="en-US" dirty="0" err="1"/>
              <a:t>pública</a:t>
            </a:r>
            <a:r>
              <a:rPr lang="en-US" dirty="0"/>
              <a:t> (</a:t>
            </a:r>
            <a:r>
              <a:rPr lang="en-US" dirty="0" err="1"/>
              <a:t>incluyendo</a:t>
            </a:r>
            <a:r>
              <a:rPr lang="en-US" dirty="0"/>
              <a:t> </a:t>
            </a:r>
            <a:r>
              <a:rPr lang="en-US" dirty="0" err="1"/>
              <a:t>policías</a:t>
            </a:r>
            <a:r>
              <a:rPr lang="en-US" dirty="0"/>
              <a:t>, </a:t>
            </a:r>
            <a:r>
              <a:rPr lang="en-US" dirty="0" err="1"/>
              <a:t>bomberos</a:t>
            </a:r>
            <a:r>
              <a:rPr lang="en-US" dirty="0"/>
              <a:t>, </a:t>
            </a:r>
            <a:r>
              <a:rPr lang="en-US" dirty="0" err="1"/>
              <a:t>cuerpo</a:t>
            </a:r>
            <a:r>
              <a:rPr lang="en-US" dirty="0"/>
              <a:t> de </a:t>
            </a:r>
            <a:r>
              <a:rPr lang="en-US" dirty="0" err="1"/>
              <a:t>emergencias</a:t>
            </a:r>
            <a:r>
              <a:rPr lang="en-US" dirty="0"/>
              <a:t> </a:t>
            </a:r>
            <a:r>
              <a:rPr lang="en-US" dirty="0" err="1"/>
              <a:t>médicas</a:t>
            </a:r>
            <a:r>
              <a:rPr lang="en-US" dirty="0"/>
              <a:t>, </a:t>
            </a:r>
            <a:r>
              <a:rPr lang="en-US" dirty="0" err="1"/>
              <a:t>agencia</a:t>
            </a:r>
            <a:r>
              <a:rPr lang="en-US" dirty="0"/>
              <a:t> </a:t>
            </a:r>
            <a:r>
              <a:rPr lang="en-US" dirty="0" err="1"/>
              <a:t>estatal</a:t>
            </a:r>
            <a:r>
              <a:rPr lang="en-US" dirty="0"/>
              <a:t> para el </a:t>
            </a:r>
            <a:r>
              <a:rPr lang="en-US" dirty="0" err="1"/>
              <a:t>manejo</a:t>
            </a:r>
            <a:r>
              <a:rPr lang="en-US" dirty="0"/>
              <a:t> de </a:t>
            </a:r>
            <a:r>
              <a:rPr lang="en-US" dirty="0" err="1"/>
              <a:t>emergencias</a:t>
            </a:r>
            <a:r>
              <a:rPr lang="en-US" dirty="0"/>
              <a:t> y </a:t>
            </a:r>
            <a:r>
              <a:rPr lang="en-US" dirty="0" err="1"/>
              <a:t>administración</a:t>
            </a:r>
            <a:r>
              <a:rPr lang="en-US" dirty="0"/>
              <a:t> de </a:t>
            </a:r>
            <a:r>
              <a:rPr lang="en-US" dirty="0" err="1"/>
              <a:t>desastres</a:t>
            </a:r>
            <a:r>
              <a:rPr lang="en-US" dirty="0"/>
              <a:t>, Sistema de </a:t>
            </a:r>
            <a:r>
              <a:rPr lang="en-US" dirty="0" err="1"/>
              <a:t>emergencia</a:t>
            </a:r>
            <a:r>
              <a:rPr lang="en-US" dirty="0"/>
              <a:t> 9-1-1, </a:t>
            </a:r>
            <a:r>
              <a:rPr lang="en-US" dirty="0" err="1"/>
              <a:t>negociado</a:t>
            </a:r>
            <a:r>
              <a:rPr lang="en-US" dirty="0"/>
              <a:t> de </a:t>
            </a:r>
            <a:r>
              <a:rPr lang="en-US" dirty="0" err="1"/>
              <a:t>investigaciones</a:t>
            </a:r>
            <a:r>
              <a:rPr lang="en-US" dirty="0"/>
              <a:t> </a:t>
            </a:r>
            <a:r>
              <a:rPr lang="en-US" dirty="0" err="1"/>
              <a:t>especiales</a:t>
            </a:r>
            <a:r>
              <a:rPr lang="en-US" dirty="0"/>
              <a:t>)</a:t>
            </a:r>
          </a:p>
          <a:p>
            <a:pPr lvl="1" algn="just"/>
            <a:r>
              <a:rPr lang="en-US" dirty="0"/>
              <a:t>31 de </a:t>
            </a:r>
            <a:r>
              <a:rPr lang="en-US" dirty="0" err="1"/>
              <a:t>enero</a:t>
            </a:r>
            <a:r>
              <a:rPr lang="en-US" dirty="0"/>
              <a:t> de 2022 – </a:t>
            </a:r>
            <a:r>
              <a:rPr lang="en-US" dirty="0" err="1"/>
              <a:t>dosis</a:t>
            </a:r>
            <a:r>
              <a:rPr lang="en-US" dirty="0"/>
              <a:t> de </a:t>
            </a:r>
            <a:r>
              <a:rPr lang="en-US" dirty="0" err="1"/>
              <a:t>refuerzo</a:t>
            </a:r>
            <a:endParaRPr lang="en-US" dirty="0"/>
          </a:p>
          <a:p>
            <a:pPr algn="just"/>
            <a:endParaRPr lang="en-US" dirty="0"/>
          </a:p>
          <a:p>
            <a:pPr algn="just"/>
            <a:r>
              <a:rPr lang="en-US" dirty="0" err="1"/>
              <a:t>Además</a:t>
            </a:r>
            <a:r>
              <a:rPr lang="en-US" dirty="0"/>
              <a:t>, se require la </a:t>
            </a:r>
            <a:r>
              <a:rPr lang="en-US" dirty="0" err="1"/>
              <a:t>dosis</a:t>
            </a:r>
            <a:r>
              <a:rPr lang="en-US" dirty="0"/>
              <a:t> de </a:t>
            </a:r>
            <a:r>
              <a:rPr lang="en-US" dirty="0" err="1"/>
              <a:t>refuerzo</a:t>
            </a:r>
            <a:r>
              <a:rPr lang="en-US" dirty="0"/>
              <a:t> a </a:t>
            </a:r>
            <a:r>
              <a:rPr lang="en-US" dirty="0" err="1"/>
              <a:t>toda</a:t>
            </a:r>
            <a:r>
              <a:rPr lang="en-US" dirty="0"/>
              <a:t> persona mayor de 18 </a:t>
            </a:r>
            <a:r>
              <a:rPr lang="en-US" dirty="0" err="1"/>
              <a:t>años</a:t>
            </a:r>
            <a:r>
              <a:rPr lang="en-US" dirty="0"/>
              <a:t> que </a:t>
            </a:r>
            <a:r>
              <a:rPr lang="en-US" dirty="0" err="1"/>
              <a:t>trabaje</a:t>
            </a:r>
            <a:r>
              <a:rPr lang="en-US" dirty="0"/>
              <a:t> </a:t>
            </a:r>
            <a:r>
              <a:rPr lang="en-US" dirty="0" err="1"/>
              <a:t>en</a:t>
            </a:r>
            <a:r>
              <a:rPr lang="en-US" dirty="0"/>
              <a:t> </a:t>
            </a:r>
            <a:r>
              <a:rPr lang="en-US" dirty="0" err="1"/>
              <a:t>restaurantes</a:t>
            </a:r>
            <a:r>
              <a:rPr lang="en-US" dirty="0"/>
              <a:t> (</a:t>
            </a:r>
            <a:r>
              <a:rPr lang="en-US" dirty="0" err="1"/>
              <a:t>incluyendo</a:t>
            </a:r>
            <a:r>
              <a:rPr lang="en-US" dirty="0"/>
              <a:t> “fast foods”, “food courts”, y </a:t>
            </a:r>
            <a:r>
              <a:rPr lang="en-US" dirty="0" err="1"/>
              <a:t>cafeterías</a:t>
            </a:r>
            <a:r>
              <a:rPr lang="en-US" dirty="0"/>
              <a:t>), </a:t>
            </a:r>
            <a:r>
              <a:rPr lang="en-US" dirty="0" err="1"/>
              <a:t>barras</a:t>
            </a:r>
            <a:r>
              <a:rPr lang="en-US" dirty="0"/>
              <a:t>, </a:t>
            </a:r>
            <a:r>
              <a:rPr lang="en-US" dirty="0" err="1"/>
              <a:t>chinchorros</a:t>
            </a:r>
            <a:r>
              <a:rPr lang="en-US" dirty="0"/>
              <a:t>, </a:t>
            </a:r>
            <a:r>
              <a:rPr lang="en-US" dirty="0" err="1"/>
              <a:t>cafetines</a:t>
            </a:r>
            <a:r>
              <a:rPr lang="en-US" dirty="0"/>
              <a:t>, “sports bars”, </a:t>
            </a:r>
            <a:r>
              <a:rPr lang="en-US" dirty="0" err="1"/>
              <a:t>sueprmercados</a:t>
            </a:r>
            <a:r>
              <a:rPr lang="en-US" dirty="0"/>
              <a:t>, </a:t>
            </a:r>
            <a:r>
              <a:rPr lang="en-US" dirty="0" err="1"/>
              <a:t>colmados</a:t>
            </a:r>
            <a:r>
              <a:rPr lang="en-US" dirty="0"/>
              <a:t> y tiendas </a:t>
            </a:r>
            <a:r>
              <a:rPr lang="en-US" dirty="0" err="1"/>
              <a:t>en</a:t>
            </a:r>
            <a:r>
              <a:rPr lang="en-US" dirty="0"/>
              <a:t> </a:t>
            </a:r>
            <a:r>
              <a:rPr lang="en-US" dirty="0" err="1"/>
              <a:t>gasolineras</a:t>
            </a:r>
            <a:r>
              <a:rPr lang="en-US" dirty="0"/>
              <a:t>. (no </a:t>
            </a:r>
            <a:r>
              <a:rPr lang="en-US" dirty="0" err="1"/>
              <a:t>aplica</a:t>
            </a:r>
            <a:r>
              <a:rPr lang="en-US" dirty="0"/>
              <a:t> a </a:t>
            </a:r>
            <a:r>
              <a:rPr lang="en-US" dirty="0" err="1"/>
              <a:t>suplidores</a:t>
            </a:r>
            <a:r>
              <a:rPr lang="en-US" dirty="0"/>
              <a:t>)</a:t>
            </a:r>
          </a:p>
        </p:txBody>
      </p:sp>
      <p:sp>
        <p:nvSpPr>
          <p:cNvPr id="3" name="Footer Placeholder 2">
            <a:extLst>
              <a:ext uri="{FF2B5EF4-FFF2-40B4-BE49-F238E27FC236}">
                <a16:creationId xmlns:a16="http://schemas.microsoft.com/office/drawing/2014/main" id="{CC39DBC7-8CF8-49F1-8774-84EE4AD8D6AD}"/>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E3712320-5B0C-4D44-9B2C-0779931298EC}"/>
              </a:ext>
            </a:extLst>
          </p:cNvPr>
          <p:cNvSpPr>
            <a:spLocks noGrp="1"/>
          </p:cNvSpPr>
          <p:nvPr>
            <p:ph type="sldNum" sz="quarter" idx="4"/>
          </p:nvPr>
        </p:nvSpPr>
        <p:spPr/>
        <p:txBody>
          <a:bodyPr/>
          <a:lstStyle/>
          <a:p>
            <a:fld id="{407F7647-6CBB-4945-B48A-22BF8575EA14}" type="slidenum">
              <a:rPr lang="en-US" smtClean="0"/>
              <a:pPr/>
              <a:t>22</a:t>
            </a:fld>
            <a:endParaRPr lang="en-US" dirty="0"/>
          </a:p>
        </p:txBody>
      </p:sp>
      <p:sp>
        <p:nvSpPr>
          <p:cNvPr id="5" name="Title 4">
            <a:extLst>
              <a:ext uri="{FF2B5EF4-FFF2-40B4-BE49-F238E27FC236}">
                <a16:creationId xmlns:a16="http://schemas.microsoft.com/office/drawing/2014/main" id="{8AFFCDB5-4BA2-4A6E-82E8-3ED61D4D32F6}"/>
              </a:ext>
            </a:extLst>
          </p:cNvPr>
          <p:cNvSpPr>
            <a:spLocks noGrp="1"/>
          </p:cNvSpPr>
          <p:nvPr>
            <p:ph type="title"/>
          </p:nvPr>
        </p:nvSpPr>
        <p:spPr/>
        <p:txBody>
          <a:bodyPr/>
          <a:lstStyle/>
          <a:p>
            <a:r>
              <a:rPr lang="es-PR" dirty="0"/>
              <a:t>Órdenes Ejecutivas (Cont.)</a:t>
            </a:r>
            <a:endParaRPr lang="en-US" dirty="0"/>
          </a:p>
        </p:txBody>
      </p:sp>
    </p:spTree>
    <p:extLst>
      <p:ext uri="{BB962C8B-B14F-4D97-AF65-F5344CB8AC3E}">
        <p14:creationId xmlns:p14="http://schemas.microsoft.com/office/powerpoint/2010/main" val="38691426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B5639EB7-D8B4-490A-9DFE-3C18389D1A72}"/>
              </a:ext>
            </a:extLst>
          </p:cNvPr>
          <p:cNvSpPr>
            <a:spLocks noGrp="1"/>
          </p:cNvSpPr>
          <p:nvPr>
            <p:ph type="title"/>
          </p:nvPr>
        </p:nvSpPr>
        <p:spPr>
          <a:xfrm>
            <a:off x="572493" y="238539"/>
            <a:ext cx="11047013" cy="1434415"/>
          </a:xfrm>
        </p:spPr>
        <p:txBody>
          <a:bodyPr vert="horz" lIns="91440" tIns="45720" rIns="91440" bIns="45720" rtlCol="0" anchor="b">
            <a:normAutofit/>
          </a:bodyPr>
          <a:lstStyle/>
          <a:p>
            <a:r>
              <a:rPr lang="en-US" sz="3600" dirty="0" err="1">
                <a:solidFill>
                  <a:schemeClr val="tx1"/>
                </a:solidFill>
              </a:rPr>
              <a:t>Órdenes</a:t>
            </a:r>
            <a:r>
              <a:rPr lang="en-US" sz="3600" dirty="0">
                <a:solidFill>
                  <a:schemeClr val="tx1"/>
                </a:solidFill>
              </a:rPr>
              <a:t> </a:t>
            </a:r>
            <a:r>
              <a:rPr lang="en-US" sz="3600" dirty="0" err="1">
                <a:solidFill>
                  <a:schemeClr val="tx1"/>
                </a:solidFill>
              </a:rPr>
              <a:t>Ejecutivas</a:t>
            </a:r>
            <a:r>
              <a:rPr lang="en-US" sz="3600" dirty="0">
                <a:solidFill>
                  <a:schemeClr val="tx1"/>
                </a:solidFill>
              </a:rPr>
              <a:t> (Cont.)</a:t>
            </a:r>
          </a:p>
        </p:txBody>
      </p:sp>
      <p:sp>
        <p:nvSpPr>
          <p:cNvPr id="14" name="sketch line">
            <a:extLst>
              <a:ext uri="{FF2B5EF4-FFF2-40B4-BE49-F238E27FC236}">
                <a16:creationId xmlns:a16="http://schemas.microsoft.com/office/drawing/2014/main" id="{927D5270-6648-4CC1-8F78-48BE299CA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767709"/>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Graphical user interface&#10;&#10;Description automatically generated with medium confidence">
            <a:extLst>
              <a:ext uri="{FF2B5EF4-FFF2-40B4-BE49-F238E27FC236}">
                <a16:creationId xmlns:a16="http://schemas.microsoft.com/office/drawing/2014/main" id="{C379E6D4-A755-491E-B785-BDD2F0D8DD70}"/>
              </a:ext>
            </a:extLst>
          </p:cNvPr>
          <p:cNvPicPr>
            <a:picLocks noChangeAspect="1"/>
          </p:cNvPicPr>
          <p:nvPr/>
        </p:nvPicPr>
        <p:blipFill rotWithShape="1">
          <a:blip r:embed="rId2"/>
          <a:srcRect l="19315" r="26550"/>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sp>
        <p:nvSpPr>
          <p:cNvPr id="2" name="Content Placeholder 1">
            <a:extLst>
              <a:ext uri="{FF2B5EF4-FFF2-40B4-BE49-F238E27FC236}">
                <a16:creationId xmlns:a16="http://schemas.microsoft.com/office/drawing/2014/main" id="{22F9D431-9052-4C72-82D1-A1EFA795A971}"/>
              </a:ext>
            </a:extLst>
          </p:cNvPr>
          <p:cNvSpPr>
            <a:spLocks noGrp="1"/>
          </p:cNvSpPr>
          <p:nvPr>
            <p:ph idx="1"/>
          </p:nvPr>
        </p:nvSpPr>
        <p:spPr>
          <a:xfrm>
            <a:off x="4905955" y="2071316"/>
            <a:ext cx="6713552" cy="4114800"/>
          </a:xfrm>
        </p:spPr>
        <p:txBody>
          <a:bodyPr vert="horz" lIns="91440" tIns="45720" rIns="91440" bIns="45720" rtlCol="0" anchor="t">
            <a:noAutofit/>
          </a:bodyPr>
          <a:lstStyle/>
          <a:p>
            <a:pPr algn="just"/>
            <a:r>
              <a:rPr lang="en-US" sz="1700" b="1" dirty="0"/>
              <a:t>OE-2022-003 - </a:t>
            </a:r>
            <a:r>
              <a:rPr lang="en-US" sz="1700" dirty="0"/>
              <a:t> para </a:t>
            </a:r>
            <a:r>
              <a:rPr lang="en-US" sz="1700" dirty="0" err="1"/>
              <a:t>requerir</a:t>
            </a:r>
            <a:r>
              <a:rPr lang="en-US" sz="1700" dirty="0"/>
              <a:t> la </a:t>
            </a:r>
            <a:r>
              <a:rPr lang="en-US" sz="1700" dirty="0" err="1"/>
              <a:t>dosis</a:t>
            </a:r>
            <a:r>
              <a:rPr lang="en-US" sz="1700" dirty="0"/>
              <a:t> de </a:t>
            </a:r>
            <a:r>
              <a:rPr lang="en-US" sz="1700" dirty="0" err="1"/>
              <a:t>refuerzo</a:t>
            </a:r>
            <a:r>
              <a:rPr lang="en-US" sz="1700" dirty="0"/>
              <a:t> contra el COVID-19 a las  personas que </a:t>
            </a:r>
            <a:r>
              <a:rPr lang="en-US" sz="1700" dirty="0" err="1"/>
              <a:t>trabajan</a:t>
            </a:r>
            <a:r>
              <a:rPr lang="en-US" sz="1700" dirty="0"/>
              <a:t> </a:t>
            </a:r>
            <a:r>
              <a:rPr lang="en-US" sz="1700" dirty="0" err="1"/>
              <a:t>en</a:t>
            </a:r>
            <a:r>
              <a:rPr lang="en-US" sz="1700" dirty="0"/>
              <a:t> los </a:t>
            </a:r>
            <a:r>
              <a:rPr lang="en-US" sz="1700" dirty="0" err="1"/>
              <a:t>hoteles</a:t>
            </a:r>
            <a:r>
              <a:rPr lang="en-US" sz="1700" dirty="0"/>
              <a:t>, </a:t>
            </a:r>
            <a:r>
              <a:rPr lang="en-US" sz="1700" dirty="0" err="1"/>
              <a:t>paradores</a:t>
            </a:r>
            <a:r>
              <a:rPr lang="en-US" sz="1700" dirty="0"/>
              <a:t>, </a:t>
            </a:r>
            <a:r>
              <a:rPr lang="en-US" sz="1700" dirty="0" err="1"/>
              <a:t>hospederías</a:t>
            </a:r>
            <a:r>
              <a:rPr lang="en-US" sz="1700" dirty="0"/>
              <a:t>, </a:t>
            </a:r>
            <a:r>
              <a:rPr lang="en-US" sz="1700" dirty="0" err="1"/>
              <a:t>teatros</a:t>
            </a:r>
            <a:r>
              <a:rPr lang="en-US" sz="1700" dirty="0"/>
              <a:t>, cines, </a:t>
            </a:r>
            <a:r>
              <a:rPr lang="en-US" sz="1700" dirty="0" err="1"/>
              <a:t>coliseos</a:t>
            </a:r>
            <a:r>
              <a:rPr lang="en-US" sz="1700" dirty="0"/>
              <a:t>, </a:t>
            </a:r>
            <a:r>
              <a:rPr lang="en-US" sz="1700" dirty="0" err="1"/>
              <a:t>centros</a:t>
            </a:r>
            <a:r>
              <a:rPr lang="en-US" sz="1700" dirty="0"/>
              <a:t> de </a:t>
            </a:r>
            <a:r>
              <a:rPr lang="en-US" sz="1700" dirty="0" err="1"/>
              <a:t>convenciones</a:t>
            </a:r>
            <a:r>
              <a:rPr lang="en-US" sz="1700" dirty="0"/>
              <a:t> y de </a:t>
            </a:r>
            <a:r>
              <a:rPr lang="en-US" sz="1700" dirty="0" err="1"/>
              <a:t>actividades</a:t>
            </a:r>
            <a:r>
              <a:rPr lang="en-US" sz="1700" dirty="0"/>
              <a:t>.</a:t>
            </a:r>
          </a:p>
          <a:p>
            <a:pPr lvl="1" algn="just"/>
            <a:r>
              <a:rPr lang="en-US" sz="1700" dirty="0"/>
              <a:t>15 de </a:t>
            </a:r>
            <a:r>
              <a:rPr lang="en-US" sz="1700" dirty="0" err="1"/>
              <a:t>febrero</a:t>
            </a:r>
            <a:r>
              <a:rPr lang="en-US" sz="1700" dirty="0"/>
              <a:t> de 2022- </a:t>
            </a:r>
            <a:r>
              <a:rPr lang="en-US" sz="1700" dirty="0" err="1"/>
              <a:t>dosis</a:t>
            </a:r>
            <a:r>
              <a:rPr lang="en-US" sz="1700" dirty="0"/>
              <a:t> de </a:t>
            </a:r>
            <a:r>
              <a:rPr lang="en-US" sz="1700" dirty="0" err="1"/>
              <a:t>refuerzo</a:t>
            </a:r>
            <a:endParaRPr lang="en-US" sz="1700" dirty="0"/>
          </a:p>
          <a:p>
            <a:pPr lvl="1" algn="just"/>
            <a:r>
              <a:rPr lang="en-US" sz="1700" dirty="0" err="1"/>
              <a:t>Escuelas</a:t>
            </a:r>
            <a:r>
              <a:rPr lang="en-US" sz="1700" dirty="0"/>
              <a:t>/ </a:t>
            </a:r>
            <a:r>
              <a:rPr lang="en-US" sz="1700" dirty="0" err="1"/>
              <a:t>Estudiantes</a:t>
            </a:r>
            <a:r>
              <a:rPr lang="en-US" sz="1700" dirty="0"/>
              <a:t> </a:t>
            </a:r>
            <a:r>
              <a:rPr lang="en-US" sz="1700" dirty="0" err="1"/>
              <a:t>mayores</a:t>
            </a:r>
            <a:r>
              <a:rPr lang="en-US" sz="1700" dirty="0"/>
              <a:t> de 12 </a:t>
            </a:r>
            <a:r>
              <a:rPr lang="en-US" sz="1700" dirty="0" err="1"/>
              <a:t>años</a:t>
            </a:r>
            <a:endParaRPr lang="en-US" sz="1700" dirty="0"/>
          </a:p>
          <a:p>
            <a:pPr lvl="1" algn="just"/>
            <a:endParaRPr lang="en-US" sz="1700" dirty="0"/>
          </a:p>
          <a:p>
            <a:pPr lvl="1" algn="just"/>
            <a:r>
              <a:rPr lang="en-US" sz="1700" dirty="0"/>
              <a:t>La OE indica que, </a:t>
            </a:r>
            <a:r>
              <a:rPr lang="en-US" sz="1700" dirty="0" err="1"/>
              <a:t>conforme</a:t>
            </a:r>
            <a:r>
              <a:rPr lang="en-US" sz="1700" dirty="0"/>
              <a:t> a la CDC, la </a:t>
            </a:r>
            <a:r>
              <a:rPr lang="en-US" sz="1700" dirty="0" err="1"/>
              <a:t>dosis</a:t>
            </a:r>
            <a:r>
              <a:rPr lang="en-US" sz="1700" dirty="0"/>
              <a:t> de </a:t>
            </a:r>
            <a:r>
              <a:rPr lang="en-US" sz="1700" dirty="0" err="1"/>
              <a:t>refuerzo</a:t>
            </a:r>
            <a:r>
              <a:rPr lang="en-US" sz="1700" dirty="0"/>
              <a:t> se </a:t>
            </a:r>
            <a:r>
              <a:rPr lang="en-US" sz="1700" dirty="0" err="1"/>
              <a:t>puede</a:t>
            </a:r>
            <a:r>
              <a:rPr lang="en-US" sz="1700" dirty="0"/>
              <a:t> </a:t>
            </a:r>
            <a:r>
              <a:rPr lang="en-US" sz="1700" dirty="0" err="1"/>
              <a:t>poner</a:t>
            </a:r>
            <a:r>
              <a:rPr lang="en-US" sz="1700" dirty="0"/>
              <a:t> </a:t>
            </a:r>
            <a:r>
              <a:rPr lang="en-US" sz="1700" dirty="0" err="1"/>
              <a:t>luego</a:t>
            </a:r>
            <a:r>
              <a:rPr lang="en-US" sz="1700" dirty="0"/>
              <a:t> de </a:t>
            </a:r>
            <a:r>
              <a:rPr lang="en-US" sz="1700" dirty="0" err="1"/>
              <a:t>transcurridos</a:t>
            </a:r>
            <a:r>
              <a:rPr lang="en-US" sz="1700" dirty="0"/>
              <a:t> al </a:t>
            </a:r>
            <a:r>
              <a:rPr lang="en-US" sz="1700" dirty="0" err="1"/>
              <a:t>menos</a:t>
            </a:r>
            <a:r>
              <a:rPr lang="en-US" sz="1700" dirty="0"/>
              <a:t> </a:t>
            </a:r>
            <a:r>
              <a:rPr lang="en-US" sz="1700" b="1" dirty="0"/>
              <a:t>5 meses </a:t>
            </a:r>
            <a:r>
              <a:rPr lang="en-US" sz="1700" dirty="0"/>
              <a:t>de </a:t>
            </a:r>
            <a:r>
              <a:rPr lang="en-US" sz="1700" dirty="0" err="1"/>
              <a:t>haber</a:t>
            </a:r>
            <a:r>
              <a:rPr lang="en-US" sz="1700" dirty="0"/>
              <a:t> </a:t>
            </a:r>
            <a:r>
              <a:rPr lang="en-US" sz="1700" dirty="0" err="1"/>
              <a:t>recibido</a:t>
            </a:r>
            <a:r>
              <a:rPr lang="en-US" sz="1700" dirty="0"/>
              <a:t> la </a:t>
            </a:r>
            <a:r>
              <a:rPr lang="en-US" sz="1700" dirty="0" err="1"/>
              <a:t>última</a:t>
            </a:r>
            <a:r>
              <a:rPr lang="en-US" sz="1700" dirty="0"/>
              <a:t> </a:t>
            </a:r>
            <a:r>
              <a:rPr lang="en-US" sz="1700" dirty="0" err="1"/>
              <a:t>dosis</a:t>
            </a:r>
            <a:r>
              <a:rPr lang="en-US" sz="1700" dirty="0"/>
              <a:t> de Pfizer-BioNTech o </a:t>
            </a:r>
            <a:r>
              <a:rPr lang="en-US" sz="1700" dirty="0" err="1"/>
              <a:t>Moderna</a:t>
            </a:r>
            <a:r>
              <a:rPr lang="en-US" sz="1700" dirty="0"/>
              <a:t>. Para </a:t>
            </a:r>
            <a:r>
              <a:rPr lang="en-US" sz="1700" dirty="0" err="1"/>
              <a:t>aquellos</a:t>
            </a:r>
            <a:r>
              <a:rPr lang="en-US" sz="1700" dirty="0"/>
              <a:t> con la </a:t>
            </a:r>
            <a:r>
              <a:rPr lang="en-US" sz="1700" dirty="0" err="1"/>
              <a:t>vacuna</a:t>
            </a:r>
            <a:r>
              <a:rPr lang="en-US" sz="1700" dirty="0"/>
              <a:t> de Janssen de Johnson &amp; Johnson </a:t>
            </a:r>
            <a:r>
              <a:rPr lang="en-US" sz="1700" dirty="0" err="1"/>
              <a:t>serían</a:t>
            </a:r>
            <a:r>
              <a:rPr lang="en-US" sz="1700" dirty="0"/>
              <a:t> </a:t>
            </a:r>
            <a:r>
              <a:rPr lang="en-US" sz="1700" b="1" dirty="0"/>
              <a:t>2 meses</a:t>
            </a:r>
            <a:r>
              <a:rPr lang="en-US" sz="1700" dirty="0"/>
              <a:t> de </a:t>
            </a:r>
            <a:r>
              <a:rPr lang="en-US" sz="1700" dirty="0" err="1"/>
              <a:t>haber</a:t>
            </a:r>
            <a:r>
              <a:rPr lang="en-US" sz="1700" dirty="0"/>
              <a:t> </a:t>
            </a:r>
            <a:r>
              <a:rPr lang="en-US" sz="1700" dirty="0" err="1"/>
              <a:t>recibido</a:t>
            </a:r>
            <a:r>
              <a:rPr lang="en-US" sz="1700" dirty="0"/>
              <a:t> la </a:t>
            </a:r>
            <a:r>
              <a:rPr lang="en-US" sz="1700" dirty="0" err="1"/>
              <a:t>única</a:t>
            </a:r>
            <a:r>
              <a:rPr lang="en-US" sz="1700" dirty="0"/>
              <a:t> </a:t>
            </a:r>
            <a:r>
              <a:rPr lang="en-US" sz="1700" dirty="0" err="1"/>
              <a:t>dosis</a:t>
            </a:r>
            <a:r>
              <a:rPr lang="en-US" sz="1700" dirty="0"/>
              <a:t>.</a:t>
            </a:r>
          </a:p>
          <a:p>
            <a:pPr lvl="1" algn="just"/>
            <a:endParaRPr lang="en-US" sz="1700" dirty="0"/>
          </a:p>
          <a:p>
            <a:pPr lvl="1" algn="just"/>
            <a:r>
              <a:rPr lang="en-US" sz="1700" dirty="0" err="1"/>
              <a:t>Desde</a:t>
            </a:r>
            <a:r>
              <a:rPr lang="en-US" sz="1700" dirty="0"/>
              <a:t> la OE 2021-75 no se </a:t>
            </a:r>
            <a:r>
              <a:rPr lang="en-US" sz="1700" dirty="0" err="1"/>
              <a:t>habla</a:t>
            </a:r>
            <a:r>
              <a:rPr lang="en-US" sz="1700" dirty="0"/>
              <a:t> </a:t>
            </a:r>
            <a:r>
              <a:rPr lang="en-US" sz="1700" dirty="0" err="1"/>
              <a:t>sobre</a:t>
            </a:r>
            <a:r>
              <a:rPr lang="en-US" sz="1700" dirty="0"/>
              <a:t> </a:t>
            </a:r>
            <a:r>
              <a:rPr lang="en-US" sz="1700" dirty="0" err="1"/>
              <a:t>excepciones</a:t>
            </a:r>
            <a:r>
              <a:rPr lang="en-US" sz="1700" dirty="0"/>
              <a:t> </a:t>
            </a:r>
            <a:r>
              <a:rPr lang="en-US" sz="1700" dirty="0" err="1"/>
              <a:t>médicas</a:t>
            </a:r>
            <a:r>
              <a:rPr lang="en-US" sz="1700" dirty="0"/>
              <a:t> o </a:t>
            </a:r>
            <a:r>
              <a:rPr lang="en-US" sz="1700" dirty="0" err="1"/>
              <a:t>religiosas</a:t>
            </a:r>
            <a:r>
              <a:rPr lang="en-US" sz="1700" dirty="0"/>
              <a:t>.</a:t>
            </a:r>
          </a:p>
          <a:p>
            <a:pPr lvl="1" algn="just"/>
            <a:endParaRPr lang="en-US" sz="1700" dirty="0"/>
          </a:p>
          <a:p>
            <a:pPr lvl="1" algn="just"/>
            <a:endParaRPr lang="en-US" sz="1700" dirty="0"/>
          </a:p>
        </p:txBody>
      </p:sp>
      <p:sp>
        <p:nvSpPr>
          <p:cNvPr id="3" name="Footer Placeholder 2">
            <a:extLst>
              <a:ext uri="{FF2B5EF4-FFF2-40B4-BE49-F238E27FC236}">
                <a16:creationId xmlns:a16="http://schemas.microsoft.com/office/drawing/2014/main" id="{1EFDD654-9DBF-4928-9128-C00FA204CB08}"/>
              </a:ext>
            </a:extLst>
          </p:cNvPr>
          <p:cNvSpPr>
            <a:spLocks noGrp="1"/>
          </p:cNvSpPr>
          <p:nvPr>
            <p:ph type="ftr" sz="quarter" idx="3"/>
          </p:nvPr>
        </p:nvSpPr>
        <p:spPr>
          <a:xfrm>
            <a:off x="4038600" y="6356350"/>
            <a:ext cx="4114800" cy="365125"/>
          </a:xfrm>
        </p:spPr>
        <p:txBody>
          <a:bodyPr vert="horz" lIns="91440" tIns="45720" rIns="91440" bIns="45720" rtlCol="0" anchor="ctr">
            <a:normAutofit/>
          </a:bodyPr>
          <a:lstStyle/>
          <a:p>
            <a:pPr algn="ctr">
              <a:spcAft>
                <a:spcPts val="600"/>
              </a:spcAft>
              <a:defRPr/>
            </a:pPr>
            <a:r>
              <a:rPr lang="en-US" sz="1200" kern="1200">
                <a:solidFill>
                  <a:prstClr val="black">
                    <a:tint val="75000"/>
                  </a:prstClr>
                </a:solidFill>
                <a:latin typeface="Calibri" panose="020F0502020204030204"/>
                <a:ea typeface="+mn-ea"/>
                <a:cs typeface="+mn-cs"/>
              </a:rPr>
              <a:t>Jackson Lewis P.C.  </a:t>
            </a:r>
          </a:p>
        </p:txBody>
      </p:sp>
      <p:sp>
        <p:nvSpPr>
          <p:cNvPr id="4" name="Slide Number Placeholder 3">
            <a:extLst>
              <a:ext uri="{FF2B5EF4-FFF2-40B4-BE49-F238E27FC236}">
                <a16:creationId xmlns:a16="http://schemas.microsoft.com/office/drawing/2014/main" id="{1053C0A0-BA6F-4AE0-A5F9-87366AAA7931}"/>
              </a:ext>
            </a:extLst>
          </p:cNvPr>
          <p:cNvSpPr>
            <a:spLocks noGrp="1"/>
          </p:cNvSpPr>
          <p:nvPr>
            <p:ph type="sldNum" sz="quarter" idx="4"/>
          </p:nvPr>
        </p:nvSpPr>
        <p:spPr>
          <a:xfrm>
            <a:off x="8610600" y="6356350"/>
            <a:ext cx="2743200" cy="365125"/>
          </a:xfrm>
        </p:spPr>
        <p:txBody>
          <a:bodyPr vert="horz" lIns="91440" tIns="45720" rIns="91440" bIns="45720" rtlCol="0" anchor="ctr">
            <a:normAutofit/>
          </a:bodyPr>
          <a:lstStyle/>
          <a:p>
            <a:pPr>
              <a:spcAft>
                <a:spcPts val="600"/>
              </a:spcAft>
              <a:defRPr/>
            </a:pPr>
            <a:fld id="{407F7647-6CBB-4945-B48A-22BF8575EA14}" type="slidenum">
              <a:rPr lang="en-US" sz="1200" b="0" smtClean="0">
                <a:solidFill>
                  <a:prstClr val="black">
                    <a:tint val="75000"/>
                  </a:prstClr>
                </a:solidFill>
                <a:latin typeface="Calibri" panose="020F0502020204030204"/>
                <a:cs typeface="+mn-cs"/>
              </a:rPr>
              <a:pPr>
                <a:spcAft>
                  <a:spcPts val="600"/>
                </a:spcAft>
                <a:defRPr/>
              </a:pPr>
              <a:t>23</a:t>
            </a:fld>
            <a:endParaRPr lang="en-US" sz="1200" b="0">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39836314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F9735FC-2DB6-4915-B709-A7EB0809DCF7}"/>
              </a:ext>
            </a:extLst>
          </p:cNvPr>
          <p:cNvSpPr>
            <a:spLocks noGrp="1"/>
          </p:cNvSpPr>
          <p:nvPr>
            <p:ph idx="1"/>
          </p:nvPr>
        </p:nvSpPr>
        <p:spPr/>
        <p:txBody>
          <a:bodyPr/>
          <a:lstStyle/>
          <a:p>
            <a:r>
              <a:rPr lang="es-PR" dirty="0"/>
              <a:t>Presentando resultado negativo de COVID-19 de prueba viral cualificado o de antígeno realizada al menos cada 7 días, o resultado positivo de los pasados 3 meses con documento de recuperación</a:t>
            </a:r>
          </a:p>
          <a:p>
            <a:r>
              <a:rPr lang="es-PR" dirty="0"/>
              <a:t>De no presentar lo anterior, </a:t>
            </a:r>
            <a:r>
              <a:rPr lang="es-PR" b="1" u="sng" dirty="0"/>
              <a:t>no</a:t>
            </a:r>
            <a:r>
              <a:rPr lang="es-PR" dirty="0"/>
              <a:t> podrá acudir a trabajar de forma presencial y “patrono deberá tomar medidas pertinentes aplicables, incluyendo permitir acogerse a las </a:t>
            </a:r>
            <a:r>
              <a:rPr lang="es-PR" b="1" dirty="0"/>
              <a:t>licencias regulares aplicables o una licencia sin sueldo</a:t>
            </a:r>
            <a:r>
              <a:rPr lang="es-PR" dirty="0"/>
              <a:t>”.</a:t>
            </a:r>
          </a:p>
          <a:p>
            <a:r>
              <a:rPr lang="es-PR" dirty="0"/>
              <a:t>¿Hay “justa causa” para el despido bajo la Ley 80-1976?</a:t>
            </a:r>
            <a:endParaRPr lang="en-US" dirty="0"/>
          </a:p>
        </p:txBody>
      </p:sp>
      <p:sp>
        <p:nvSpPr>
          <p:cNvPr id="3" name="Footer Placeholder 2">
            <a:extLst>
              <a:ext uri="{FF2B5EF4-FFF2-40B4-BE49-F238E27FC236}">
                <a16:creationId xmlns:a16="http://schemas.microsoft.com/office/drawing/2014/main" id="{9D724AC8-9816-4691-B749-E398D166F1BC}"/>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4B9112BD-E835-4F9B-97B6-2D370FFAA6B7}"/>
              </a:ext>
            </a:extLst>
          </p:cNvPr>
          <p:cNvSpPr>
            <a:spLocks noGrp="1"/>
          </p:cNvSpPr>
          <p:nvPr>
            <p:ph type="sldNum" sz="quarter" idx="4"/>
          </p:nvPr>
        </p:nvSpPr>
        <p:spPr/>
        <p:txBody>
          <a:bodyPr/>
          <a:lstStyle/>
          <a:p>
            <a:fld id="{407F7647-6CBB-4945-B48A-22BF8575EA14}" type="slidenum">
              <a:rPr lang="en-US" smtClean="0"/>
              <a:pPr/>
              <a:t>24</a:t>
            </a:fld>
            <a:endParaRPr lang="en-US" dirty="0"/>
          </a:p>
        </p:txBody>
      </p:sp>
      <p:sp>
        <p:nvSpPr>
          <p:cNvPr id="5" name="Title 4">
            <a:extLst>
              <a:ext uri="{FF2B5EF4-FFF2-40B4-BE49-F238E27FC236}">
                <a16:creationId xmlns:a16="http://schemas.microsoft.com/office/drawing/2014/main" id="{B7355D08-1969-4221-9D10-C4B059199A40}"/>
              </a:ext>
            </a:extLst>
          </p:cNvPr>
          <p:cNvSpPr>
            <a:spLocks noGrp="1"/>
          </p:cNvSpPr>
          <p:nvPr>
            <p:ph type="title"/>
          </p:nvPr>
        </p:nvSpPr>
        <p:spPr>
          <a:xfrm>
            <a:off x="685800" y="296562"/>
            <a:ext cx="10817352" cy="898599"/>
          </a:xfrm>
        </p:spPr>
        <p:txBody>
          <a:bodyPr/>
          <a:lstStyle/>
          <a:p>
            <a:r>
              <a:rPr lang="en-US" dirty="0" err="1"/>
              <a:t>Órdenes</a:t>
            </a:r>
            <a:r>
              <a:rPr lang="en-US" dirty="0"/>
              <a:t> </a:t>
            </a:r>
            <a:r>
              <a:rPr lang="en-US" dirty="0" err="1"/>
              <a:t>Ejecutivas</a:t>
            </a:r>
            <a:r>
              <a:rPr lang="en-US" dirty="0"/>
              <a:t> - </a:t>
            </a:r>
            <a:r>
              <a:rPr lang="en-US" dirty="0" err="1"/>
              <a:t>Empleados</a:t>
            </a:r>
            <a:r>
              <a:rPr lang="en-US" dirty="0"/>
              <a:t> No </a:t>
            </a:r>
            <a:r>
              <a:rPr lang="en-US" dirty="0" err="1"/>
              <a:t>Vacunados</a:t>
            </a:r>
            <a:endParaRPr lang="en-US" dirty="0"/>
          </a:p>
        </p:txBody>
      </p:sp>
      <p:sp>
        <p:nvSpPr>
          <p:cNvPr id="6" name="Text Placeholder 5">
            <a:extLst>
              <a:ext uri="{FF2B5EF4-FFF2-40B4-BE49-F238E27FC236}">
                <a16:creationId xmlns:a16="http://schemas.microsoft.com/office/drawing/2014/main" id="{5BF2503D-9C16-4F6A-9540-9BD43E24D0F2}"/>
              </a:ext>
            </a:extLst>
          </p:cNvPr>
          <p:cNvSpPr>
            <a:spLocks noGrp="1"/>
          </p:cNvSpPr>
          <p:nvPr>
            <p:ph type="body" idx="10"/>
          </p:nvPr>
        </p:nvSpPr>
        <p:spPr/>
        <p:txBody>
          <a:bodyPr/>
          <a:lstStyle/>
          <a:p>
            <a:r>
              <a:rPr lang="en-US" dirty="0" err="1"/>
              <a:t>Pueden</a:t>
            </a:r>
            <a:r>
              <a:rPr lang="en-US" dirty="0"/>
              <a:t> </a:t>
            </a:r>
            <a:r>
              <a:rPr lang="en-US" dirty="0" err="1"/>
              <a:t>trabajar</a:t>
            </a:r>
            <a:r>
              <a:rPr lang="en-US" dirty="0"/>
              <a:t> de forma </a:t>
            </a:r>
            <a:r>
              <a:rPr lang="en-US" dirty="0" err="1"/>
              <a:t>presencial</a:t>
            </a:r>
            <a:r>
              <a:rPr lang="es-PR" dirty="0"/>
              <a:t>:</a:t>
            </a:r>
            <a:endParaRPr lang="en-US" dirty="0"/>
          </a:p>
        </p:txBody>
      </p:sp>
    </p:spTree>
    <p:extLst>
      <p:ext uri="{BB962C8B-B14F-4D97-AF65-F5344CB8AC3E}">
        <p14:creationId xmlns:p14="http://schemas.microsoft.com/office/powerpoint/2010/main" val="3799364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1">
            <a:extLst>
              <a:ext uri="{FF2B5EF4-FFF2-40B4-BE49-F238E27FC236}">
                <a16:creationId xmlns:a16="http://schemas.microsoft.com/office/drawing/2014/main" id="{A53FF181-83A6-4741-A351-46F83E488FFA}"/>
              </a:ext>
            </a:extLst>
          </p:cNvPr>
          <p:cNvGraphicFramePr>
            <a:graphicFrameLocks noGrp="1"/>
          </p:cNvGraphicFramePr>
          <p:nvPr>
            <p:ph idx="1"/>
            <p:extLst>
              <p:ext uri="{D42A27DB-BD31-4B8C-83A1-F6EECF244321}">
                <p14:modId xmlns:p14="http://schemas.microsoft.com/office/powerpoint/2010/main" val="2530119926"/>
              </p:ext>
            </p:extLst>
          </p:nvPr>
        </p:nvGraphicFramePr>
        <p:xfrm>
          <a:off x="685800" y="2778826"/>
          <a:ext cx="10817352" cy="33933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a:extLst>
              <a:ext uri="{FF2B5EF4-FFF2-40B4-BE49-F238E27FC236}">
                <a16:creationId xmlns:a16="http://schemas.microsoft.com/office/drawing/2014/main" id="{8C45EC90-7675-4B46-BAA4-8925251015A4}"/>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E58F2BBF-1A1F-4509-9686-E33064BAC4BA}"/>
              </a:ext>
            </a:extLst>
          </p:cNvPr>
          <p:cNvSpPr>
            <a:spLocks noGrp="1"/>
          </p:cNvSpPr>
          <p:nvPr>
            <p:ph type="sldNum" sz="quarter" idx="4"/>
          </p:nvPr>
        </p:nvSpPr>
        <p:spPr/>
        <p:txBody>
          <a:bodyPr/>
          <a:lstStyle/>
          <a:p>
            <a:fld id="{407F7647-6CBB-4945-B48A-22BF8575EA14}" type="slidenum">
              <a:rPr lang="en-US" smtClean="0"/>
              <a:pPr/>
              <a:t>25</a:t>
            </a:fld>
            <a:endParaRPr lang="en-US" dirty="0"/>
          </a:p>
        </p:txBody>
      </p:sp>
      <p:sp>
        <p:nvSpPr>
          <p:cNvPr id="5" name="Title 4">
            <a:extLst>
              <a:ext uri="{FF2B5EF4-FFF2-40B4-BE49-F238E27FC236}">
                <a16:creationId xmlns:a16="http://schemas.microsoft.com/office/drawing/2014/main" id="{87C164D1-BD6E-4340-B451-18E894031AAD}"/>
              </a:ext>
            </a:extLst>
          </p:cNvPr>
          <p:cNvSpPr>
            <a:spLocks noGrp="1"/>
          </p:cNvSpPr>
          <p:nvPr>
            <p:ph type="title"/>
          </p:nvPr>
        </p:nvSpPr>
        <p:spPr>
          <a:xfrm>
            <a:off x="685800" y="249382"/>
            <a:ext cx="10817352" cy="945779"/>
          </a:xfrm>
        </p:spPr>
        <p:txBody>
          <a:bodyPr/>
          <a:lstStyle/>
          <a:p>
            <a:r>
              <a:rPr lang="es-PR" dirty="0"/>
              <a:t>Patronos no cubiertos bajo las OE</a:t>
            </a:r>
            <a:endParaRPr lang="en-US" dirty="0"/>
          </a:p>
        </p:txBody>
      </p:sp>
      <p:sp>
        <p:nvSpPr>
          <p:cNvPr id="6" name="Text Placeholder 5">
            <a:extLst>
              <a:ext uri="{FF2B5EF4-FFF2-40B4-BE49-F238E27FC236}">
                <a16:creationId xmlns:a16="http://schemas.microsoft.com/office/drawing/2014/main" id="{F525DAE1-9F2E-4A03-9536-A26D07AB9B04}"/>
              </a:ext>
            </a:extLst>
          </p:cNvPr>
          <p:cNvSpPr>
            <a:spLocks noGrp="1"/>
          </p:cNvSpPr>
          <p:nvPr>
            <p:ph type="body" idx="10"/>
          </p:nvPr>
        </p:nvSpPr>
        <p:spPr>
          <a:xfrm>
            <a:off x="685799" y="1685067"/>
            <a:ext cx="10999519" cy="1176886"/>
          </a:xfrm>
        </p:spPr>
        <p:txBody>
          <a:bodyPr>
            <a:normAutofit/>
          </a:bodyPr>
          <a:lstStyle/>
          <a:p>
            <a:r>
              <a:rPr lang="es-US" dirty="0"/>
              <a:t>¿Puedo requerir vacunación sabiendo que algunos empleados no pueden recibirla por razón de impedimento?</a:t>
            </a:r>
            <a:endParaRPr lang="en-US" dirty="0"/>
          </a:p>
        </p:txBody>
      </p:sp>
      <p:pic>
        <p:nvPicPr>
          <p:cNvPr id="9" name="Picture 8" descr="Text&#10;&#10;Description automatically generated">
            <a:extLst>
              <a:ext uri="{FF2B5EF4-FFF2-40B4-BE49-F238E27FC236}">
                <a16:creationId xmlns:a16="http://schemas.microsoft.com/office/drawing/2014/main" id="{C524AABA-F393-409A-A8C9-453A9D0E0E36}"/>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8663636" y="105911"/>
            <a:ext cx="2083533" cy="1159779"/>
          </a:xfrm>
          <a:prstGeom prst="rect">
            <a:avLst/>
          </a:prstGeom>
        </p:spPr>
      </p:pic>
    </p:spTree>
    <p:extLst>
      <p:ext uri="{BB962C8B-B14F-4D97-AF65-F5344CB8AC3E}">
        <p14:creationId xmlns:p14="http://schemas.microsoft.com/office/powerpoint/2010/main" val="18800733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CCD1BD7-EF11-48CB-9813-D875358018B9}"/>
              </a:ext>
            </a:extLst>
          </p:cNvPr>
          <p:cNvSpPr>
            <a:spLocks noGrp="1"/>
          </p:cNvSpPr>
          <p:nvPr>
            <p:ph idx="1"/>
          </p:nvPr>
        </p:nvSpPr>
        <p:spPr>
          <a:xfrm>
            <a:off x="685800" y="1491916"/>
            <a:ext cx="10515600" cy="4680283"/>
          </a:xfrm>
        </p:spPr>
        <p:txBody>
          <a:bodyPr/>
          <a:lstStyle/>
          <a:p>
            <a:pPr algn="just"/>
            <a:r>
              <a:rPr lang="es-ES" sz="2200" dirty="0"/>
              <a:t>La ley federal “American </a:t>
            </a:r>
            <a:r>
              <a:rPr lang="es-ES" sz="2200" dirty="0" err="1"/>
              <a:t>with</a:t>
            </a:r>
            <a:r>
              <a:rPr lang="es-ES" sz="2200" dirty="0"/>
              <a:t> </a:t>
            </a:r>
            <a:r>
              <a:rPr lang="es-ES" sz="2200" dirty="0" err="1"/>
              <a:t>Disabilities</a:t>
            </a:r>
            <a:r>
              <a:rPr lang="es-ES" sz="2200" dirty="0"/>
              <a:t> </a:t>
            </a:r>
            <a:r>
              <a:rPr lang="es-ES" sz="2200" dirty="0" err="1"/>
              <a:t>Act</a:t>
            </a:r>
            <a:r>
              <a:rPr lang="es-ES" sz="2200" dirty="0"/>
              <a:t>” (la "ADA") requiere que un patrono brinde acomodos razonables a las personas cualificadas con impedimentos que son empleados o candidatos de empleo, a menos que hacerlo cause dificultades indebidas o sea una carga onerosa.</a:t>
            </a:r>
          </a:p>
          <a:p>
            <a:pPr lvl="1" algn="just">
              <a:buFont typeface="Arial" panose="020B0604020202020204" pitchFamily="34" charset="0"/>
              <a:buChar char="−"/>
            </a:pPr>
            <a:r>
              <a:rPr lang="es-ES" sz="1800" dirty="0"/>
              <a:t>En general, un acomodo es cualquier cambio en el entorno laboral o en la forma en que se hacen las cosas habitualmente que permite a una persona con incapacidad disfrutar de igualdad de oportunidades de empleo.</a:t>
            </a:r>
          </a:p>
          <a:p>
            <a:pPr lvl="1" algn="just">
              <a:buFont typeface="Arial" panose="020B0604020202020204" pitchFamily="34" charset="0"/>
              <a:buChar char="−"/>
            </a:pPr>
            <a:r>
              <a:rPr lang="es-ES" sz="1800" dirty="0"/>
              <a:t>Acomodo permita hacer las </a:t>
            </a:r>
            <a:r>
              <a:rPr lang="es-ES" sz="1800" b="1" dirty="0"/>
              <a:t>tareas esenciales </a:t>
            </a:r>
            <a:r>
              <a:rPr lang="es-ES" sz="1800" dirty="0"/>
              <a:t>de la </a:t>
            </a:r>
            <a:r>
              <a:rPr lang="es-ES" sz="1800" dirty="0" err="1"/>
              <a:t>posici</a:t>
            </a:r>
            <a:r>
              <a:rPr lang="es-PR" sz="1800" dirty="0" err="1"/>
              <a:t>ón</a:t>
            </a:r>
            <a:r>
              <a:rPr lang="es-PR" sz="1800" dirty="0"/>
              <a:t>.</a:t>
            </a:r>
            <a:endParaRPr lang="es-ES" sz="1800" dirty="0"/>
          </a:p>
          <a:p>
            <a:pPr algn="just"/>
            <a:r>
              <a:rPr lang="es-ES" sz="2200" dirty="0"/>
              <a:t>ADA requiere que los patronos mantengan la confidencialidad de la información médica relacionada con el empleado.</a:t>
            </a:r>
          </a:p>
        </p:txBody>
      </p:sp>
      <p:sp>
        <p:nvSpPr>
          <p:cNvPr id="3" name="Footer Placeholder 2">
            <a:extLst>
              <a:ext uri="{FF2B5EF4-FFF2-40B4-BE49-F238E27FC236}">
                <a16:creationId xmlns:a16="http://schemas.microsoft.com/office/drawing/2014/main" id="{6F8BA1C3-0A13-4E91-82ED-26E1DA2AB911}"/>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69154B57-C3CB-4571-9CE2-3ADF3C8E6C59}"/>
              </a:ext>
            </a:extLst>
          </p:cNvPr>
          <p:cNvSpPr>
            <a:spLocks noGrp="1"/>
          </p:cNvSpPr>
          <p:nvPr>
            <p:ph type="sldNum" sz="quarter" idx="4"/>
          </p:nvPr>
        </p:nvSpPr>
        <p:spPr/>
        <p:txBody>
          <a:bodyPr/>
          <a:lstStyle/>
          <a:p>
            <a:fld id="{407F7647-6CBB-4945-B48A-22BF8575EA14}" type="slidenum">
              <a:rPr lang="en-US" smtClean="0"/>
              <a:pPr/>
              <a:t>26</a:t>
            </a:fld>
            <a:endParaRPr lang="en-US" dirty="0"/>
          </a:p>
        </p:txBody>
      </p:sp>
      <p:sp>
        <p:nvSpPr>
          <p:cNvPr id="5" name="Title 4">
            <a:extLst>
              <a:ext uri="{FF2B5EF4-FFF2-40B4-BE49-F238E27FC236}">
                <a16:creationId xmlns:a16="http://schemas.microsoft.com/office/drawing/2014/main" id="{0989E64D-2DF2-457D-B855-1F8F42667EF3}"/>
              </a:ext>
            </a:extLst>
          </p:cNvPr>
          <p:cNvSpPr>
            <a:spLocks noGrp="1"/>
          </p:cNvSpPr>
          <p:nvPr>
            <p:ph type="title"/>
          </p:nvPr>
        </p:nvSpPr>
        <p:spPr>
          <a:xfrm>
            <a:off x="685799" y="457200"/>
            <a:ext cx="11129211" cy="737961"/>
          </a:xfrm>
        </p:spPr>
        <p:txBody>
          <a:bodyPr/>
          <a:lstStyle/>
          <a:p>
            <a:pPr fontAlgn="t"/>
            <a:r>
              <a:rPr lang="es-ES" dirty="0"/>
              <a:t>Lo Básico: Ley ADA y Ley 44-1985</a:t>
            </a:r>
            <a:br>
              <a:rPr lang="es-ES" b="0" dirty="0"/>
            </a:br>
            <a:endParaRPr lang="en-US" dirty="0"/>
          </a:p>
        </p:txBody>
      </p:sp>
      <p:pic>
        <p:nvPicPr>
          <p:cNvPr id="7" name="Picture 6" descr="Icon&#10;&#10;Description automatically generated">
            <a:extLst>
              <a:ext uri="{FF2B5EF4-FFF2-40B4-BE49-F238E27FC236}">
                <a16:creationId xmlns:a16="http://schemas.microsoft.com/office/drawing/2014/main" id="{018DD810-A7C9-46F6-A65D-D2B6B1997AC0}"/>
              </a:ext>
            </a:extLst>
          </p:cNvPr>
          <p:cNvPicPr>
            <a:picLocks noChangeAspect="1"/>
          </p:cNvPicPr>
          <p:nvPr/>
        </p:nvPicPr>
        <p:blipFill>
          <a:blip r:embed="rId2"/>
          <a:stretch>
            <a:fillRect/>
          </a:stretch>
        </p:blipFill>
        <p:spPr>
          <a:xfrm>
            <a:off x="2268247" y="4632591"/>
            <a:ext cx="7655505" cy="1722489"/>
          </a:xfrm>
          <a:prstGeom prst="rect">
            <a:avLst/>
          </a:prstGeom>
        </p:spPr>
      </p:pic>
    </p:spTree>
    <p:extLst>
      <p:ext uri="{BB962C8B-B14F-4D97-AF65-F5344CB8AC3E}">
        <p14:creationId xmlns:p14="http://schemas.microsoft.com/office/powerpoint/2010/main" val="37219516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ext&#10;&#10;Description automatically generated">
            <a:extLst>
              <a:ext uri="{FF2B5EF4-FFF2-40B4-BE49-F238E27FC236}">
                <a16:creationId xmlns:a16="http://schemas.microsoft.com/office/drawing/2014/main" id="{EB6A4CA8-D3DA-4248-8E59-DDB072A1B55A}"/>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0391" t="9091" r="12908"/>
          <a:stretch/>
        </p:blipFill>
        <p:spPr>
          <a:xfrm>
            <a:off x="3523488" y="10"/>
            <a:ext cx="8668512" cy="6857990"/>
          </a:xfrm>
          <a:prstGeom prst="rect">
            <a:avLst/>
          </a:prstGeom>
        </p:spPr>
      </p:pic>
      <p:sp>
        <p:nvSpPr>
          <p:cNvPr id="15" name="Rectangle 14">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4B8011E4-ED9C-4364-A261-BAE2E8E22A2C}"/>
              </a:ext>
            </a:extLst>
          </p:cNvPr>
          <p:cNvSpPr>
            <a:spLocks noGrp="1"/>
          </p:cNvSpPr>
          <p:nvPr>
            <p:ph type="title"/>
          </p:nvPr>
        </p:nvSpPr>
        <p:spPr>
          <a:xfrm>
            <a:off x="371094" y="1161288"/>
            <a:ext cx="3438144" cy="1124712"/>
          </a:xfrm>
        </p:spPr>
        <p:txBody>
          <a:bodyPr vert="horz" lIns="91440" tIns="45720" rIns="91440" bIns="45720" rtlCol="0" anchor="b">
            <a:normAutofit/>
          </a:bodyPr>
          <a:lstStyle/>
          <a:p>
            <a:r>
              <a:rPr lang="en-US" sz="2800">
                <a:solidFill>
                  <a:schemeClr val="tx1"/>
                </a:solidFill>
                <a:latin typeface="+mj-lt"/>
                <a:cs typeface="+mj-cs"/>
              </a:rPr>
              <a:t>Acomodo Razonable</a:t>
            </a:r>
          </a:p>
        </p:txBody>
      </p:sp>
      <p:sp>
        <p:nvSpPr>
          <p:cNvPr id="17" name="Rectangle 1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Content Placeholder 1">
            <a:extLst>
              <a:ext uri="{FF2B5EF4-FFF2-40B4-BE49-F238E27FC236}">
                <a16:creationId xmlns:a16="http://schemas.microsoft.com/office/drawing/2014/main" id="{5B9B3075-3E63-40E6-A9F4-3183BB88577B}"/>
              </a:ext>
            </a:extLst>
          </p:cNvPr>
          <p:cNvSpPr>
            <a:spLocks noGrp="1"/>
          </p:cNvSpPr>
          <p:nvPr>
            <p:ph idx="1"/>
          </p:nvPr>
        </p:nvSpPr>
        <p:spPr>
          <a:xfrm>
            <a:off x="371094" y="2718054"/>
            <a:ext cx="3438906" cy="3207258"/>
          </a:xfrm>
        </p:spPr>
        <p:txBody>
          <a:bodyPr vert="horz" lIns="91440" tIns="45720" rIns="91440" bIns="45720" rtlCol="0" anchor="t">
            <a:normAutofit/>
          </a:bodyPr>
          <a:lstStyle/>
          <a:p>
            <a:pPr>
              <a:spcBef>
                <a:spcPts val="1200"/>
              </a:spcBef>
            </a:pPr>
            <a:r>
              <a:rPr lang="en-US" sz="1200">
                <a:latin typeface="+mn-lt"/>
                <a:cs typeface="+mn-cs"/>
              </a:rPr>
              <a:t>Un acomodo razonable podría ser necesario si un empleado no puede realizar las tareas esenciales de su posición.</a:t>
            </a:r>
          </a:p>
          <a:p>
            <a:pPr>
              <a:spcBef>
                <a:spcPts val="1200"/>
              </a:spcBef>
            </a:pPr>
            <a:r>
              <a:rPr lang="en-US" sz="1200">
                <a:latin typeface="+mn-lt"/>
                <a:cs typeface="+mn-cs"/>
              </a:rPr>
              <a:t>Significará el ajuste lógico, adecuado o razonable que permite o faculta a una persona cualificada para el trabajo, con limitaciones físicas, mentales o sensoriales ejecutar o desempeñar las labores asignadas a una descripción o definición ocupacional. Incluye ajustes en el área de trabajo, construcción de facilidades físicas, adquisición de equipo especializado, proveer lectores, ayudantes, conductores o intérpretes y cualquier otra acción que razonablemente le facilite el ajuste a una persona con limitaciones físicas, mentales o sensoriales en su trabajo y que no representa un esfuerzo extremadamente oneroso en términos económicos. </a:t>
            </a:r>
          </a:p>
        </p:txBody>
      </p:sp>
      <p:sp>
        <p:nvSpPr>
          <p:cNvPr id="3" name="Footer Placeholder 2">
            <a:extLst>
              <a:ext uri="{FF2B5EF4-FFF2-40B4-BE49-F238E27FC236}">
                <a16:creationId xmlns:a16="http://schemas.microsoft.com/office/drawing/2014/main" id="{4140DECF-DA6A-4597-B9BC-68AA154C4420}"/>
              </a:ext>
            </a:extLst>
          </p:cNvPr>
          <p:cNvSpPr>
            <a:spLocks noGrp="1"/>
          </p:cNvSpPr>
          <p:nvPr>
            <p:ph type="ftr" sz="quarter" idx="3"/>
          </p:nvPr>
        </p:nvSpPr>
        <p:spPr>
          <a:xfrm>
            <a:off x="4038600" y="6356350"/>
            <a:ext cx="4114800" cy="365125"/>
          </a:xfrm>
        </p:spPr>
        <p:txBody>
          <a:bodyPr vert="horz" lIns="91440" tIns="45720" rIns="91440" bIns="45720" rtlCol="0" anchor="ctr">
            <a:normAutofit/>
          </a:bodyPr>
          <a:lstStyle/>
          <a:p>
            <a:pPr algn="ctr">
              <a:spcAft>
                <a:spcPts val="600"/>
              </a:spcAft>
              <a:defRPr/>
            </a:pPr>
            <a:r>
              <a:rPr lang="en-US" sz="1200" kern="1200">
                <a:solidFill>
                  <a:schemeClr val="tx1">
                    <a:lumMod val="50000"/>
                    <a:lumOff val="50000"/>
                  </a:schemeClr>
                </a:solidFill>
                <a:latin typeface="Calibri" panose="020F0502020204030204"/>
                <a:ea typeface="+mn-ea"/>
                <a:cs typeface="+mn-cs"/>
              </a:rPr>
              <a:t>Jackson Lewis P.C. </a:t>
            </a:r>
          </a:p>
        </p:txBody>
      </p:sp>
      <p:sp>
        <p:nvSpPr>
          <p:cNvPr id="4" name="Slide Number Placeholder 3">
            <a:extLst>
              <a:ext uri="{FF2B5EF4-FFF2-40B4-BE49-F238E27FC236}">
                <a16:creationId xmlns:a16="http://schemas.microsoft.com/office/drawing/2014/main" id="{F8D7BC2D-F661-4E7E-BA6D-7DF02FE1544F}"/>
              </a:ext>
            </a:extLst>
          </p:cNvPr>
          <p:cNvSpPr>
            <a:spLocks noGrp="1"/>
          </p:cNvSpPr>
          <p:nvPr>
            <p:ph type="sldNum" sz="quarter" idx="4"/>
          </p:nvPr>
        </p:nvSpPr>
        <p:spPr>
          <a:xfrm>
            <a:off x="9077706" y="6356350"/>
            <a:ext cx="2743200" cy="365125"/>
          </a:xfrm>
        </p:spPr>
        <p:txBody>
          <a:bodyPr vert="horz" lIns="91440" tIns="45720" rIns="91440" bIns="45720" rtlCol="0" anchor="ctr">
            <a:normAutofit/>
          </a:bodyPr>
          <a:lstStyle/>
          <a:p>
            <a:pPr>
              <a:spcAft>
                <a:spcPts val="600"/>
              </a:spcAft>
              <a:defRPr/>
            </a:pPr>
            <a:fld id="{407F7647-6CBB-4945-B48A-22BF8575EA14}" type="slidenum">
              <a:rPr lang="en-US" sz="1200" b="0">
                <a:solidFill>
                  <a:schemeClr val="bg1"/>
                </a:solidFill>
                <a:latin typeface="Calibri" panose="020F0502020204030204"/>
                <a:cs typeface="+mn-cs"/>
              </a:rPr>
              <a:pPr>
                <a:spcAft>
                  <a:spcPts val="600"/>
                </a:spcAft>
                <a:defRPr/>
              </a:pPr>
              <a:t>27</a:t>
            </a:fld>
            <a:endParaRPr lang="en-US" sz="1200" b="0">
              <a:solidFill>
                <a:schemeClr val="bg1"/>
              </a:solidFill>
              <a:latin typeface="Calibri" panose="020F0502020204030204"/>
              <a:cs typeface="+mn-cs"/>
            </a:endParaRPr>
          </a:p>
        </p:txBody>
      </p:sp>
    </p:spTree>
    <p:extLst>
      <p:ext uri="{BB962C8B-B14F-4D97-AF65-F5344CB8AC3E}">
        <p14:creationId xmlns:p14="http://schemas.microsoft.com/office/powerpoint/2010/main" val="29234434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B388D5-E43B-4070-BD5E-D3DF9E946CF5}"/>
              </a:ext>
            </a:extLst>
          </p:cNvPr>
          <p:cNvSpPr>
            <a:spLocks noGrp="1"/>
          </p:cNvSpPr>
          <p:nvPr>
            <p:ph idx="1"/>
          </p:nvPr>
        </p:nvSpPr>
        <p:spPr>
          <a:xfrm>
            <a:off x="685800" y="2458192"/>
            <a:ext cx="10817352" cy="3714007"/>
          </a:xfrm>
        </p:spPr>
        <p:txBody>
          <a:bodyPr/>
          <a:lstStyle/>
          <a:p>
            <a:pPr algn="just"/>
            <a:r>
              <a:rPr lang="es-US" dirty="0"/>
              <a:t>Análisis individualizado para cada caso</a:t>
            </a:r>
          </a:p>
          <a:p>
            <a:pPr lvl="1" algn="just"/>
            <a:r>
              <a:rPr lang="es-US" dirty="0"/>
              <a:t>Duración del riesgo </a:t>
            </a:r>
          </a:p>
          <a:p>
            <a:pPr lvl="1" algn="just"/>
            <a:r>
              <a:rPr lang="es-US" dirty="0"/>
              <a:t>Naturaleza o severidad del daño potencial </a:t>
            </a:r>
          </a:p>
          <a:p>
            <a:pPr lvl="1" algn="just"/>
            <a:r>
              <a:rPr lang="es-US" dirty="0"/>
              <a:t>Probabilidad de que el daño ocurra</a:t>
            </a:r>
          </a:p>
          <a:p>
            <a:pPr lvl="1" algn="just"/>
            <a:r>
              <a:rPr lang="es-US" dirty="0"/>
              <a:t>Inminencia del daño potencial </a:t>
            </a:r>
          </a:p>
          <a:p>
            <a:pPr algn="just"/>
            <a:r>
              <a:rPr lang="es-US" dirty="0"/>
              <a:t>Circunstancias particulares de cada patrono</a:t>
            </a:r>
          </a:p>
          <a:p>
            <a:pPr lvl="1" algn="just"/>
            <a:r>
              <a:rPr lang="es-US" dirty="0"/>
              <a:t>Circunstancias especiales para ciertos patronos en el área de salud </a:t>
            </a:r>
          </a:p>
          <a:p>
            <a:pPr lvl="2" algn="just"/>
            <a:r>
              <a:rPr lang="es-US" dirty="0"/>
              <a:t>OSHA ETS </a:t>
            </a:r>
          </a:p>
          <a:p>
            <a:pPr algn="just"/>
            <a:r>
              <a:rPr lang="es-US" dirty="0"/>
              <a:t>Basado en el conocimiento médico actualizado sobre COVID-19</a:t>
            </a:r>
          </a:p>
          <a:p>
            <a:pPr lvl="1" algn="just"/>
            <a:r>
              <a:rPr lang="es-US" dirty="0"/>
              <a:t>Guías del CDC, incluyendo las que tienen que ver con nivel de transmisión comunitaria</a:t>
            </a:r>
          </a:p>
          <a:p>
            <a:pPr marL="457200" lvl="1" indent="0" algn="just">
              <a:buNone/>
            </a:pPr>
            <a:endParaRPr lang="es-US" dirty="0"/>
          </a:p>
        </p:txBody>
      </p:sp>
      <p:sp>
        <p:nvSpPr>
          <p:cNvPr id="3" name="Footer Placeholder 2">
            <a:extLst>
              <a:ext uri="{FF2B5EF4-FFF2-40B4-BE49-F238E27FC236}">
                <a16:creationId xmlns:a16="http://schemas.microsoft.com/office/drawing/2014/main" id="{8C45EC90-7675-4B46-BAA4-8925251015A4}"/>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E58F2BBF-1A1F-4509-9686-E33064BAC4BA}"/>
              </a:ext>
            </a:extLst>
          </p:cNvPr>
          <p:cNvSpPr>
            <a:spLocks noGrp="1"/>
          </p:cNvSpPr>
          <p:nvPr>
            <p:ph type="sldNum" sz="quarter" idx="4"/>
          </p:nvPr>
        </p:nvSpPr>
        <p:spPr/>
        <p:txBody>
          <a:bodyPr/>
          <a:lstStyle/>
          <a:p>
            <a:fld id="{407F7647-6CBB-4945-B48A-22BF8575EA14}" type="slidenum">
              <a:rPr lang="en-US" smtClean="0"/>
              <a:pPr/>
              <a:t>28</a:t>
            </a:fld>
            <a:endParaRPr lang="en-US" dirty="0"/>
          </a:p>
        </p:txBody>
      </p:sp>
      <p:sp>
        <p:nvSpPr>
          <p:cNvPr id="5" name="Title 4">
            <a:extLst>
              <a:ext uri="{FF2B5EF4-FFF2-40B4-BE49-F238E27FC236}">
                <a16:creationId xmlns:a16="http://schemas.microsoft.com/office/drawing/2014/main" id="{87C164D1-BD6E-4340-B451-18E894031AAD}"/>
              </a:ext>
            </a:extLst>
          </p:cNvPr>
          <p:cNvSpPr>
            <a:spLocks noGrp="1"/>
          </p:cNvSpPr>
          <p:nvPr>
            <p:ph type="title"/>
          </p:nvPr>
        </p:nvSpPr>
        <p:spPr>
          <a:xfrm>
            <a:off x="685800" y="249382"/>
            <a:ext cx="10817352" cy="945779"/>
          </a:xfrm>
        </p:spPr>
        <p:txBody>
          <a:bodyPr/>
          <a:lstStyle/>
          <a:p>
            <a:r>
              <a:rPr lang="es-PR" dirty="0"/>
              <a:t>Consideraciones bajo ADA </a:t>
            </a:r>
            <a:endParaRPr lang="en-US" dirty="0"/>
          </a:p>
        </p:txBody>
      </p:sp>
      <p:sp>
        <p:nvSpPr>
          <p:cNvPr id="6" name="Text Placeholder 5">
            <a:extLst>
              <a:ext uri="{FF2B5EF4-FFF2-40B4-BE49-F238E27FC236}">
                <a16:creationId xmlns:a16="http://schemas.microsoft.com/office/drawing/2014/main" id="{F525DAE1-9F2E-4A03-9536-A26D07AB9B04}"/>
              </a:ext>
            </a:extLst>
          </p:cNvPr>
          <p:cNvSpPr>
            <a:spLocks noGrp="1"/>
          </p:cNvSpPr>
          <p:nvPr>
            <p:ph type="body" idx="10"/>
          </p:nvPr>
        </p:nvSpPr>
        <p:spPr>
          <a:xfrm>
            <a:off x="593767" y="1685067"/>
            <a:ext cx="11091552" cy="773125"/>
          </a:xfrm>
        </p:spPr>
        <p:txBody>
          <a:bodyPr>
            <a:normAutofit/>
          </a:bodyPr>
          <a:lstStyle/>
          <a:p>
            <a:r>
              <a:rPr lang="es-US" dirty="0"/>
              <a:t>¿Puedo plantear la defensa de riesgo directo?</a:t>
            </a:r>
            <a:endParaRPr lang="en-US" dirty="0"/>
          </a:p>
        </p:txBody>
      </p:sp>
    </p:spTree>
    <p:extLst>
      <p:ext uri="{BB962C8B-B14F-4D97-AF65-F5344CB8AC3E}">
        <p14:creationId xmlns:p14="http://schemas.microsoft.com/office/powerpoint/2010/main" val="27407970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B388D5-E43B-4070-BD5E-D3DF9E946CF5}"/>
              </a:ext>
            </a:extLst>
          </p:cNvPr>
          <p:cNvSpPr>
            <a:spLocks noGrp="1"/>
          </p:cNvSpPr>
          <p:nvPr>
            <p:ph idx="1"/>
          </p:nvPr>
        </p:nvSpPr>
        <p:spPr>
          <a:xfrm>
            <a:off x="685800" y="2458192"/>
            <a:ext cx="10817352" cy="3714007"/>
          </a:xfrm>
        </p:spPr>
        <p:txBody>
          <a:bodyPr/>
          <a:lstStyle/>
          <a:p>
            <a:pPr algn="just"/>
            <a:r>
              <a:rPr lang="es-US" dirty="0"/>
              <a:t>Análisis individualizado para cada caso</a:t>
            </a:r>
          </a:p>
          <a:p>
            <a:pPr algn="just"/>
            <a:r>
              <a:rPr lang="es-US" dirty="0"/>
              <a:t>Concepto de “</a:t>
            </a:r>
            <a:r>
              <a:rPr lang="es-US" dirty="0" err="1"/>
              <a:t>undue</a:t>
            </a:r>
            <a:r>
              <a:rPr lang="es-US" dirty="0"/>
              <a:t> </a:t>
            </a:r>
            <a:r>
              <a:rPr lang="es-US" dirty="0" err="1"/>
              <a:t>hardship</a:t>
            </a:r>
            <a:r>
              <a:rPr lang="es-US" dirty="0"/>
              <a:t>” (Dificultad innecesaria o excesiva; gastos significativos)</a:t>
            </a:r>
          </a:p>
          <a:p>
            <a:pPr algn="just"/>
            <a:r>
              <a:rPr lang="es-US" dirty="0"/>
              <a:t>Ejemplos de acomodos razonables </a:t>
            </a:r>
          </a:p>
          <a:p>
            <a:pPr algn="just"/>
            <a:r>
              <a:rPr lang="es-US" dirty="0"/>
              <a:t>Recomendaciones del EEOC:  </a:t>
            </a:r>
          </a:p>
          <a:p>
            <a:pPr lvl="1" algn="just"/>
            <a:r>
              <a:rPr lang="es-US" dirty="0"/>
              <a:t>Considerar todas las opciones antes de denegar una solicitud de acomodo razonable</a:t>
            </a:r>
          </a:p>
          <a:p>
            <a:pPr lvl="1" algn="just"/>
            <a:r>
              <a:rPr lang="es-US" dirty="0"/>
              <a:t>Considerar la cantidad de empleados ya vacunados </a:t>
            </a:r>
          </a:p>
          <a:p>
            <a:pPr lvl="1" algn="just"/>
            <a:r>
              <a:rPr lang="es-US" dirty="0"/>
              <a:t>Considerar cuánto contacto tiene el empleado con otros empleados o terceros </a:t>
            </a:r>
          </a:p>
          <a:p>
            <a:pPr lvl="1" algn="just"/>
            <a:r>
              <a:rPr lang="es-US" dirty="0"/>
              <a:t>Utilizar las guías del CDC como base de su análisis</a:t>
            </a:r>
          </a:p>
        </p:txBody>
      </p:sp>
      <p:sp>
        <p:nvSpPr>
          <p:cNvPr id="3" name="Footer Placeholder 2">
            <a:extLst>
              <a:ext uri="{FF2B5EF4-FFF2-40B4-BE49-F238E27FC236}">
                <a16:creationId xmlns:a16="http://schemas.microsoft.com/office/drawing/2014/main" id="{8C45EC90-7675-4B46-BAA4-8925251015A4}"/>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E58F2BBF-1A1F-4509-9686-E33064BAC4BA}"/>
              </a:ext>
            </a:extLst>
          </p:cNvPr>
          <p:cNvSpPr>
            <a:spLocks noGrp="1"/>
          </p:cNvSpPr>
          <p:nvPr>
            <p:ph type="sldNum" sz="quarter" idx="4"/>
          </p:nvPr>
        </p:nvSpPr>
        <p:spPr/>
        <p:txBody>
          <a:bodyPr/>
          <a:lstStyle/>
          <a:p>
            <a:fld id="{407F7647-6CBB-4945-B48A-22BF8575EA14}" type="slidenum">
              <a:rPr lang="en-US" smtClean="0"/>
              <a:pPr/>
              <a:t>29</a:t>
            </a:fld>
            <a:endParaRPr lang="en-US" dirty="0"/>
          </a:p>
        </p:txBody>
      </p:sp>
      <p:sp>
        <p:nvSpPr>
          <p:cNvPr id="5" name="Title 4">
            <a:extLst>
              <a:ext uri="{FF2B5EF4-FFF2-40B4-BE49-F238E27FC236}">
                <a16:creationId xmlns:a16="http://schemas.microsoft.com/office/drawing/2014/main" id="{87C164D1-BD6E-4340-B451-18E894031AAD}"/>
              </a:ext>
            </a:extLst>
          </p:cNvPr>
          <p:cNvSpPr>
            <a:spLocks noGrp="1"/>
          </p:cNvSpPr>
          <p:nvPr>
            <p:ph type="title"/>
          </p:nvPr>
        </p:nvSpPr>
        <p:spPr>
          <a:xfrm>
            <a:off x="685800" y="249382"/>
            <a:ext cx="10817352" cy="945779"/>
          </a:xfrm>
        </p:spPr>
        <p:txBody>
          <a:bodyPr/>
          <a:lstStyle/>
          <a:p>
            <a:r>
              <a:rPr lang="es-PR" dirty="0"/>
              <a:t>Consideraciones bajo ADA </a:t>
            </a:r>
            <a:endParaRPr lang="en-US" dirty="0"/>
          </a:p>
        </p:txBody>
      </p:sp>
      <p:sp>
        <p:nvSpPr>
          <p:cNvPr id="6" name="Text Placeholder 5">
            <a:extLst>
              <a:ext uri="{FF2B5EF4-FFF2-40B4-BE49-F238E27FC236}">
                <a16:creationId xmlns:a16="http://schemas.microsoft.com/office/drawing/2014/main" id="{F525DAE1-9F2E-4A03-9536-A26D07AB9B04}"/>
              </a:ext>
            </a:extLst>
          </p:cNvPr>
          <p:cNvSpPr>
            <a:spLocks noGrp="1"/>
          </p:cNvSpPr>
          <p:nvPr>
            <p:ph type="body" idx="10"/>
          </p:nvPr>
        </p:nvSpPr>
        <p:spPr>
          <a:xfrm>
            <a:off x="593767" y="1685067"/>
            <a:ext cx="11091552" cy="773125"/>
          </a:xfrm>
        </p:spPr>
        <p:txBody>
          <a:bodyPr>
            <a:normAutofit/>
          </a:bodyPr>
          <a:lstStyle/>
          <a:p>
            <a:r>
              <a:rPr lang="es-US" dirty="0"/>
              <a:t>¿Procede un acomodo razonable?</a:t>
            </a:r>
            <a:endParaRPr lang="en-US" dirty="0"/>
          </a:p>
        </p:txBody>
      </p:sp>
    </p:spTree>
    <p:extLst>
      <p:ext uri="{BB962C8B-B14F-4D97-AF65-F5344CB8AC3E}">
        <p14:creationId xmlns:p14="http://schemas.microsoft.com/office/powerpoint/2010/main" val="2368817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180FFCD-5B29-4072-8812-87EE76B28D7A}"/>
              </a:ext>
            </a:extLst>
          </p:cNvPr>
          <p:cNvSpPr>
            <a:spLocks noGrp="1"/>
          </p:cNvSpPr>
          <p:nvPr>
            <p:ph idx="1"/>
          </p:nvPr>
        </p:nvSpPr>
        <p:spPr/>
        <p:txBody>
          <a:bodyPr/>
          <a:lstStyle/>
          <a:p>
            <a:r>
              <a:rPr lang="es-PR" dirty="0"/>
              <a:t>Personas cuyo sistema inmune esté comprometido o contraindicación médica  que impida inoculación</a:t>
            </a:r>
          </a:p>
          <a:p>
            <a:r>
              <a:rPr lang="es-PR" dirty="0"/>
              <a:t>Proveer certificado médico</a:t>
            </a:r>
          </a:p>
          <a:p>
            <a:r>
              <a:rPr lang="es-PR" dirty="0"/>
              <a:t>Indicar si contraindicación es temporera o permanente</a:t>
            </a:r>
          </a:p>
          <a:p>
            <a:r>
              <a:rPr lang="es-PR" dirty="0"/>
              <a:t>PERO, también debe tomar en consideración los factores de un acomodo razonable bajo ley federal ADA</a:t>
            </a:r>
          </a:p>
          <a:p>
            <a:endParaRPr lang="es-PR" dirty="0"/>
          </a:p>
          <a:p>
            <a:pPr marL="0" indent="0">
              <a:buNone/>
            </a:pPr>
            <a:endParaRPr lang="es-PR" dirty="0"/>
          </a:p>
          <a:p>
            <a:endParaRPr lang="en-US" dirty="0"/>
          </a:p>
        </p:txBody>
      </p:sp>
      <p:sp>
        <p:nvSpPr>
          <p:cNvPr id="3" name="Footer Placeholder 2">
            <a:extLst>
              <a:ext uri="{FF2B5EF4-FFF2-40B4-BE49-F238E27FC236}">
                <a16:creationId xmlns:a16="http://schemas.microsoft.com/office/drawing/2014/main" id="{D1BF3653-C025-41DA-8656-AF47FE650116}"/>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0D89B115-13A3-444F-A639-B618015EEE7A}"/>
              </a:ext>
            </a:extLst>
          </p:cNvPr>
          <p:cNvSpPr>
            <a:spLocks noGrp="1"/>
          </p:cNvSpPr>
          <p:nvPr>
            <p:ph type="sldNum" sz="quarter" idx="4"/>
          </p:nvPr>
        </p:nvSpPr>
        <p:spPr/>
        <p:txBody>
          <a:bodyPr/>
          <a:lstStyle/>
          <a:p>
            <a:fld id="{407F7647-6CBB-4945-B48A-22BF8575EA14}" type="slidenum">
              <a:rPr lang="en-US" smtClean="0"/>
              <a:pPr/>
              <a:t>30</a:t>
            </a:fld>
            <a:endParaRPr lang="en-US" dirty="0"/>
          </a:p>
        </p:txBody>
      </p:sp>
      <p:sp>
        <p:nvSpPr>
          <p:cNvPr id="5" name="Title 4">
            <a:extLst>
              <a:ext uri="{FF2B5EF4-FFF2-40B4-BE49-F238E27FC236}">
                <a16:creationId xmlns:a16="http://schemas.microsoft.com/office/drawing/2014/main" id="{B1101768-2D63-4A7D-8029-AE68FB6CD5F2}"/>
              </a:ext>
            </a:extLst>
          </p:cNvPr>
          <p:cNvSpPr>
            <a:spLocks noGrp="1"/>
          </p:cNvSpPr>
          <p:nvPr>
            <p:ph type="title"/>
          </p:nvPr>
        </p:nvSpPr>
        <p:spPr>
          <a:xfrm>
            <a:off x="685800" y="457200"/>
            <a:ext cx="10817352" cy="1174799"/>
          </a:xfrm>
        </p:spPr>
        <p:txBody>
          <a:bodyPr/>
          <a:lstStyle/>
          <a:p>
            <a:r>
              <a:rPr lang="en-US" sz="2400" dirty="0" err="1"/>
              <a:t>Excepciones</a:t>
            </a:r>
            <a:r>
              <a:rPr lang="en-US" sz="2400" dirty="0"/>
              <a:t> – para </a:t>
            </a:r>
            <a:r>
              <a:rPr lang="en-US" sz="2400" dirty="0" err="1"/>
              <a:t>patronos</a:t>
            </a:r>
            <a:r>
              <a:rPr lang="en-US" sz="2400" dirty="0"/>
              <a:t> con </a:t>
            </a:r>
            <a:r>
              <a:rPr lang="en-US" sz="2400" dirty="0" err="1"/>
              <a:t>menos</a:t>
            </a:r>
            <a:r>
              <a:rPr lang="en-US" sz="2400" dirty="0"/>
              <a:t> de 50 </a:t>
            </a:r>
            <a:r>
              <a:rPr lang="en-US" sz="2400" dirty="0" err="1"/>
              <a:t>empleados</a:t>
            </a:r>
            <a:r>
              <a:rPr lang="en-US" sz="2400" dirty="0"/>
              <a:t> </a:t>
            </a:r>
            <a:r>
              <a:rPr lang="en-US" sz="2400" dirty="0" err="1"/>
              <a:t>en</a:t>
            </a:r>
            <a:r>
              <a:rPr lang="en-US" sz="2400" dirty="0"/>
              <a:t> </a:t>
            </a:r>
            <a:r>
              <a:rPr lang="en-US" sz="2400" dirty="0" err="1"/>
              <a:t>industrias</a:t>
            </a:r>
            <a:r>
              <a:rPr lang="en-US" sz="2400" dirty="0"/>
              <a:t> no </a:t>
            </a:r>
            <a:r>
              <a:rPr lang="en-US" sz="2400" dirty="0" err="1"/>
              <a:t>cubiertas</a:t>
            </a:r>
            <a:r>
              <a:rPr lang="en-US" sz="2400" dirty="0"/>
              <a:t> por las OE </a:t>
            </a:r>
            <a:r>
              <a:rPr lang="en-US" sz="2400" dirty="0" err="1"/>
              <a:t>vigentes</a:t>
            </a:r>
            <a:r>
              <a:rPr lang="en-US" sz="2400" dirty="0"/>
              <a:t> </a:t>
            </a:r>
          </a:p>
        </p:txBody>
      </p:sp>
      <p:sp>
        <p:nvSpPr>
          <p:cNvPr id="6" name="Text Placeholder 5">
            <a:extLst>
              <a:ext uri="{FF2B5EF4-FFF2-40B4-BE49-F238E27FC236}">
                <a16:creationId xmlns:a16="http://schemas.microsoft.com/office/drawing/2014/main" id="{679C2225-48CD-47C1-AFD0-B397ACADAA63}"/>
              </a:ext>
            </a:extLst>
          </p:cNvPr>
          <p:cNvSpPr>
            <a:spLocks noGrp="1"/>
          </p:cNvSpPr>
          <p:nvPr>
            <p:ph type="body" idx="10"/>
          </p:nvPr>
        </p:nvSpPr>
        <p:spPr/>
        <p:txBody>
          <a:bodyPr/>
          <a:lstStyle/>
          <a:p>
            <a:r>
              <a:rPr lang="es-PR" dirty="0"/>
              <a:t>RAZONES MÉDICAS</a:t>
            </a:r>
            <a:endParaRPr lang="en-US" dirty="0"/>
          </a:p>
        </p:txBody>
      </p:sp>
      <p:pic>
        <p:nvPicPr>
          <p:cNvPr id="16" name="Picture 15" descr="A person holding a syringe&#10;&#10;Description automatically generated with low confidence">
            <a:extLst>
              <a:ext uri="{FF2B5EF4-FFF2-40B4-BE49-F238E27FC236}">
                <a16:creationId xmlns:a16="http://schemas.microsoft.com/office/drawing/2014/main" id="{DC876B97-8486-49AA-90D9-FC92A0017553}"/>
              </a:ext>
            </a:extLst>
          </p:cNvPr>
          <p:cNvPicPr>
            <a:picLocks noChangeAspect="1"/>
          </p:cNvPicPr>
          <p:nvPr/>
        </p:nvPicPr>
        <p:blipFill>
          <a:blip r:embed="rId2"/>
          <a:stretch>
            <a:fillRect/>
          </a:stretch>
        </p:blipFill>
        <p:spPr>
          <a:xfrm>
            <a:off x="7469820" y="4292559"/>
            <a:ext cx="2580264" cy="1932708"/>
          </a:xfrm>
          <a:prstGeom prst="rect">
            <a:avLst/>
          </a:prstGeom>
        </p:spPr>
      </p:pic>
    </p:spTree>
    <p:extLst>
      <p:ext uri="{BB962C8B-B14F-4D97-AF65-F5344CB8AC3E}">
        <p14:creationId xmlns:p14="http://schemas.microsoft.com/office/powerpoint/2010/main" val="19589787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F1ADC02-D261-46ED-99D6-6A0779DA3DD2}"/>
              </a:ext>
            </a:extLst>
          </p:cNvPr>
          <p:cNvSpPr>
            <a:spLocks noGrp="1"/>
          </p:cNvSpPr>
          <p:nvPr>
            <p:ph idx="1"/>
          </p:nvPr>
        </p:nvSpPr>
        <p:spPr/>
        <p:txBody>
          <a:bodyPr/>
          <a:lstStyle/>
          <a:p>
            <a:pPr algn="just">
              <a:spcBef>
                <a:spcPts val="600"/>
              </a:spcBef>
            </a:pPr>
            <a:r>
              <a:rPr lang="en-US" dirty="0" err="1"/>
              <a:t>Patrono</a:t>
            </a:r>
            <a:r>
              <a:rPr lang="en-US" dirty="0"/>
              <a:t> debe </a:t>
            </a:r>
            <a:r>
              <a:rPr lang="en-US" dirty="0" err="1"/>
              <a:t>entrar</a:t>
            </a:r>
            <a:r>
              <a:rPr lang="en-US" dirty="0"/>
              <a:t> </a:t>
            </a:r>
            <a:r>
              <a:rPr lang="en-US" dirty="0" err="1"/>
              <a:t>en</a:t>
            </a:r>
            <a:r>
              <a:rPr lang="en-US" dirty="0"/>
              <a:t> un </a:t>
            </a:r>
            <a:r>
              <a:rPr lang="en-US" dirty="0" err="1"/>
              <a:t>proceso</a:t>
            </a:r>
            <a:r>
              <a:rPr lang="en-US" dirty="0"/>
              <a:t> </a:t>
            </a:r>
            <a:r>
              <a:rPr lang="en-US" dirty="0" err="1"/>
              <a:t>interactivo</a:t>
            </a:r>
            <a:r>
              <a:rPr lang="en-US" dirty="0"/>
              <a:t> de </a:t>
            </a:r>
            <a:r>
              <a:rPr lang="en-US" dirty="0" err="1"/>
              <a:t>buena</a:t>
            </a:r>
            <a:r>
              <a:rPr lang="en-US" dirty="0"/>
              <a:t> </a:t>
            </a:r>
            <a:r>
              <a:rPr lang="en-US" dirty="0" err="1"/>
              <a:t>fe</a:t>
            </a:r>
            <a:r>
              <a:rPr lang="en-US" dirty="0"/>
              <a:t> con el </a:t>
            </a:r>
            <a:r>
              <a:rPr lang="en-US" dirty="0" err="1"/>
              <a:t>empleado</a:t>
            </a:r>
            <a:r>
              <a:rPr lang="en-US" dirty="0"/>
              <a:t> con el </a:t>
            </a:r>
            <a:r>
              <a:rPr lang="en-US" dirty="0" err="1"/>
              <a:t>propósito</a:t>
            </a:r>
            <a:r>
              <a:rPr lang="en-US" dirty="0"/>
              <a:t> de </a:t>
            </a:r>
            <a:r>
              <a:rPr lang="en-US" dirty="0" err="1"/>
              <a:t>identificar</a:t>
            </a:r>
            <a:r>
              <a:rPr lang="en-US" dirty="0"/>
              <a:t> </a:t>
            </a:r>
            <a:r>
              <a:rPr lang="en-US" dirty="0" err="1"/>
              <a:t>posibles</a:t>
            </a:r>
            <a:r>
              <a:rPr lang="en-US" dirty="0"/>
              <a:t> </a:t>
            </a:r>
            <a:r>
              <a:rPr lang="en-US" dirty="0" err="1"/>
              <a:t>acomodos</a:t>
            </a:r>
            <a:r>
              <a:rPr lang="en-US" dirty="0"/>
              <a:t>.  “Buena </a:t>
            </a:r>
            <a:r>
              <a:rPr lang="en-US" dirty="0" err="1"/>
              <a:t>fe</a:t>
            </a:r>
            <a:r>
              <a:rPr lang="en-US" dirty="0"/>
              <a:t>” </a:t>
            </a:r>
            <a:r>
              <a:rPr lang="en-US" dirty="0" err="1"/>
              <a:t>significa</a:t>
            </a:r>
            <a:r>
              <a:rPr lang="en-US" dirty="0"/>
              <a:t> </a:t>
            </a:r>
            <a:r>
              <a:rPr lang="en-US" dirty="0" err="1"/>
              <a:t>comunicación</a:t>
            </a:r>
            <a:r>
              <a:rPr lang="en-US" dirty="0"/>
              <a:t> </a:t>
            </a:r>
            <a:r>
              <a:rPr lang="en-US" dirty="0" err="1"/>
              <a:t>directa</a:t>
            </a:r>
            <a:r>
              <a:rPr lang="en-US" dirty="0"/>
              <a:t> y </a:t>
            </a:r>
            <a:r>
              <a:rPr lang="en-US" dirty="0" err="1"/>
              <a:t>cooperación</a:t>
            </a:r>
            <a:r>
              <a:rPr lang="en-US" dirty="0"/>
              <a:t> que </a:t>
            </a:r>
            <a:r>
              <a:rPr lang="en-US" dirty="0" err="1"/>
              <a:t>promueva</a:t>
            </a:r>
            <a:r>
              <a:rPr lang="en-US" dirty="0"/>
              <a:t> la </a:t>
            </a:r>
            <a:r>
              <a:rPr lang="en-US" dirty="0" err="1"/>
              <a:t>identificación</a:t>
            </a:r>
            <a:r>
              <a:rPr lang="en-US" dirty="0"/>
              <a:t> de un </a:t>
            </a:r>
            <a:r>
              <a:rPr lang="en-US" dirty="0" err="1"/>
              <a:t>acomodo</a:t>
            </a:r>
            <a:r>
              <a:rPr lang="en-US" dirty="0"/>
              <a:t> </a:t>
            </a:r>
            <a:r>
              <a:rPr lang="en-US" dirty="0" err="1"/>
              <a:t>apropiado</a:t>
            </a:r>
            <a:r>
              <a:rPr lang="en-US" dirty="0"/>
              <a:t>.</a:t>
            </a:r>
          </a:p>
          <a:p>
            <a:pPr lvl="1" algn="just">
              <a:spcBef>
                <a:spcPts val="600"/>
              </a:spcBef>
            </a:pPr>
            <a:r>
              <a:rPr lang="en-US" dirty="0"/>
              <a:t>Paso 1:	Determine las </a:t>
            </a:r>
            <a:r>
              <a:rPr lang="en-US" dirty="0" err="1"/>
              <a:t>funciones</a:t>
            </a:r>
            <a:r>
              <a:rPr lang="en-US" dirty="0"/>
              <a:t> </a:t>
            </a:r>
            <a:r>
              <a:rPr lang="en-US" dirty="0" err="1"/>
              <a:t>esenciales</a:t>
            </a:r>
            <a:r>
              <a:rPr lang="en-US" dirty="0"/>
              <a:t> de la </a:t>
            </a:r>
            <a:r>
              <a:rPr lang="en-US" dirty="0" err="1"/>
              <a:t>posición</a:t>
            </a:r>
            <a:r>
              <a:rPr lang="en-US" dirty="0"/>
              <a:t>.</a:t>
            </a:r>
          </a:p>
          <a:p>
            <a:pPr lvl="1" algn="just">
              <a:spcBef>
                <a:spcPts val="600"/>
              </a:spcBef>
            </a:pPr>
            <a:r>
              <a:rPr lang="en-US" dirty="0"/>
              <a:t>Paso 2:	</a:t>
            </a:r>
            <a:r>
              <a:rPr lang="en-US" dirty="0" err="1"/>
              <a:t>Consulte</a:t>
            </a:r>
            <a:r>
              <a:rPr lang="en-US" dirty="0"/>
              <a:t> con el </a:t>
            </a:r>
            <a:r>
              <a:rPr lang="en-US" dirty="0" err="1"/>
              <a:t>empleado</a:t>
            </a:r>
            <a:r>
              <a:rPr lang="en-US" dirty="0"/>
              <a:t> para </a:t>
            </a:r>
            <a:r>
              <a:rPr lang="en-US" dirty="0" err="1"/>
              <a:t>identificar</a:t>
            </a:r>
            <a:r>
              <a:rPr lang="en-US" dirty="0"/>
              <a:t> las </a:t>
            </a:r>
            <a:r>
              <a:rPr lang="en-US" dirty="0" err="1"/>
              <a:t>limitaciones</a:t>
            </a:r>
            <a:r>
              <a:rPr lang="en-US" dirty="0"/>
              <a:t> </a:t>
            </a:r>
            <a:r>
              <a:rPr lang="en-US" dirty="0" err="1"/>
              <a:t>específicas</a:t>
            </a:r>
            <a:r>
              <a:rPr lang="en-US" dirty="0"/>
              <a:t> 			</a:t>
            </a:r>
            <a:r>
              <a:rPr lang="en-US" dirty="0" err="1"/>
              <a:t>relacionadas</a:t>
            </a:r>
            <a:r>
              <a:rPr lang="en-US" dirty="0"/>
              <a:t> al </a:t>
            </a:r>
            <a:r>
              <a:rPr lang="en-US" dirty="0" err="1"/>
              <a:t>trabajo</a:t>
            </a:r>
            <a:r>
              <a:rPr lang="en-US" dirty="0"/>
              <a:t> y </a:t>
            </a:r>
            <a:r>
              <a:rPr lang="en-US" dirty="0" err="1"/>
              <a:t>cómo</a:t>
            </a:r>
            <a:r>
              <a:rPr lang="en-US" dirty="0"/>
              <a:t> se </a:t>
            </a:r>
            <a:r>
              <a:rPr lang="en-US" dirty="0" err="1"/>
              <a:t>atienden</a:t>
            </a:r>
            <a:r>
              <a:rPr lang="en-US" dirty="0"/>
              <a:t> con </a:t>
            </a:r>
            <a:r>
              <a:rPr lang="en-US" dirty="0" err="1"/>
              <a:t>acomodo</a:t>
            </a:r>
            <a:r>
              <a:rPr lang="en-US" dirty="0"/>
              <a:t> </a:t>
            </a:r>
            <a:r>
              <a:rPr lang="en-US" dirty="0" err="1"/>
              <a:t>razonable</a:t>
            </a:r>
            <a:r>
              <a:rPr lang="en-US" dirty="0"/>
              <a:t>.</a:t>
            </a:r>
          </a:p>
          <a:p>
            <a:pPr lvl="1" algn="just">
              <a:spcBef>
                <a:spcPts val="600"/>
              </a:spcBef>
            </a:pPr>
            <a:r>
              <a:rPr lang="en-US" dirty="0"/>
              <a:t>Paso 3:  	</a:t>
            </a:r>
            <a:r>
              <a:rPr lang="en-US" dirty="0" err="1"/>
              <a:t>Identificar</a:t>
            </a:r>
            <a:r>
              <a:rPr lang="en-US" dirty="0"/>
              <a:t> </a:t>
            </a:r>
            <a:r>
              <a:rPr lang="en-US" dirty="0" err="1"/>
              <a:t>potenciales</a:t>
            </a:r>
            <a:r>
              <a:rPr lang="en-US" dirty="0"/>
              <a:t> </a:t>
            </a:r>
            <a:r>
              <a:rPr lang="en-US" dirty="0" err="1"/>
              <a:t>acomodos</a:t>
            </a:r>
            <a:r>
              <a:rPr lang="en-US" dirty="0"/>
              <a:t> e </a:t>
            </a:r>
            <a:r>
              <a:rPr lang="en-US" dirty="0" err="1"/>
              <a:t>identificar</a:t>
            </a:r>
            <a:r>
              <a:rPr lang="en-US" dirty="0"/>
              <a:t> </a:t>
            </a:r>
            <a:r>
              <a:rPr lang="en-US" dirty="0" err="1"/>
              <a:t>su</a:t>
            </a:r>
            <a:r>
              <a:rPr lang="en-US" dirty="0"/>
              <a:t> </a:t>
            </a:r>
            <a:r>
              <a:rPr lang="en-US" dirty="0" err="1"/>
              <a:t>efectividad</a:t>
            </a:r>
            <a:r>
              <a:rPr lang="en-US" dirty="0"/>
              <a:t>.</a:t>
            </a:r>
          </a:p>
          <a:p>
            <a:pPr lvl="1" algn="just">
              <a:spcBef>
                <a:spcPts val="600"/>
              </a:spcBef>
            </a:pPr>
            <a:r>
              <a:rPr lang="en-US" dirty="0"/>
              <a:t>Paso 4: 	</a:t>
            </a:r>
            <a:r>
              <a:rPr lang="en-US" dirty="0" err="1"/>
              <a:t>Considere</a:t>
            </a:r>
            <a:r>
              <a:rPr lang="en-US" dirty="0"/>
              <a:t> las </a:t>
            </a:r>
            <a:r>
              <a:rPr lang="en-US" dirty="0" err="1"/>
              <a:t>preferencias</a:t>
            </a:r>
            <a:r>
              <a:rPr lang="en-US" dirty="0"/>
              <a:t> del </a:t>
            </a:r>
            <a:r>
              <a:rPr lang="en-US" dirty="0" err="1"/>
              <a:t>empleado</a:t>
            </a:r>
            <a:r>
              <a:rPr lang="en-US" dirty="0"/>
              <a:t> a ser </a:t>
            </a:r>
            <a:r>
              <a:rPr lang="en-US" dirty="0" err="1"/>
              <a:t>acomodado</a:t>
            </a:r>
            <a:r>
              <a:rPr lang="en-US" dirty="0"/>
              <a:t> y </a:t>
            </a:r>
            <a:r>
              <a:rPr lang="en-US" dirty="0" err="1"/>
              <a:t>seleccione</a:t>
            </a:r>
            <a:r>
              <a:rPr lang="en-US" dirty="0"/>
              <a:t> el 		</a:t>
            </a:r>
            <a:r>
              <a:rPr lang="en-US" dirty="0" err="1"/>
              <a:t>acomodo</a:t>
            </a:r>
            <a:r>
              <a:rPr lang="en-US" dirty="0"/>
              <a:t> que sea </a:t>
            </a:r>
            <a:r>
              <a:rPr lang="en-US" dirty="0" err="1"/>
              <a:t>más</a:t>
            </a:r>
            <a:r>
              <a:rPr lang="en-US" dirty="0"/>
              <a:t> </a:t>
            </a:r>
            <a:r>
              <a:rPr lang="en-US" dirty="0" err="1"/>
              <a:t>apropiado</a:t>
            </a:r>
            <a:r>
              <a:rPr lang="en-US" dirty="0"/>
              <a:t> para el </a:t>
            </a:r>
            <a:r>
              <a:rPr lang="en-US" dirty="0" err="1"/>
              <a:t>empleado</a:t>
            </a:r>
            <a:r>
              <a:rPr lang="en-US" dirty="0"/>
              <a:t> </a:t>
            </a:r>
            <a:r>
              <a:rPr lang="en-US" u="sng" dirty="0"/>
              <a:t>y</a:t>
            </a:r>
            <a:r>
              <a:rPr lang="en-US" dirty="0"/>
              <a:t> el </a:t>
            </a:r>
            <a:r>
              <a:rPr lang="en-US" dirty="0" err="1"/>
              <a:t>patrono</a:t>
            </a:r>
            <a:r>
              <a:rPr lang="en-US" dirty="0"/>
              <a:t>.</a:t>
            </a:r>
          </a:p>
          <a:p>
            <a:pPr lvl="1" algn="just">
              <a:spcBef>
                <a:spcPts val="600"/>
              </a:spcBef>
            </a:pPr>
            <a:r>
              <a:rPr lang="en-US" dirty="0"/>
              <a:t>Paso 5: 	</a:t>
            </a:r>
            <a:r>
              <a:rPr lang="en-US" dirty="0" err="1"/>
              <a:t>Documente</a:t>
            </a:r>
            <a:r>
              <a:rPr lang="en-US" dirty="0"/>
              <a:t> el </a:t>
            </a:r>
            <a:r>
              <a:rPr lang="en-US" dirty="0" err="1"/>
              <a:t>proceso</a:t>
            </a:r>
            <a:r>
              <a:rPr lang="en-US" dirty="0"/>
              <a:t> y </a:t>
            </a:r>
            <a:r>
              <a:rPr lang="en-US" dirty="0" err="1"/>
              <a:t>acomodo</a:t>
            </a:r>
            <a:r>
              <a:rPr lang="en-US" dirty="0"/>
              <a:t> </a:t>
            </a:r>
            <a:r>
              <a:rPr lang="en-US" dirty="0" err="1"/>
              <a:t>ofrecido</a:t>
            </a:r>
            <a:r>
              <a:rPr lang="en-US" dirty="0"/>
              <a:t>.</a:t>
            </a:r>
          </a:p>
          <a:p>
            <a:pPr algn="just"/>
            <a:endParaRPr lang="en-US" dirty="0"/>
          </a:p>
        </p:txBody>
      </p:sp>
      <p:sp>
        <p:nvSpPr>
          <p:cNvPr id="3" name="Footer Placeholder 2">
            <a:extLst>
              <a:ext uri="{FF2B5EF4-FFF2-40B4-BE49-F238E27FC236}">
                <a16:creationId xmlns:a16="http://schemas.microsoft.com/office/drawing/2014/main" id="{B18ADE6A-2F41-403C-B1A8-0EDEBB7F9653}"/>
              </a:ext>
            </a:extLst>
          </p:cNvPr>
          <p:cNvSpPr>
            <a:spLocks noGrp="1"/>
          </p:cNvSpPr>
          <p:nvPr>
            <p:ph type="ftr" sz="quarter" idx="3"/>
          </p:nvPr>
        </p:nvSpPr>
        <p:spPr/>
        <p:txBody>
          <a:bodyPr/>
          <a:lstStyle/>
          <a:p>
            <a:r>
              <a:rPr lang="en-US" b="1" dirty="0"/>
              <a:t>Jackson Lewis P.C. </a:t>
            </a:r>
            <a:endParaRPr lang="en-US" dirty="0"/>
          </a:p>
        </p:txBody>
      </p:sp>
      <p:sp>
        <p:nvSpPr>
          <p:cNvPr id="4" name="Slide Number Placeholder 3">
            <a:extLst>
              <a:ext uri="{FF2B5EF4-FFF2-40B4-BE49-F238E27FC236}">
                <a16:creationId xmlns:a16="http://schemas.microsoft.com/office/drawing/2014/main" id="{F01859D0-B60E-4516-AA9F-DD2DF7D816CA}"/>
              </a:ext>
            </a:extLst>
          </p:cNvPr>
          <p:cNvSpPr>
            <a:spLocks noGrp="1"/>
          </p:cNvSpPr>
          <p:nvPr>
            <p:ph type="sldNum" sz="quarter" idx="4"/>
          </p:nvPr>
        </p:nvSpPr>
        <p:spPr/>
        <p:txBody>
          <a:bodyPr/>
          <a:lstStyle/>
          <a:p>
            <a:fld id="{407F7647-6CBB-4945-B48A-22BF8575EA14}" type="slidenum">
              <a:rPr lang="en-US" smtClean="0"/>
              <a:pPr/>
              <a:t>31</a:t>
            </a:fld>
            <a:endParaRPr lang="en-US" dirty="0"/>
          </a:p>
        </p:txBody>
      </p:sp>
      <p:sp>
        <p:nvSpPr>
          <p:cNvPr id="5" name="Title 4">
            <a:extLst>
              <a:ext uri="{FF2B5EF4-FFF2-40B4-BE49-F238E27FC236}">
                <a16:creationId xmlns:a16="http://schemas.microsoft.com/office/drawing/2014/main" id="{0ACAAAC6-26AF-48B2-8699-FF9234203A6B}"/>
              </a:ext>
            </a:extLst>
          </p:cNvPr>
          <p:cNvSpPr>
            <a:spLocks noGrp="1"/>
          </p:cNvSpPr>
          <p:nvPr>
            <p:ph type="title"/>
          </p:nvPr>
        </p:nvSpPr>
        <p:spPr/>
        <p:txBody>
          <a:bodyPr/>
          <a:lstStyle/>
          <a:p>
            <a:r>
              <a:rPr lang="en-US" dirty="0" err="1"/>
              <a:t>Proceso</a:t>
            </a:r>
            <a:r>
              <a:rPr lang="en-US" dirty="0"/>
              <a:t> </a:t>
            </a:r>
            <a:r>
              <a:rPr lang="en-US" dirty="0" err="1"/>
              <a:t>Interactivo</a:t>
            </a:r>
            <a:endParaRPr lang="en-US" dirty="0"/>
          </a:p>
        </p:txBody>
      </p:sp>
    </p:spTree>
    <p:extLst>
      <p:ext uri="{BB962C8B-B14F-4D97-AF65-F5344CB8AC3E}">
        <p14:creationId xmlns:p14="http://schemas.microsoft.com/office/powerpoint/2010/main" val="6015947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B388D5-E43B-4070-BD5E-D3DF9E946CF5}"/>
              </a:ext>
            </a:extLst>
          </p:cNvPr>
          <p:cNvSpPr>
            <a:spLocks noGrp="1"/>
          </p:cNvSpPr>
          <p:nvPr>
            <p:ph idx="1"/>
          </p:nvPr>
        </p:nvSpPr>
        <p:spPr>
          <a:xfrm>
            <a:off x="685800" y="2458192"/>
            <a:ext cx="10817352" cy="3714007"/>
          </a:xfrm>
        </p:spPr>
        <p:txBody>
          <a:bodyPr/>
          <a:lstStyle/>
          <a:p>
            <a:r>
              <a:rPr lang="es-US" dirty="0"/>
              <a:t>Concepto de “Creencia, </a:t>
            </a:r>
            <a:r>
              <a:rPr lang="es-US" dirty="0" err="1"/>
              <a:t>pr</a:t>
            </a:r>
            <a:r>
              <a:rPr lang="he-IL" dirty="0"/>
              <a:t>ִ</a:t>
            </a:r>
            <a:r>
              <a:rPr lang="es-US" dirty="0" err="1"/>
              <a:t>áctica</a:t>
            </a:r>
            <a:r>
              <a:rPr lang="es-US" dirty="0"/>
              <a:t> u observancia sinceramente arraigada”</a:t>
            </a:r>
          </a:p>
          <a:p>
            <a:r>
              <a:rPr lang="es-US" dirty="0"/>
              <a:t>Análisis individualizado para cada caso</a:t>
            </a:r>
          </a:p>
          <a:p>
            <a:pPr lvl="1"/>
            <a:r>
              <a:rPr lang="es-US" dirty="0">
                <a:solidFill>
                  <a:srgbClr val="FF3300"/>
                </a:solidFill>
              </a:rPr>
              <a:t>OJO: </a:t>
            </a:r>
            <a:r>
              <a:rPr lang="es-US" dirty="0"/>
              <a:t>Las guías del EEOC y las OE establecen que </a:t>
            </a:r>
            <a:r>
              <a:rPr lang="es-US" dirty="0">
                <a:solidFill>
                  <a:srgbClr val="FF3300"/>
                </a:solidFill>
              </a:rPr>
              <a:t>el patrono deberá presumir </a:t>
            </a:r>
            <a:r>
              <a:rPr lang="es-US" dirty="0"/>
              <a:t>que la solicitud de su empleado está basada en una creencia, práctica u observancia sinceramente arraigada”. </a:t>
            </a:r>
            <a:r>
              <a:rPr lang="es-US" dirty="0">
                <a:solidFill>
                  <a:srgbClr val="FF3300"/>
                </a:solidFill>
              </a:rPr>
              <a:t>PERO</a:t>
            </a:r>
            <a:r>
              <a:rPr lang="es-US" dirty="0"/>
              <a:t> el EEOC ha dicho que si el patrono tiene conocimiento de hechos que provean una base razonable para cuestionar ya sea la naturaleza religiosa o la sinceridad, </a:t>
            </a:r>
            <a:r>
              <a:rPr lang="es-US" dirty="0">
                <a:solidFill>
                  <a:srgbClr val="FF3300"/>
                </a:solidFill>
              </a:rPr>
              <a:t>puede solicitar información suplementaria adicional</a:t>
            </a:r>
            <a:r>
              <a:rPr lang="es-US" dirty="0"/>
              <a:t> </a:t>
            </a:r>
          </a:p>
          <a:p>
            <a:r>
              <a:rPr lang="es-US" dirty="0"/>
              <a:t>Recomendación del EEOC cuando se trata de solicitudes de acomodo por religión:  </a:t>
            </a:r>
          </a:p>
          <a:p>
            <a:pPr lvl="1"/>
            <a:r>
              <a:rPr lang="es-US" dirty="0"/>
              <a:t>considerar opciones de acomodo razonable, tales como trabajo remoto o reasignación de roles. </a:t>
            </a:r>
          </a:p>
        </p:txBody>
      </p:sp>
      <p:sp>
        <p:nvSpPr>
          <p:cNvPr id="3" name="Footer Placeholder 2">
            <a:extLst>
              <a:ext uri="{FF2B5EF4-FFF2-40B4-BE49-F238E27FC236}">
                <a16:creationId xmlns:a16="http://schemas.microsoft.com/office/drawing/2014/main" id="{8C45EC90-7675-4B46-BAA4-8925251015A4}"/>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E58F2BBF-1A1F-4509-9686-E33064BAC4BA}"/>
              </a:ext>
            </a:extLst>
          </p:cNvPr>
          <p:cNvSpPr>
            <a:spLocks noGrp="1"/>
          </p:cNvSpPr>
          <p:nvPr>
            <p:ph type="sldNum" sz="quarter" idx="4"/>
          </p:nvPr>
        </p:nvSpPr>
        <p:spPr/>
        <p:txBody>
          <a:bodyPr/>
          <a:lstStyle/>
          <a:p>
            <a:fld id="{407F7647-6CBB-4945-B48A-22BF8575EA14}" type="slidenum">
              <a:rPr lang="en-US" smtClean="0"/>
              <a:pPr/>
              <a:t>32</a:t>
            </a:fld>
            <a:endParaRPr lang="en-US" dirty="0"/>
          </a:p>
        </p:txBody>
      </p:sp>
      <p:sp>
        <p:nvSpPr>
          <p:cNvPr id="5" name="Title 4">
            <a:extLst>
              <a:ext uri="{FF2B5EF4-FFF2-40B4-BE49-F238E27FC236}">
                <a16:creationId xmlns:a16="http://schemas.microsoft.com/office/drawing/2014/main" id="{87C164D1-BD6E-4340-B451-18E894031AAD}"/>
              </a:ext>
            </a:extLst>
          </p:cNvPr>
          <p:cNvSpPr>
            <a:spLocks noGrp="1"/>
          </p:cNvSpPr>
          <p:nvPr>
            <p:ph type="title"/>
          </p:nvPr>
        </p:nvSpPr>
        <p:spPr>
          <a:xfrm>
            <a:off x="685800" y="249382"/>
            <a:ext cx="10817352" cy="945779"/>
          </a:xfrm>
        </p:spPr>
        <p:txBody>
          <a:bodyPr/>
          <a:lstStyle/>
          <a:p>
            <a:r>
              <a:rPr lang="es-PR" dirty="0"/>
              <a:t>Consideraciones bajo Título VII </a:t>
            </a:r>
            <a:endParaRPr lang="en-US" dirty="0"/>
          </a:p>
        </p:txBody>
      </p:sp>
      <p:sp>
        <p:nvSpPr>
          <p:cNvPr id="6" name="Text Placeholder 5">
            <a:extLst>
              <a:ext uri="{FF2B5EF4-FFF2-40B4-BE49-F238E27FC236}">
                <a16:creationId xmlns:a16="http://schemas.microsoft.com/office/drawing/2014/main" id="{F525DAE1-9F2E-4A03-9536-A26D07AB9B04}"/>
              </a:ext>
            </a:extLst>
          </p:cNvPr>
          <p:cNvSpPr>
            <a:spLocks noGrp="1"/>
          </p:cNvSpPr>
          <p:nvPr>
            <p:ph type="body" idx="10"/>
          </p:nvPr>
        </p:nvSpPr>
        <p:spPr>
          <a:xfrm>
            <a:off x="593767" y="1685067"/>
            <a:ext cx="11091552" cy="773125"/>
          </a:xfrm>
        </p:spPr>
        <p:txBody>
          <a:bodyPr>
            <a:normAutofit/>
          </a:bodyPr>
          <a:lstStyle/>
          <a:p>
            <a:r>
              <a:rPr lang="es-US" dirty="0"/>
              <a:t>¿Procede un acomodo razonable por razón de religión?</a:t>
            </a:r>
            <a:endParaRPr lang="en-US" dirty="0"/>
          </a:p>
        </p:txBody>
      </p:sp>
      <p:pic>
        <p:nvPicPr>
          <p:cNvPr id="8" name="Picture 7" descr="A picture containing text, sign, street, accessory&#10;&#10;Description automatically generated">
            <a:extLst>
              <a:ext uri="{FF2B5EF4-FFF2-40B4-BE49-F238E27FC236}">
                <a16:creationId xmlns:a16="http://schemas.microsoft.com/office/drawing/2014/main" id="{87DE6B84-D062-4B7B-8C0F-FF3557AA33B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789721" y="131263"/>
            <a:ext cx="2279112" cy="1519408"/>
          </a:xfrm>
          <a:prstGeom prst="rect">
            <a:avLst/>
          </a:prstGeom>
        </p:spPr>
      </p:pic>
    </p:spTree>
    <p:extLst>
      <p:ext uri="{BB962C8B-B14F-4D97-AF65-F5344CB8AC3E}">
        <p14:creationId xmlns:p14="http://schemas.microsoft.com/office/powerpoint/2010/main" val="4733415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099328B-E099-460B-BA01-93C48C472041}"/>
              </a:ext>
            </a:extLst>
          </p:cNvPr>
          <p:cNvSpPr>
            <a:spLocks noGrp="1"/>
          </p:cNvSpPr>
          <p:nvPr>
            <p:ph idx="1"/>
          </p:nvPr>
        </p:nvSpPr>
        <p:spPr/>
        <p:txBody>
          <a:bodyPr/>
          <a:lstStyle/>
          <a:p>
            <a:r>
              <a:rPr lang="en-US" dirty="0" err="1"/>
              <a:t>Empleado</a:t>
            </a:r>
            <a:r>
              <a:rPr lang="en-US" dirty="0"/>
              <a:t> </a:t>
            </a:r>
            <a:r>
              <a:rPr lang="en-US" dirty="0" err="1"/>
              <a:t>deberá</a:t>
            </a:r>
            <a:r>
              <a:rPr lang="en-US" dirty="0"/>
              <a:t> </a:t>
            </a:r>
            <a:r>
              <a:rPr lang="en-US" dirty="0" err="1"/>
              <a:t>presentar</a:t>
            </a:r>
            <a:r>
              <a:rPr lang="en-US" dirty="0"/>
              <a:t> </a:t>
            </a:r>
            <a:r>
              <a:rPr lang="en-US" dirty="0" err="1"/>
              <a:t>certificación</a:t>
            </a:r>
            <a:r>
              <a:rPr lang="en-US" dirty="0"/>
              <a:t> que </a:t>
            </a:r>
            <a:r>
              <a:rPr lang="en-US" dirty="0" err="1"/>
              <a:t>incluya</a:t>
            </a:r>
            <a:r>
              <a:rPr lang="en-US" dirty="0"/>
              <a:t>:</a:t>
            </a:r>
          </a:p>
          <a:p>
            <a:pPr lvl="1"/>
            <a:r>
              <a:rPr lang="es-ES" sz="2000" dirty="0">
                <a:effectLst/>
                <a:ea typeface="Calibri" panose="020F0502020204030204" pitchFamily="34" charset="0"/>
              </a:rPr>
              <a:t>naturaleza de su objeción a la vacuna</a:t>
            </a:r>
          </a:p>
          <a:p>
            <a:pPr lvl="1"/>
            <a:r>
              <a:rPr lang="es-ES" sz="2000" dirty="0">
                <a:effectLst/>
                <a:ea typeface="Calibri" panose="020F0502020204030204" pitchFamily="34" charset="0"/>
              </a:rPr>
              <a:t>explicación de cómo el cumplir con la vacunación es una carga sustancial o conflige con sus sinceras creencias, prácticas u observancias religiosas;</a:t>
            </a:r>
          </a:p>
          <a:p>
            <a:pPr lvl="1"/>
            <a:r>
              <a:rPr lang="es-ES" sz="2000" dirty="0">
                <a:effectLst/>
                <a:ea typeface="Calibri" panose="020F0502020204030204" pitchFamily="34" charset="0"/>
              </a:rPr>
              <a:t>el tiempo que ha observado o practicado esas creencias religiosas</a:t>
            </a:r>
          </a:p>
          <a:p>
            <a:pPr lvl="1"/>
            <a:r>
              <a:rPr lang="es-ES" sz="2000" dirty="0">
                <a:effectLst/>
                <a:ea typeface="Calibri" panose="020F0502020204030204" pitchFamily="34" charset="0"/>
              </a:rPr>
              <a:t>el tipo de vacunas a las que objeta y si ha recibido alguna otra vacuna recientemente</a:t>
            </a:r>
            <a:endParaRPr lang="en-US" sz="2000" dirty="0">
              <a:effectLst/>
              <a:ea typeface="Calibri" panose="020F0502020204030204" pitchFamily="34" charset="0"/>
            </a:endParaRPr>
          </a:p>
          <a:p>
            <a:pPr lvl="1"/>
            <a:endParaRPr lang="en-US" dirty="0"/>
          </a:p>
          <a:p>
            <a:r>
              <a:rPr lang="en-US" dirty="0" err="1"/>
              <a:t>Patrono</a:t>
            </a:r>
            <a:r>
              <a:rPr lang="en-US" dirty="0"/>
              <a:t> </a:t>
            </a:r>
            <a:r>
              <a:rPr lang="en-US" dirty="0" err="1"/>
              <a:t>deberá</a:t>
            </a:r>
            <a:r>
              <a:rPr lang="en-US" dirty="0"/>
              <a:t> </a:t>
            </a:r>
            <a:r>
              <a:rPr lang="en-US" dirty="0" err="1"/>
              <a:t>presumir</a:t>
            </a:r>
            <a:r>
              <a:rPr lang="en-US" dirty="0"/>
              <a:t> que se </a:t>
            </a:r>
            <a:r>
              <a:rPr lang="en-US" dirty="0" err="1"/>
              <a:t>basa</a:t>
            </a:r>
            <a:r>
              <a:rPr lang="en-US" dirty="0"/>
              <a:t> </a:t>
            </a:r>
            <a:r>
              <a:rPr lang="en-US" dirty="0" err="1"/>
              <a:t>en</a:t>
            </a:r>
            <a:r>
              <a:rPr lang="en-US" dirty="0"/>
              <a:t> </a:t>
            </a:r>
            <a:r>
              <a:rPr lang="en-US" dirty="0" err="1"/>
              <a:t>creencias</a:t>
            </a:r>
            <a:r>
              <a:rPr lang="en-US" dirty="0"/>
              <a:t> </a:t>
            </a:r>
            <a:r>
              <a:rPr lang="en-US" dirty="0" err="1"/>
              <a:t>sinceras</a:t>
            </a:r>
            <a:endParaRPr lang="en-US" dirty="0"/>
          </a:p>
          <a:p>
            <a:pPr lvl="1"/>
            <a:r>
              <a:rPr lang="en-US" dirty="0" err="1"/>
              <a:t>Aunque</a:t>
            </a:r>
            <a:r>
              <a:rPr lang="en-US" dirty="0"/>
              <a:t> se </a:t>
            </a:r>
            <a:r>
              <a:rPr lang="en-US" dirty="0" err="1"/>
              <a:t>puede</a:t>
            </a:r>
            <a:r>
              <a:rPr lang="en-US" dirty="0"/>
              <a:t> </a:t>
            </a:r>
            <a:r>
              <a:rPr lang="en-US" dirty="0" err="1"/>
              <a:t>pedir</a:t>
            </a:r>
            <a:r>
              <a:rPr lang="en-US" dirty="0"/>
              <a:t> </a:t>
            </a:r>
            <a:r>
              <a:rPr lang="en-US" dirty="0" err="1"/>
              <a:t>informacion</a:t>
            </a:r>
            <a:r>
              <a:rPr lang="en-US" dirty="0"/>
              <a:t> </a:t>
            </a:r>
            <a:r>
              <a:rPr lang="en-US" dirty="0" err="1"/>
              <a:t>adicional</a:t>
            </a:r>
            <a:endParaRPr lang="en-US" dirty="0"/>
          </a:p>
          <a:p>
            <a:r>
              <a:rPr lang="en-US" dirty="0" err="1"/>
              <a:t>Patrono</a:t>
            </a:r>
            <a:r>
              <a:rPr lang="en-US" dirty="0"/>
              <a:t> no </a:t>
            </a:r>
            <a:r>
              <a:rPr lang="en-US" dirty="0" err="1"/>
              <a:t>podrá</a:t>
            </a:r>
            <a:r>
              <a:rPr lang="en-US" dirty="0"/>
              <a:t> </a:t>
            </a:r>
            <a:r>
              <a:rPr lang="en-US" dirty="0" err="1"/>
              <a:t>cuestionar</a:t>
            </a:r>
            <a:r>
              <a:rPr lang="en-US" dirty="0"/>
              <a:t> la </a:t>
            </a:r>
            <a:r>
              <a:rPr lang="en-US" dirty="0" err="1"/>
              <a:t>razonabilidad</a:t>
            </a:r>
            <a:r>
              <a:rPr lang="en-US" dirty="0"/>
              <a:t> de la </a:t>
            </a:r>
            <a:r>
              <a:rPr lang="en-US" dirty="0" err="1"/>
              <a:t>creencia</a:t>
            </a:r>
            <a:r>
              <a:rPr lang="en-US" dirty="0"/>
              <a:t> religiosa</a:t>
            </a:r>
          </a:p>
          <a:p>
            <a:endParaRPr lang="en-US" dirty="0"/>
          </a:p>
          <a:p>
            <a:pPr marL="0" indent="0">
              <a:buNone/>
            </a:pPr>
            <a:endParaRPr lang="en-US" dirty="0"/>
          </a:p>
        </p:txBody>
      </p:sp>
      <p:sp>
        <p:nvSpPr>
          <p:cNvPr id="3" name="Footer Placeholder 2">
            <a:extLst>
              <a:ext uri="{FF2B5EF4-FFF2-40B4-BE49-F238E27FC236}">
                <a16:creationId xmlns:a16="http://schemas.microsoft.com/office/drawing/2014/main" id="{7E8D59DE-76CC-407D-AE9F-54C6A9A9EC42}"/>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98FE7A4A-C02C-447C-974C-25A47FECE6D4}"/>
              </a:ext>
            </a:extLst>
          </p:cNvPr>
          <p:cNvSpPr>
            <a:spLocks noGrp="1"/>
          </p:cNvSpPr>
          <p:nvPr>
            <p:ph type="sldNum" sz="quarter" idx="4"/>
          </p:nvPr>
        </p:nvSpPr>
        <p:spPr/>
        <p:txBody>
          <a:bodyPr/>
          <a:lstStyle/>
          <a:p>
            <a:fld id="{407F7647-6CBB-4945-B48A-22BF8575EA14}" type="slidenum">
              <a:rPr lang="en-US" smtClean="0"/>
              <a:pPr/>
              <a:t>33</a:t>
            </a:fld>
            <a:endParaRPr lang="en-US" dirty="0"/>
          </a:p>
        </p:txBody>
      </p:sp>
      <p:sp>
        <p:nvSpPr>
          <p:cNvPr id="5" name="Title 4">
            <a:extLst>
              <a:ext uri="{FF2B5EF4-FFF2-40B4-BE49-F238E27FC236}">
                <a16:creationId xmlns:a16="http://schemas.microsoft.com/office/drawing/2014/main" id="{4EC0DE0A-E26C-4B6E-A4F3-DB1CA515981B}"/>
              </a:ext>
            </a:extLst>
          </p:cNvPr>
          <p:cNvSpPr>
            <a:spLocks noGrp="1"/>
          </p:cNvSpPr>
          <p:nvPr>
            <p:ph type="title"/>
          </p:nvPr>
        </p:nvSpPr>
        <p:spPr/>
        <p:txBody>
          <a:bodyPr/>
          <a:lstStyle/>
          <a:p>
            <a:r>
              <a:rPr lang="en-US" sz="2400" dirty="0" err="1"/>
              <a:t>Excepciones</a:t>
            </a:r>
            <a:r>
              <a:rPr lang="en-US" sz="2400" dirty="0"/>
              <a:t> – para </a:t>
            </a:r>
            <a:r>
              <a:rPr lang="en-US" sz="2400" dirty="0" err="1"/>
              <a:t>patronos</a:t>
            </a:r>
            <a:r>
              <a:rPr lang="en-US" sz="2400" dirty="0"/>
              <a:t> con </a:t>
            </a:r>
            <a:r>
              <a:rPr lang="en-US" sz="2400" dirty="0" err="1"/>
              <a:t>menos</a:t>
            </a:r>
            <a:r>
              <a:rPr lang="en-US" sz="2400" dirty="0"/>
              <a:t> de 50 </a:t>
            </a:r>
            <a:r>
              <a:rPr lang="en-US" sz="2400" dirty="0" err="1"/>
              <a:t>empleados</a:t>
            </a:r>
            <a:r>
              <a:rPr lang="en-US" sz="2400" dirty="0"/>
              <a:t> </a:t>
            </a:r>
            <a:r>
              <a:rPr lang="en-US" sz="2400" dirty="0" err="1"/>
              <a:t>en</a:t>
            </a:r>
            <a:r>
              <a:rPr lang="en-US" sz="2400" dirty="0"/>
              <a:t> </a:t>
            </a:r>
            <a:r>
              <a:rPr lang="en-US" sz="2400" dirty="0" err="1"/>
              <a:t>industrias</a:t>
            </a:r>
            <a:r>
              <a:rPr lang="en-US" sz="2400" dirty="0"/>
              <a:t> no </a:t>
            </a:r>
            <a:r>
              <a:rPr lang="en-US" sz="2400" dirty="0" err="1"/>
              <a:t>cubiertas</a:t>
            </a:r>
            <a:r>
              <a:rPr lang="en-US" sz="2400" dirty="0"/>
              <a:t> por las OE </a:t>
            </a:r>
            <a:r>
              <a:rPr lang="en-US" sz="2400" dirty="0" err="1"/>
              <a:t>vigentes</a:t>
            </a:r>
            <a:r>
              <a:rPr lang="en-US" sz="2400" dirty="0"/>
              <a:t> </a:t>
            </a:r>
          </a:p>
        </p:txBody>
      </p:sp>
      <p:sp>
        <p:nvSpPr>
          <p:cNvPr id="6" name="Text Placeholder 5">
            <a:extLst>
              <a:ext uri="{FF2B5EF4-FFF2-40B4-BE49-F238E27FC236}">
                <a16:creationId xmlns:a16="http://schemas.microsoft.com/office/drawing/2014/main" id="{9A93E357-999A-4694-8425-0F9972A9D259}"/>
              </a:ext>
            </a:extLst>
          </p:cNvPr>
          <p:cNvSpPr>
            <a:spLocks noGrp="1"/>
          </p:cNvSpPr>
          <p:nvPr>
            <p:ph type="body" idx="10"/>
          </p:nvPr>
        </p:nvSpPr>
        <p:spPr/>
        <p:txBody>
          <a:bodyPr/>
          <a:lstStyle/>
          <a:p>
            <a:r>
              <a:rPr lang="en-US" dirty="0"/>
              <a:t>RAZONES RELIGIOSAS</a:t>
            </a:r>
          </a:p>
        </p:txBody>
      </p:sp>
    </p:spTree>
    <p:extLst>
      <p:ext uri="{BB962C8B-B14F-4D97-AF65-F5344CB8AC3E}">
        <p14:creationId xmlns:p14="http://schemas.microsoft.com/office/powerpoint/2010/main" val="3439789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B388D5-E43B-4070-BD5E-D3DF9E946CF5}"/>
              </a:ext>
            </a:extLst>
          </p:cNvPr>
          <p:cNvSpPr>
            <a:spLocks noGrp="1"/>
          </p:cNvSpPr>
          <p:nvPr>
            <p:ph idx="1"/>
          </p:nvPr>
        </p:nvSpPr>
        <p:spPr>
          <a:xfrm>
            <a:off x="685800" y="2211160"/>
            <a:ext cx="10817352" cy="3961039"/>
          </a:xfrm>
        </p:spPr>
        <p:txBody>
          <a:bodyPr/>
          <a:lstStyle/>
          <a:p>
            <a:pPr marL="457200" indent="-457200"/>
            <a:endParaRPr lang="en-US" sz="2400" dirty="0"/>
          </a:p>
          <a:p>
            <a:r>
              <a:rPr lang="en-US" dirty="0"/>
              <a:t> Para </a:t>
            </a:r>
            <a:r>
              <a:rPr lang="en-US" dirty="0" err="1"/>
              <a:t>efectos</a:t>
            </a:r>
            <a:r>
              <a:rPr lang="en-US" dirty="0"/>
              <a:t> de </a:t>
            </a:r>
            <a:r>
              <a:rPr lang="en-US" dirty="0" err="1"/>
              <a:t>acomodo</a:t>
            </a:r>
            <a:r>
              <a:rPr lang="en-US" dirty="0"/>
              <a:t> por </a:t>
            </a:r>
            <a:r>
              <a:rPr lang="en-US" dirty="0" err="1"/>
              <a:t>raz</a:t>
            </a:r>
            <a:r>
              <a:rPr lang="es-US" dirty="0" err="1"/>
              <a:t>ón</a:t>
            </a:r>
            <a:r>
              <a:rPr lang="es-US" dirty="0"/>
              <a:t> de religión bajo Título VII, el concepto de “</a:t>
            </a:r>
            <a:r>
              <a:rPr lang="es-US" dirty="0" err="1"/>
              <a:t>undue</a:t>
            </a:r>
            <a:r>
              <a:rPr lang="es-US" dirty="0"/>
              <a:t> </a:t>
            </a:r>
            <a:r>
              <a:rPr lang="es-US" dirty="0" err="1"/>
              <a:t>hardship</a:t>
            </a:r>
            <a:r>
              <a:rPr lang="es-US" dirty="0"/>
              <a:t>” se interpreta de manera distinta</a:t>
            </a:r>
          </a:p>
          <a:p>
            <a:r>
              <a:rPr lang="es-US" dirty="0"/>
              <a:t>Mucho más fácil de cumplir para el patrono, que tiene que demostrar únicamente que el acomodo presupone un gasto o un inconveniente más que mínimo</a:t>
            </a:r>
          </a:p>
        </p:txBody>
      </p:sp>
      <p:sp>
        <p:nvSpPr>
          <p:cNvPr id="3" name="Footer Placeholder 2">
            <a:extLst>
              <a:ext uri="{FF2B5EF4-FFF2-40B4-BE49-F238E27FC236}">
                <a16:creationId xmlns:a16="http://schemas.microsoft.com/office/drawing/2014/main" id="{8C45EC90-7675-4B46-BAA4-8925251015A4}"/>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E58F2BBF-1A1F-4509-9686-E33064BAC4BA}"/>
              </a:ext>
            </a:extLst>
          </p:cNvPr>
          <p:cNvSpPr>
            <a:spLocks noGrp="1"/>
          </p:cNvSpPr>
          <p:nvPr>
            <p:ph type="sldNum" sz="quarter" idx="4"/>
          </p:nvPr>
        </p:nvSpPr>
        <p:spPr/>
        <p:txBody>
          <a:bodyPr/>
          <a:lstStyle/>
          <a:p>
            <a:fld id="{407F7647-6CBB-4945-B48A-22BF8575EA14}" type="slidenum">
              <a:rPr lang="en-US" smtClean="0"/>
              <a:pPr/>
              <a:t>34</a:t>
            </a:fld>
            <a:endParaRPr lang="en-US" dirty="0"/>
          </a:p>
        </p:txBody>
      </p:sp>
      <p:sp>
        <p:nvSpPr>
          <p:cNvPr id="5" name="Title 4">
            <a:extLst>
              <a:ext uri="{FF2B5EF4-FFF2-40B4-BE49-F238E27FC236}">
                <a16:creationId xmlns:a16="http://schemas.microsoft.com/office/drawing/2014/main" id="{87C164D1-BD6E-4340-B451-18E894031AAD}"/>
              </a:ext>
            </a:extLst>
          </p:cNvPr>
          <p:cNvSpPr>
            <a:spLocks noGrp="1"/>
          </p:cNvSpPr>
          <p:nvPr>
            <p:ph type="title"/>
          </p:nvPr>
        </p:nvSpPr>
        <p:spPr>
          <a:xfrm>
            <a:off x="685800" y="249382"/>
            <a:ext cx="10817352" cy="945779"/>
          </a:xfrm>
        </p:spPr>
        <p:txBody>
          <a:bodyPr/>
          <a:lstStyle/>
          <a:p>
            <a:r>
              <a:rPr lang="es-PR" dirty="0"/>
              <a:t>Consideraciones bajo Titulo VII</a:t>
            </a:r>
            <a:endParaRPr lang="en-US" dirty="0"/>
          </a:p>
        </p:txBody>
      </p:sp>
      <p:sp>
        <p:nvSpPr>
          <p:cNvPr id="6" name="Text Placeholder 5">
            <a:extLst>
              <a:ext uri="{FF2B5EF4-FFF2-40B4-BE49-F238E27FC236}">
                <a16:creationId xmlns:a16="http://schemas.microsoft.com/office/drawing/2014/main" id="{F525DAE1-9F2E-4A03-9536-A26D07AB9B04}"/>
              </a:ext>
            </a:extLst>
          </p:cNvPr>
          <p:cNvSpPr>
            <a:spLocks noGrp="1"/>
          </p:cNvSpPr>
          <p:nvPr>
            <p:ph type="body" idx="10"/>
          </p:nvPr>
        </p:nvSpPr>
        <p:spPr/>
        <p:txBody>
          <a:bodyPr/>
          <a:lstStyle/>
          <a:p>
            <a:r>
              <a:rPr lang="en-US" dirty="0" err="1"/>
              <a:t>Concepto</a:t>
            </a:r>
            <a:r>
              <a:rPr lang="en-US" dirty="0"/>
              <a:t> de “undue hardship” </a:t>
            </a:r>
          </a:p>
        </p:txBody>
      </p:sp>
    </p:spTree>
    <p:extLst>
      <p:ext uri="{BB962C8B-B14F-4D97-AF65-F5344CB8AC3E}">
        <p14:creationId xmlns:p14="http://schemas.microsoft.com/office/powerpoint/2010/main" val="38549676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E4087A5-D54E-4E21-9430-CD43F8FB5EDE}"/>
              </a:ext>
            </a:extLst>
          </p:cNvPr>
          <p:cNvSpPr>
            <a:spLocks noGrp="1"/>
          </p:cNvSpPr>
          <p:nvPr>
            <p:ph idx="1"/>
          </p:nvPr>
        </p:nvSpPr>
        <p:spPr/>
        <p:txBody>
          <a:bodyPr/>
          <a:lstStyle/>
          <a:p>
            <a:endParaRPr lang="es-PR" dirty="0"/>
          </a:p>
          <a:p>
            <a:endParaRPr lang="en-US" dirty="0"/>
          </a:p>
          <a:p>
            <a:endParaRPr lang="en-US" dirty="0"/>
          </a:p>
          <a:p>
            <a:endParaRPr lang="en-US" dirty="0"/>
          </a:p>
          <a:p>
            <a:endParaRPr lang="en-US" dirty="0"/>
          </a:p>
          <a:p>
            <a:endParaRPr lang="en-US" dirty="0"/>
          </a:p>
          <a:p>
            <a:endParaRPr lang="en-US" dirty="0"/>
          </a:p>
          <a:p>
            <a:endParaRPr lang="en-US" dirty="0"/>
          </a:p>
          <a:p>
            <a:r>
              <a:rPr lang="en-US" sz="1800" dirty="0"/>
              <a:t>Fuente: Informe de la </a:t>
            </a:r>
            <a:r>
              <a:rPr lang="en-US" sz="1800" dirty="0" err="1"/>
              <a:t>Comisión</a:t>
            </a:r>
            <a:r>
              <a:rPr lang="en-US" sz="1800" dirty="0"/>
              <a:t> de Carta de Derechos del 14 de </a:t>
            </a:r>
            <a:r>
              <a:rPr lang="en-US" sz="1800" dirty="0" err="1"/>
              <a:t>diciembre</a:t>
            </a:r>
            <a:r>
              <a:rPr lang="en-US" sz="1800" dirty="0"/>
              <a:t> de 1951 ante la </a:t>
            </a:r>
            <a:r>
              <a:rPr lang="en-US" sz="1800" dirty="0" err="1"/>
              <a:t>Convención</a:t>
            </a:r>
            <a:r>
              <a:rPr lang="en-US" sz="1800" dirty="0"/>
              <a:t> </a:t>
            </a:r>
            <a:r>
              <a:rPr lang="en-US" sz="1800" dirty="0" err="1"/>
              <a:t>Constituyente</a:t>
            </a:r>
            <a:r>
              <a:rPr lang="en-US" sz="1800" dirty="0"/>
              <a:t> - Microjuris.com</a:t>
            </a:r>
          </a:p>
        </p:txBody>
      </p:sp>
      <p:sp>
        <p:nvSpPr>
          <p:cNvPr id="3" name="Footer Placeholder 2">
            <a:extLst>
              <a:ext uri="{FF2B5EF4-FFF2-40B4-BE49-F238E27FC236}">
                <a16:creationId xmlns:a16="http://schemas.microsoft.com/office/drawing/2014/main" id="{E68FD686-0982-4F2A-BEC2-D6A88D3C0D83}"/>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579850BC-216A-46C0-A01A-1E97606961BC}"/>
              </a:ext>
            </a:extLst>
          </p:cNvPr>
          <p:cNvSpPr>
            <a:spLocks noGrp="1"/>
          </p:cNvSpPr>
          <p:nvPr>
            <p:ph type="sldNum" sz="quarter" idx="4"/>
          </p:nvPr>
        </p:nvSpPr>
        <p:spPr/>
        <p:txBody>
          <a:bodyPr/>
          <a:lstStyle/>
          <a:p>
            <a:fld id="{407F7647-6CBB-4945-B48A-22BF8575EA14}" type="slidenum">
              <a:rPr lang="en-US" smtClean="0"/>
              <a:pPr/>
              <a:t>35</a:t>
            </a:fld>
            <a:endParaRPr lang="en-US" dirty="0"/>
          </a:p>
        </p:txBody>
      </p:sp>
      <p:sp>
        <p:nvSpPr>
          <p:cNvPr id="5" name="Title 4">
            <a:extLst>
              <a:ext uri="{FF2B5EF4-FFF2-40B4-BE49-F238E27FC236}">
                <a16:creationId xmlns:a16="http://schemas.microsoft.com/office/drawing/2014/main" id="{13E40AD7-204E-4AD3-824A-3C6DA3E68C4C}"/>
              </a:ext>
            </a:extLst>
          </p:cNvPr>
          <p:cNvSpPr>
            <a:spLocks noGrp="1"/>
          </p:cNvSpPr>
          <p:nvPr>
            <p:ph type="title"/>
          </p:nvPr>
        </p:nvSpPr>
        <p:spPr/>
        <p:txBody>
          <a:bodyPr/>
          <a:lstStyle/>
          <a:p>
            <a:r>
              <a:rPr lang="es-PR" dirty="0"/>
              <a:t>Constitución de Puerto Rico</a:t>
            </a:r>
            <a:endParaRPr lang="en-US" dirty="0"/>
          </a:p>
        </p:txBody>
      </p:sp>
      <p:sp>
        <p:nvSpPr>
          <p:cNvPr id="6" name="Text Placeholder 5">
            <a:extLst>
              <a:ext uri="{FF2B5EF4-FFF2-40B4-BE49-F238E27FC236}">
                <a16:creationId xmlns:a16="http://schemas.microsoft.com/office/drawing/2014/main" id="{D6145B1C-712D-4978-BAE5-A87C70B36E53}"/>
              </a:ext>
            </a:extLst>
          </p:cNvPr>
          <p:cNvSpPr>
            <a:spLocks noGrp="1"/>
          </p:cNvSpPr>
          <p:nvPr>
            <p:ph type="body" idx="10"/>
          </p:nvPr>
        </p:nvSpPr>
        <p:spPr/>
        <p:txBody>
          <a:bodyPr>
            <a:normAutofit fontScale="70000" lnSpcReduction="20000"/>
          </a:bodyPr>
          <a:lstStyle/>
          <a:p>
            <a:r>
              <a:rPr lang="es-PR" dirty="0"/>
              <a:t>No contempla la religión como eximente para no vacunarse en caso de pandemia</a:t>
            </a:r>
            <a:endParaRPr lang="en-US" dirty="0"/>
          </a:p>
        </p:txBody>
      </p:sp>
      <p:pic>
        <p:nvPicPr>
          <p:cNvPr id="8" name="Picture 7">
            <a:extLst>
              <a:ext uri="{FF2B5EF4-FFF2-40B4-BE49-F238E27FC236}">
                <a16:creationId xmlns:a16="http://schemas.microsoft.com/office/drawing/2014/main" id="{316734D5-D7AA-4282-A427-AFF57BF77002}"/>
              </a:ext>
            </a:extLst>
          </p:cNvPr>
          <p:cNvPicPr>
            <a:picLocks noChangeAspect="1"/>
          </p:cNvPicPr>
          <p:nvPr/>
        </p:nvPicPr>
        <p:blipFill>
          <a:blip r:embed="rId2"/>
          <a:stretch>
            <a:fillRect/>
          </a:stretch>
        </p:blipFill>
        <p:spPr>
          <a:xfrm>
            <a:off x="1804086" y="2211160"/>
            <a:ext cx="8118390" cy="3472948"/>
          </a:xfrm>
          <a:prstGeom prst="rect">
            <a:avLst/>
          </a:prstGeom>
          <a:effectLst>
            <a:outerShdw blurRad="50800" dist="50800" sx="103000" sy="103000" algn="ctr" rotWithShape="0">
              <a:srgbClr val="000000">
                <a:alpha val="43137"/>
              </a:srgbClr>
            </a:outerShdw>
          </a:effectLst>
        </p:spPr>
      </p:pic>
    </p:spTree>
    <p:extLst>
      <p:ext uri="{BB962C8B-B14F-4D97-AF65-F5344CB8AC3E}">
        <p14:creationId xmlns:p14="http://schemas.microsoft.com/office/powerpoint/2010/main" val="15741781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B388D5-E43B-4070-BD5E-D3DF9E946CF5}"/>
              </a:ext>
            </a:extLst>
          </p:cNvPr>
          <p:cNvSpPr>
            <a:spLocks noGrp="1"/>
          </p:cNvSpPr>
          <p:nvPr>
            <p:ph idx="1"/>
          </p:nvPr>
        </p:nvSpPr>
        <p:spPr>
          <a:xfrm>
            <a:off x="685800" y="2719448"/>
            <a:ext cx="10817352" cy="3420095"/>
          </a:xfrm>
        </p:spPr>
        <p:txBody>
          <a:bodyPr/>
          <a:lstStyle/>
          <a:p>
            <a:r>
              <a:rPr lang="es-US" sz="2500" b="1" dirty="0"/>
              <a:t>No</a:t>
            </a:r>
            <a:r>
              <a:rPr lang="es-US" sz="2500" dirty="0"/>
              <a:t>.  Para poder otorgarse la exención, la declaración jurada/certificación debe cumplir con los requisitos de Titulo VII.</a:t>
            </a:r>
          </a:p>
          <a:p>
            <a:r>
              <a:rPr lang="es-US" sz="2500" dirty="0"/>
              <a:t>Si luego del análisis resulta que el empleado realmente tiene una creencia religiosa que le prohíbe vacunarse, entonces procede auscultar el acomodo </a:t>
            </a:r>
          </a:p>
          <a:p>
            <a:pPr lvl="2"/>
            <a:r>
              <a:rPr lang="es-US" sz="2000" dirty="0"/>
              <a:t>Prueba negativa (antígeno o PCR) semanal (industrias cubiertas por OE) </a:t>
            </a:r>
          </a:p>
          <a:p>
            <a:pPr lvl="2"/>
            <a:r>
              <a:rPr lang="es-US" sz="2000" dirty="0"/>
              <a:t>Licencias disponibles (con y sin sueldo)</a:t>
            </a:r>
          </a:p>
          <a:p>
            <a:pPr lvl="2"/>
            <a:r>
              <a:rPr lang="es-US" sz="2000" dirty="0"/>
              <a:t>Trabajo remoto </a:t>
            </a:r>
          </a:p>
          <a:p>
            <a:endParaRPr lang="es-US" dirty="0"/>
          </a:p>
          <a:p>
            <a:endParaRPr lang="es-US" dirty="0"/>
          </a:p>
          <a:p>
            <a:pPr marL="0" indent="0">
              <a:buNone/>
            </a:pPr>
            <a:endParaRPr lang="es-US" dirty="0"/>
          </a:p>
          <a:p>
            <a:endParaRPr lang="es-US" dirty="0"/>
          </a:p>
        </p:txBody>
      </p:sp>
      <p:sp>
        <p:nvSpPr>
          <p:cNvPr id="3" name="Footer Placeholder 2">
            <a:extLst>
              <a:ext uri="{FF2B5EF4-FFF2-40B4-BE49-F238E27FC236}">
                <a16:creationId xmlns:a16="http://schemas.microsoft.com/office/drawing/2014/main" id="{8C45EC90-7675-4B46-BAA4-8925251015A4}"/>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E58F2BBF-1A1F-4509-9686-E33064BAC4BA}"/>
              </a:ext>
            </a:extLst>
          </p:cNvPr>
          <p:cNvSpPr>
            <a:spLocks noGrp="1"/>
          </p:cNvSpPr>
          <p:nvPr>
            <p:ph type="sldNum" sz="quarter" idx="4"/>
          </p:nvPr>
        </p:nvSpPr>
        <p:spPr/>
        <p:txBody>
          <a:bodyPr/>
          <a:lstStyle/>
          <a:p>
            <a:fld id="{407F7647-6CBB-4945-B48A-22BF8575EA14}" type="slidenum">
              <a:rPr lang="en-US" smtClean="0"/>
              <a:pPr/>
              <a:t>36</a:t>
            </a:fld>
            <a:endParaRPr lang="en-US" dirty="0"/>
          </a:p>
        </p:txBody>
      </p:sp>
      <p:sp>
        <p:nvSpPr>
          <p:cNvPr id="5" name="Title 4">
            <a:extLst>
              <a:ext uri="{FF2B5EF4-FFF2-40B4-BE49-F238E27FC236}">
                <a16:creationId xmlns:a16="http://schemas.microsoft.com/office/drawing/2014/main" id="{87C164D1-BD6E-4340-B451-18E894031AAD}"/>
              </a:ext>
            </a:extLst>
          </p:cNvPr>
          <p:cNvSpPr>
            <a:spLocks noGrp="1"/>
          </p:cNvSpPr>
          <p:nvPr>
            <p:ph type="title"/>
          </p:nvPr>
        </p:nvSpPr>
        <p:spPr>
          <a:xfrm>
            <a:off x="685800" y="249382"/>
            <a:ext cx="10817352" cy="945779"/>
          </a:xfrm>
        </p:spPr>
        <p:txBody>
          <a:bodyPr/>
          <a:lstStyle/>
          <a:p>
            <a:r>
              <a:rPr lang="es-PR" dirty="0"/>
              <a:t>Exenciones Válidas  - Interacción con Órdenes Ejecutivas </a:t>
            </a:r>
            <a:endParaRPr lang="en-US" dirty="0"/>
          </a:p>
        </p:txBody>
      </p:sp>
      <p:sp>
        <p:nvSpPr>
          <p:cNvPr id="6" name="Text Placeholder 5">
            <a:extLst>
              <a:ext uri="{FF2B5EF4-FFF2-40B4-BE49-F238E27FC236}">
                <a16:creationId xmlns:a16="http://schemas.microsoft.com/office/drawing/2014/main" id="{F525DAE1-9F2E-4A03-9536-A26D07AB9B04}"/>
              </a:ext>
            </a:extLst>
          </p:cNvPr>
          <p:cNvSpPr>
            <a:spLocks noGrp="1"/>
          </p:cNvSpPr>
          <p:nvPr>
            <p:ph type="body" idx="10"/>
          </p:nvPr>
        </p:nvSpPr>
        <p:spPr>
          <a:xfrm>
            <a:off x="593767" y="1685067"/>
            <a:ext cx="11091552" cy="1141260"/>
          </a:xfrm>
        </p:spPr>
        <p:txBody>
          <a:bodyPr>
            <a:normAutofit lnSpcReduction="10000"/>
          </a:bodyPr>
          <a:lstStyle/>
          <a:p>
            <a:r>
              <a:rPr lang="es-US" dirty="0"/>
              <a:t>¿Estoy obligado a aceptar cualquier declaración jurada o certificación que me sometan para solicitar exención al requisito de vacuna?</a:t>
            </a:r>
            <a:endParaRPr lang="en-US" dirty="0"/>
          </a:p>
        </p:txBody>
      </p:sp>
    </p:spTree>
    <p:extLst>
      <p:ext uri="{BB962C8B-B14F-4D97-AF65-F5344CB8AC3E}">
        <p14:creationId xmlns:p14="http://schemas.microsoft.com/office/powerpoint/2010/main" val="1402080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8"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Rectangle 21">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5" name="Title 4">
            <a:extLst>
              <a:ext uri="{FF2B5EF4-FFF2-40B4-BE49-F238E27FC236}">
                <a16:creationId xmlns:a16="http://schemas.microsoft.com/office/drawing/2014/main" id="{14CE377C-E086-4C4F-A4EE-EAA8BBD5F541}"/>
              </a:ext>
            </a:extLst>
          </p:cNvPr>
          <p:cNvSpPr>
            <a:spLocks noGrp="1"/>
          </p:cNvSpPr>
          <p:nvPr>
            <p:ph type="title"/>
          </p:nvPr>
        </p:nvSpPr>
        <p:spPr>
          <a:xfrm>
            <a:off x="1047280" y="759805"/>
            <a:ext cx="10306520" cy="1325563"/>
          </a:xfrm>
        </p:spPr>
        <p:txBody>
          <a:bodyPr vert="horz" lIns="91440" tIns="45720" rIns="91440" bIns="45720" rtlCol="0" anchor="ctr">
            <a:normAutofit/>
          </a:bodyPr>
          <a:lstStyle/>
          <a:p>
            <a:r>
              <a:rPr lang="en-US" sz="4000" dirty="0" err="1">
                <a:solidFill>
                  <a:srgbClr val="FFFFFF"/>
                </a:solidFill>
              </a:rPr>
              <a:t>Incentivos</a:t>
            </a:r>
            <a:r>
              <a:rPr lang="en-US" sz="4000" dirty="0">
                <a:solidFill>
                  <a:srgbClr val="FFFFFF"/>
                </a:solidFill>
              </a:rPr>
              <a:t> para </a:t>
            </a:r>
            <a:r>
              <a:rPr lang="en-US" sz="4000" dirty="0" err="1">
                <a:solidFill>
                  <a:srgbClr val="FFFFFF"/>
                </a:solidFill>
              </a:rPr>
              <a:t>vacunados</a:t>
            </a:r>
            <a:endParaRPr lang="en-US" sz="4000" dirty="0">
              <a:solidFill>
                <a:srgbClr val="FFFFFF"/>
              </a:solidFill>
            </a:endParaRPr>
          </a:p>
        </p:txBody>
      </p:sp>
      <p:sp>
        <p:nvSpPr>
          <p:cNvPr id="2" name="Content Placeholder 1">
            <a:extLst>
              <a:ext uri="{FF2B5EF4-FFF2-40B4-BE49-F238E27FC236}">
                <a16:creationId xmlns:a16="http://schemas.microsoft.com/office/drawing/2014/main" id="{DDDD4267-6618-4B69-89AE-7F83AF924102}"/>
              </a:ext>
            </a:extLst>
          </p:cNvPr>
          <p:cNvSpPr>
            <a:spLocks noGrp="1"/>
          </p:cNvSpPr>
          <p:nvPr>
            <p:ph idx="1"/>
          </p:nvPr>
        </p:nvSpPr>
        <p:spPr>
          <a:xfrm>
            <a:off x="1424904" y="2494450"/>
            <a:ext cx="4053545" cy="3563159"/>
          </a:xfrm>
        </p:spPr>
        <p:txBody>
          <a:bodyPr vert="horz" lIns="91440" tIns="45720" rIns="91440" bIns="45720" rtlCol="0">
            <a:normAutofit fontScale="40000" lnSpcReduction="20000"/>
          </a:bodyPr>
          <a:lstStyle/>
          <a:p>
            <a:pPr marL="0" indent="0" algn="just">
              <a:buNone/>
            </a:pPr>
            <a:r>
              <a:rPr lang="en-US" sz="5000" b="1" dirty="0">
                <a:solidFill>
                  <a:schemeClr val="accent2"/>
                </a:solidFill>
              </a:rPr>
              <a:t>¿</a:t>
            </a:r>
            <a:r>
              <a:rPr lang="en-US" sz="5000" b="1" dirty="0" err="1">
                <a:solidFill>
                  <a:schemeClr val="accent2"/>
                </a:solidFill>
              </a:rPr>
              <a:t>Puedo</a:t>
            </a:r>
            <a:r>
              <a:rPr lang="en-US" sz="5000" b="1" dirty="0">
                <a:solidFill>
                  <a:schemeClr val="accent2"/>
                </a:solidFill>
              </a:rPr>
              <a:t> </a:t>
            </a:r>
            <a:r>
              <a:rPr lang="en-US" sz="5000" b="1" dirty="0" err="1">
                <a:solidFill>
                  <a:schemeClr val="accent2"/>
                </a:solidFill>
              </a:rPr>
              <a:t>otorgar</a:t>
            </a:r>
            <a:r>
              <a:rPr lang="en-US" sz="5000" b="1" dirty="0">
                <a:solidFill>
                  <a:schemeClr val="accent2"/>
                </a:solidFill>
              </a:rPr>
              <a:t> </a:t>
            </a:r>
            <a:r>
              <a:rPr lang="en-US" sz="5000" b="1" dirty="0" err="1">
                <a:solidFill>
                  <a:schemeClr val="accent2"/>
                </a:solidFill>
              </a:rPr>
              <a:t>incentivos</a:t>
            </a:r>
            <a:r>
              <a:rPr lang="en-US" sz="5000" b="1" dirty="0">
                <a:solidFill>
                  <a:schemeClr val="accent2"/>
                </a:solidFill>
              </a:rPr>
              <a:t> a </a:t>
            </a:r>
            <a:r>
              <a:rPr lang="en-US" sz="5000" b="1" dirty="0" err="1">
                <a:solidFill>
                  <a:schemeClr val="accent2"/>
                </a:solidFill>
              </a:rPr>
              <a:t>aquellos</a:t>
            </a:r>
            <a:r>
              <a:rPr lang="en-US" sz="5000" b="1" dirty="0">
                <a:solidFill>
                  <a:schemeClr val="accent2"/>
                </a:solidFill>
              </a:rPr>
              <a:t> </a:t>
            </a:r>
            <a:r>
              <a:rPr lang="en-US" sz="5000" b="1" dirty="0" err="1">
                <a:solidFill>
                  <a:schemeClr val="accent2"/>
                </a:solidFill>
              </a:rPr>
              <a:t>empleados</a:t>
            </a:r>
            <a:r>
              <a:rPr lang="en-US" sz="5000" b="1" dirty="0">
                <a:solidFill>
                  <a:schemeClr val="accent2"/>
                </a:solidFill>
              </a:rPr>
              <a:t> que se </a:t>
            </a:r>
            <a:r>
              <a:rPr lang="en-US" sz="5000" b="1" dirty="0" err="1">
                <a:solidFill>
                  <a:schemeClr val="accent2"/>
                </a:solidFill>
              </a:rPr>
              <a:t>vacunen</a:t>
            </a:r>
            <a:r>
              <a:rPr lang="en-US" sz="5000" b="1" dirty="0">
                <a:solidFill>
                  <a:schemeClr val="accent2"/>
                </a:solidFill>
              </a:rPr>
              <a:t> </a:t>
            </a:r>
            <a:r>
              <a:rPr lang="en-US" sz="5000" b="1" dirty="0" err="1">
                <a:solidFill>
                  <a:schemeClr val="accent2"/>
                </a:solidFill>
              </a:rPr>
              <a:t>voluntariamente</a:t>
            </a:r>
            <a:r>
              <a:rPr lang="en-US" sz="5000" b="1" dirty="0">
                <a:solidFill>
                  <a:schemeClr val="accent2"/>
                </a:solidFill>
              </a:rPr>
              <a:t> y </a:t>
            </a:r>
            <a:r>
              <a:rPr lang="en-US" sz="5000" b="1" dirty="0" err="1">
                <a:solidFill>
                  <a:schemeClr val="accent2"/>
                </a:solidFill>
              </a:rPr>
              <a:t>voluntariamente</a:t>
            </a:r>
            <a:r>
              <a:rPr lang="en-US" sz="5000" b="1" dirty="0">
                <a:solidFill>
                  <a:schemeClr val="accent2"/>
                </a:solidFill>
              </a:rPr>
              <a:t> lo </a:t>
            </a:r>
            <a:r>
              <a:rPr lang="en-US" sz="5000" b="1" dirty="0" err="1">
                <a:solidFill>
                  <a:schemeClr val="accent2"/>
                </a:solidFill>
              </a:rPr>
              <a:t>anuncien</a:t>
            </a:r>
            <a:r>
              <a:rPr lang="en-US" sz="5000" b="1" dirty="0">
                <a:solidFill>
                  <a:schemeClr val="accent2"/>
                </a:solidFill>
              </a:rPr>
              <a:t>?</a:t>
            </a:r>
          </a:p>
          <a:p>
            <a:pPr marL="0"/>
            <a:endParaRPr lang="en-US" sz="3200" dirty="0"/>
          </a:p>
          <a:p>
            <a:pPr marL="0"/>
            <a:r>
              <a:rPr lang="en-US" sz="3800" dirty="0" err="1"/>
              <a:t>Consideraciones</a:t>
            </a:r>
            <a:r>
              <a:rPr lang="en-US" sz="3800" dirty="0"/>
              <a:t> bajo GINA </a:t>
            </a:r>
          </a:p>
          <a:p>
            <a:pPr marL="0"/>
            <a:r>
              <a:rPr lang="en-US" sz="3800" dirty="0" err="1"/>
              <a:t>Consideraciones</a:t>
            </a:r>
            <a:r>
              <a:rPr lang="en-US" sz="3800" dirty="0"/>
              <a:t> bajo ADA </a:t>
            </a:r>
          </a:p>
          <a:p>
            <a:pPr lvl="1"/>
            <a:r>
              <a:rPr lang="en-US" sz="3800" dirty="0" err="1"/>
              <a:t>Participación</a:t>
            </a:r>
            <a:r>
              <a:rPr lang="en-US" sz="3800" dirty="0"/>
              <a:t> </a:t>
            </a:r>
            <a:r>
              <a:rPr lang="en-US" sz="3800" dirty="0" err="1"/>
              <a:t>voluntaria</a:t>
            </a:r>
            <a:endParaRPr lang="en-US" sz="3800" dirty="0"/>
          </a:p>
          <a:p>
            <a:r>
              <a:rPr lang="en-US" sz="3800" dirty="0" err="1"/>
              <a:t>Vacunación</a:t>
            </a:r>
            <a:r>
              <a:rPr lang="en-US" sz="3800" dirty="0"/>
              <a:t> </a:t>
            </a:r>
            <a:r>
              <a:rPr lang="en-US" sz="3800" dirty="0" err="1"/>
              <a:t>fuera</a:t>
            </a:r>
            <a:r>
              <a:rPr lang="en-US" sz="3800" dirty="0"/>
              <a:t> del </a:t>
            </a:r>
            <a:r>
              <a:rPr lang="en-US" sz="3800" dirty="0" err="1"/>
              <a:t>lugar</a:t>
            </a:r>
            <a:r>
              <a:rPr lang="en-US" sz="3800" dirty="0"/>
              <a:t> de </a:t>
            </a:r>
            <a:r>
              <a:rPr lang="en-US" sz="3800" dirty="0" err="1"/>
              <a:t>trabajo</a:t>
            </a:r>
            <a:r>
              <a:rPr lang="en-US" sz="3800" dirty="0"/>
              <a:t> </a:t>
            </a:r>
          </a:p>
          <a:p>
            <a:r>
              <a:rPr lang="en-US" sz="3800" dirty="0" err="1"/>
              <a:t>Vacunación</a:t>
            </a:r>
            <a:r>
              <a:rPr lang="en-US" sz="3800" dirty="0"/>
              <a:t> </a:t>
            </a:r>
            <a:r>
              <a:rPr lang="en-US" sz="3800" dirty="0" err="1"/>
              <a:t>en</a:t>
            </a:r>
            <a:r>
              <a:rPr lang="en-US" sz="3800" dirty="0"/>
              <a:t> el </a:t>
            </a:r>
            <a:r>
              <a:rPr lang="en-US" sz="3800" dirty="0" err="1"/>
              <a:t>lugar</a:t>
            </a:r>
            <a:r>
              <a:rPr lang="en-US" sz="3800" dirty="0"/>
              <a:t> de </a:t>
            </a:r>
            <a:r>
              <a:rPr lang="en-US" sz="3800" dirty="0" err="1"/>
              <a:t>trabajo</a:t>
            </a:r>
            <a:endParaRPr lang="en-US" sz="3800" dirty="0"/>
          </a:p>
          <a:p>
            <a:pPr lvl="1"/>
            <a:r>
              <a:rPr lang="en-US" sz="3800" dirty="0" err="1"/>
              <a:t>Concepto</a:t>
            </a:r>
            <a:r>
              <a:rPr lang="en-US" sz="3800" dirty="0"/>
              <a:t> de “</a:t>
            </a:r>
            <a:r>
              <a:rPr lang="en-US" sz="3800" dirty="0" err="1"/>
              <a:t>coerción</a:t>
            </a:r>
            <a:r>
              <a:rPr lang="en-US" sz="3800" dirty="0"/>
              <a:t>”</a:t>
            </a:r>
          </a:p>
          <a:p>
            <a:pPr marL="0" indent="0">
              <a:buNone/>
            </a:pPr>
            <a:endParaRPr lang="en-US" sz="3800" dirty="0"/>
          </a:p>
        </p:txBody>
      </p:sp>
      <p:pic>
        <p:nvPicPr>
          <p:cNvPr id="10" name="Picture 9">
            <a:extLst>
              <a:ext uri="{FF2B5EF4-FFF2-40B4-BE49-F238E27FC236}">
                <a16:creationId xmlns:a16="http://schemas.microsoft.com/office/drawing/2014/main" id="{520DC1E9-ECE1-4DD8-BAFD-905413FB0583}"/>
              </a:ext>
            </a:extLst>
          </p:cNvPr>
          <p:cNvPicPr>
            <a:picLocks noChangeAspect="1"/>
          </p:cNvPicPr>
          <p:nvPr/>
        </p:nvPicPr>
        <p:blipFill rotWithShape="1">
          <a:blip r:embed="rId2"/>
          <a:srcRect r="12567" b="-1"/>
          <a:stretch/>
        </p:blipFill>
        <p:spPr>
          <a:xfrm>
            <a:off x="6500196" y="2592025"/>
            <a:ext cx="4053545" cy="3007720"/>
          </a:xfrm>
          <a:prstGeom prst="rect">
            <a:avLst/>
          </a:prstGeom>
        </p:spPr>
      </p:pic>
      <p:sp>
        <p:nvSpPr>
          <p:cNvPr id="3" name="Footer Placeholder 2">
            <a:extLst>
              <a:ext uri="{FF2B5EF4-FFF2-40B4-BE49-F238E27FC236}">
                <a16:creationId xmlns:a16="http://schemas.microsoft.com/office/drawing/2014/main" id="{FDC8B231-0F9C-48DD-BE43-566EBADDEBF4}"/>
              </a:ext>
            </a:extLst>
          </p:cNvPr>
          <p:cNvSpPr>
            <a:spLocks noGrp="1"/>
          </p:cNvSpPr>
          <p:nvPr>
            <p:ph type="ftr" sz="quarter" idx="3"/>
          </p:nvPr>
        </p:nvSpPr>
        <p:spPr>
          <a:xfrm>
            <a:off x="795528" y="6382512"/>
            <a:ext cx="6757416" cy="320040"/>
          </a:xfrm>
        </p:spPr>
        <p:txBody>
          <a:bodyPr vert="horz" lIns="91440" tIns="45720" rIns="91440" bIns="45720" rtlCol="0" anchor="ctr">
            <a:normAutofit/>
          </a:bodyPr>
          <a:lstStyle/>
          <a:p>
            <a:pPr>
              <a:spcAft>
                <a:spcPts val="600"/>
              </a:spcAft>
              <a:defRPr/>
            </a:pPr>
            <a:r>
              <a:rPr lang="en-US" kern="1200">
                <a:solidFill>
                  <a:prstClr val="black">
                    <a:tint val="75000"/>
                  </a:prstClr>
                </a:solidFill>
                <a:latin typeface="Calibri" panose="020F0502020204030204"/>
                <a:ea typeface="+mn-ea"/>
                <a:cs typeface="+mn-cs"/>
              </a:rPr>
              <a:t>Jackson Lewis P.C.  </a:t>
            </a:r>
          </a:p>
        </p:txBody>
      </p:sp>
      <p:sp>
        <p:nvSpPr>
          <p:cNvPr id="4" name="Slide Number Placeholder 3">
            <a:extLst>
              <a:ext uri="{FF2B5EF4-FFF2-40B4-BE49-F238E27FC236}">
                <a16:creationId xmlns:a16="http://schemas.microsoft.com/office/drawing/2014/main" id="{043D166E-2C78-413D-A3EF-BBE35CF69D1D}"/>
              </a:ext>
            </a:extLst>
          </p:cNvPr>
          <p:cNvSpPr>
            <a:spLocks noGrp="1"/>
          </p:cNvSpPr>
          <p:nvPr>
            <p:ph type="sldNum" sz="quarter" idx="4"/>
          </p:nvPr>
        </p:nvSpPr>
        <p:spPr>
          <a:xfrm>
            <a:off x="10707624" y="6382512"/>
            <a:ext cx="685800" cy="320040"/>
          </a:xfrm>
        </p:spPr>
        <p:txBody>
          <a:bodyPr vert="horz" lIns="91440" tIns="45720" rIns="91440" bIns="45720" rtlCol="0" anchor="ctr">
            <a:normAutofit/>
          </a:bodyPr>
          <a:lstStyle/>
          <a:p>
            <a:pPr>
              <a:spcAft>
                <a:spcPts val="600"/>
              </a:spcAft>
              <a:defRPr/>
            </a:pPr>
            <a:fld id="{407F7647-6CBB-4945-B48A-22BF8575EA14}" type="slidenum">
              <a:rPr lang="en-US" b="0">
                <a:solidFill>
                  <a:prstClr val="black">
                    <a:tint val="75000"/>
                  </a:prstClr>
                </a:solidFill>
                <a:latin typeface="Calibri" panose="020F0502020204030204"/>
                <a:cs typeface="+mn-cs"/>
              </a:rPr>
              <a:pPr>
                <a:spcAft>
                  <a:spcPts val="600"/>
                </a:spcAft>
                <a:defRPr/>
              </a:pPr>
              <a:t>37</a:t>
            </a:fld>
            <a:endParaRPr lang="en-US" b="0">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29064520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1DCA5EF-3BCE-460B-B4C5-669D7FE67603}"/>
              </a:ext>
            </a:extLst>
          </p:cNvPr>
          <p:cNvSpPr>
            <a:spLocks noGrp="1"/>
          </p:cNvSpPr>
          <p:nvPr>
            <p:ph idx="1"/>
          </p:nvPr>
        </p:nvSpPr>
        <p:spPr>
          <a:xfrm>
            <a:off x="685800" y="2211160"/>
            <a:ext cx="10817352" cy="3961039"/>
          </a:xfrm>
        </p:spPr>
        <p:txBody>
          <a:bodyPr/>
          <a:lstStyle/>
          <a:p>
            <a:pPr marL="457200" indent="-457200"/>
            <a:r>
              <a:rPr lang="es-US" sz="2200" b="1" dirty="0"/>
              <a:t>Artículo 5 – Medidas de emergencia para combatir epidemias</a:t>
            </a:r>
            <a:endParaRPr lang="es-US" sz="2200" b="1" i="1" dirty="0"/>
          </a:p>
          <a:p>
            <a:pPr lvl="1" algn="just"/>
            <a:r>
              <a:rPr lang="es-US" sz="2200" i="1" dirty="0"/>
              <a:t>En caso de que alguna epidemia amenazare la Salud del Estado Libre Asociado, el Secretario de Salud </a:t>
            </a:r>
            <a:r>
              <a:rPr lang="es-US" sz="2200" i="1" dirty="0">
                <a:solidFill>
                  <a:srgbClr val="FF0000"/>
                </a:solidFill>
              </a:rPr>
              <a:t>tomará las medidas que juzgue necesarias para combatirla </a:t>
            </a:r>
            <a:r>
              <a:rPr lang="es-US" sz="2200" i="1" dirty="0"/>
              <a:t>y con la aprobación del Gobernador incurrirá en los gastos que sean necesarios por cuenta del Gobierno Estadual, con cargo al Fondo de Emergencia </a:t>
            </a:r>
            <a:r>
              <a:rPr lang="es-US" sz="2200" dirty="0"/>
              <a:t>(3 LPRA Sec. 175)</a:t>
            </a:r>
          </a:p>
          <a:p>
            <a:pPr marL="457200" lvl="1" indent="0" algn="just">
              <a:buNone/>
            </a:pPr>
            <a:endParaRPr lang="es-US" sz="1000" b="1" dirty="0"/>
          </a:p>
          <a:p>
            <a:pPr marL="457200" indent="-457200"/>
            <a:r>
              <a:rPr lang="es-US" sz="2200" b="1" dirty="0"/>
              <a:t>Artículo 29 – Inoculaciones obligatorias</a:t>
            </a:r>
          </a:p>
          <a:p>
            <a:pPr lvl="1" algn="just"/>
            <a:r>
              <a:rPr lang="es-US" sz="2200" i="1" dirty="0"/>
              <a:t>La inoculación del virus vacuno se declara por la presente obligatoria para todos los habitantes del Estado Libre Asociado, en la época, forma y plazo que determinare el Secretario de Salud; </a:t>
            </a:r>
            <a:r>
              <a:rPr lang="es-US" sz="2200" i="1" dirty="0">
                <a:solidFill>
                  <a:srgbClr val="FF0000"/>
                </a:solidFill>
              </a:rPr>
              <a:t>siendo también obligatoria en los casos de epidemia, la inoculación de cualquier otro producto orgánico profiláctico o terapéutico</a:t>
            </a:r>
            <a:r>
              <a:rPr lang="es-US" sz="2200" i="1" dirty="0">
                <a:solidFill>
                  <a:schemeClr val="accent1"/>
                </a:solidFill>
              </a:rPr>
              <a:t> </a:t>
            </a:r>
            <a:r>
              <a:rPr lang="es-US" sz="2200" dirty="0"/>
              <a:t>(24 LPRA Sec. 353)</a:t>
            </a:r>
            <a:endParaRPr lang="en-US" sz="2200" dirty="0"/>
          </a:p>
        </p:txBody>
      </p:sp>
      <p:sp>
        <p:nvSpPr>
          <p:cNvPr id="3" name="Footer Placeholder 2">
            <a:extLst>
              <a:ext uri="{FF2B5EF4-FFF2-40B4-BE49-F238E27FC236}">
                <a16:creationId xmlns:a16="http://schemas.microsoft.com/office/drawing/2014/main" id="{548BA564-F72A-4829-A6D6-BCDA6801FDB1}"/>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2CC3DE75-B426-4486-B4DC-3549514EDA73}"/>
              </a:ext>
            </a:extLst>
          </p:cNvPr>
          <p:cNvSpPr>
            <a:spLocks noGrp="1"/>
          </p:cNvSpPr>
          <p:nvPr>
            <p:ph type="sldNum" sz="quarter" idx="4"/>
          </p:nvPr>
        </p:nvSpPr>
        <p:spPr/>
        <p:txBody>
          <a:bodyPr/>
          <a:lstStyle/>
          <a:p>
            <a:fld id="{407F7647-6CBB-4945-B48A-22BF8575EA14}" type="slidenum">
              <a:rPr lang="en-US" smtClean="0"/>
              <a:pPr/>
              <a:t>38</a:t>
            </a:fld>
            <a:endParaRPr lang="en-US" dirty="0"/>
          </a:p>
        </p:txBody>
      </p:sp>
      <p:sp>
        <p:nvSpPr>
          <p:cNvPr id="5" name="Title 4">
            <a:extLst>
              <a:ext uri="{FF2B5EF4-FFF2-40B4-BE49-F238E27FC236}">
                <a16:creationId xmlns:a16="http://schemas.microsoft.com/office/drawing/2014/main" id="{C8506D70-7FD8-4E76-9E23-7F55987EB9D7}"/>
              </a:ext>
            </a:extLst>
          </p:cNvPr>
          <p:cNvSpPr>
            <a:spLocks noGrp="1"/>
          </p:cNvSpPr>
          <p:nvPr>
            <p:ph type="title"/>
          </p:nvPr>
        </p:nvSpPr>
        <p:spPr/>
        <p:txBody>
          <a:bodyPr/>
          <a:lstStyle/>
          <a:p>
            <a:r>
              <a:rPr lang="es-ES" dirty="0"/>
              <a:t>Facultades del Departamento de Salud</a:t>
            </a:r>
            <a:endParaRPr lang="en-US" dirty="0"/>
          </a:p>
        </p:txBody>
      </p:sp>
      <p:sp>
        <p:nvSpPr>
          <p:cNvPr id="6" name="Text Placeholder 5">
            <a:extLst>
              <a:ext uri="{FF2B5EF4-FFF2-40B4-BE49-F238E27FC236}">
                <a16:creationId xmlns:a16="http://schemas.microsoft.com/office/drawing/2014/main" id="{85D9F4FB-3ABD-4583-AAC8-9F0C7071E969}"/>
              </a:ext>
            </a:extLst>
          </p:cNvPr>
          <p:cNvSpPr>
            <a:spLocks noGrp="1"/>
          </p:cNvSpPr>
          <p:nvPr>
            <p:ph type="body" idx="10"/>
          </p:nvPr>
        </p:nvSpPr>
        <p:spPr>
          <a:xfrm>
            <a:off x="685800" y="1563330"/>
            <a:ext cx="10817352" cy="463680"/>
          </a:xfrm>
        </p:spPr>
        <p:txBody>
          <a:bodyPr/>
          <a:lstStyle/>
          <a:p>
            <a:r>
              <a:rPr lang="es-ES" dirty="0"/>
              <a:t>Ley Núm. 81 de 14 de marzo de 1912, según enmendada</a:t>
            </a:r>
          </a:p>
        </p:txBody>
      </p:sp>
    </p:spTree>
    <p:extLst>
      <p:ext uri="{BB962C8B-B14F-4D97-AF65-F5344CB8AC3E}">
        <p14:creationId xmlns:p14="http://schemas.microsoft.com/office/powerpoint/2010/main" val="27340680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ontent Placeholder 1">
            <a:extLst>
              <a:ext uri="{FF2B5EF4-FFF2-40B4-BE49-F238E27FC236}">
                <a16:creationId xmlns:a16="http://schemas.microsoft.com/office/drawing/2014/main" id="{85556F86-1064-41E2-AA8D-7DC6E815A3F8}"/>
              </a:ext>
            </a:extLst>
          </p:cNvPr>
          <p:cNvGraphicFramePr>
            <a:graphicFrameLocks noGrp="1"/>
          </p:cNvGraphicFramePr>
          <p:nvPr>
            <p:ph idx="1"/>
            <p:extLst>
              <p:ext uri="{D42A27DB-BD31-4B8C-83A1-F6EECF244321}">
                <p14:modId xmlns:p14="http://schemas.microsoft.com/office/powerpoint/2010/main" val="1237304824"/>
              </p:ext>
            </p:extLst>
          </p:nvPr>
        </p:nvGraphicFramePr>
        <p:xfrm>
          <a:off x="685800" y="1579418"/>
          <a:ext cx="10817352" cy="4592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a:extLst>
              <a:ext uri="{FF2B5EF4-FFF2-40B4-BE49-F238E27FC236}">
                <a16:creationId xmlns:a16="http://schemas.microsoft.com/office/drawing/2014/main" id="{9AB85CC2-9ECC-417F-89A3-D55CAA172012}"/>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F2CA6ADF-8A0F-452F-A7DB-544E2381DEE5}"/>
              </a:ext>
            </a:extLst>
          </p:cNvPr>
          <p:cNvSpPr>
            <a:spLocks noGrp="1"/>
          </p:cNvSpPr>
          <p:nvPr>
            <p:ph type="sldNum" sz="quarter" idx="4"/>
          </p:nvPr>
        </p:nvSpPr>
        <p:spPr/>
        <p:txBody>
          <a:bodyPr/>
          <a:lstStyle/>
          <a:p>
            <a:fld id="{407F7647-6CBB-4945-B48A-22BF8575EA14}" type="slidenum">
              <a:rPr lang="en-US" smtClean="0"/>
              <a:pPr/>
              <a:t>39</a:t>
            </a:fld>
            <a:endParaRPr lang="en-US" dirty="0"/>
          </a:p>
        </p:txBody>
      </p:sp>
      <p:sp>
        <p:nvSpPr>
          <p:cNvPr id="5" name="Title 4">
            <a:extLst>
              <a:ext uri="{FF2B5EF4-FFF2-40B4-BE49-F238E27FC236}">
                <a16:creationId xmlns:a16="http://schemas.microsoft.com/office/drawing/2014/main" id="{93F012B1-D3B5-4525-B164-2A02186520E7}"/>
              </a:ext>
            </a:extLst>
          </p:cNvPr>
          <p:cNvSpPr>
            <a:spLocks noGrp="1"/>
          </p:cNvSpPr>
          <p:nvPr>
            <p:ph type="title"/>
          </p:nvPr>
        </p:nvSpPr>
        <p:spPr/>
        <p:txBody>
          <a:bodyPr/>
          <a:lstStyle/>
          <a:p>
            <a:r>
              <a:rPr lang="es-PR" dirty="0"/>
              <a:t>Jurisprudencia Federal</a:t>
            </a:r>
            <a:br>
              <a:rPr lang="es-PR" dirty="0"/>
            </a:br>
            <a:endParaRPr lang="en-US" dirty="0"/>
          </a:p>
        </p:txBody>
      </p:sp>
    </p:spTree>
    <p:extLst>
      <p:ext uri="{BB962C8B-B14F-4D97-AF65-F5344CB8AC3E}">
        <p14:creationId xmlns:p14="http://schemas.microsoft.com/office/powerpoint/2010/main" val="13841834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A87CF5B-1734-4FD3-87D7-E79F16FAEFF6}"/>
              </a:ext>
            </a:extLst>
          </p:cNvPr>
          <p:cNvSpPr>
            <a:spLocks noGrp="1"/>
          </p:cNvSpPr>
          <p:nvPr>
            <p:ph idx="1"/>
          </p:nvPr>
        </p:nvSpPr>
        <p:spPr/>
        <p:txBody>
          <a:bodyPr/>
          <a:lstStyle/>
          <a:p>
            <a:pPr algn="just"/>
            <a:r>
              <a:rPr lang="es-PR" dirty="0"/>
              <a:t>Atacar constitucionalidad de órdenes administrativas emitidas por el Secretario de Salud requiriendo vacunación a estudiantes mayores de 12 años y uso de mascarillas en ciertas circunstancias específicas</a:t>
            </a:r>
          </a:p>
          <a:p>
            <a:pPr algn="just"/>
            <a:r>
              <a:rPr lang="es-PR" dirty="0"/>
              <a:t>Tribunal resuelve que el Estado tiene interés apremiante en salvaguardar la salud pública y tomar aquellas medidas necesarias para combatir efectivamente una pandemia</a:t>
            </a:r>
          </a:p>
          <a:p>
            <a:pPr algn="just"/>
            <a:r>
              <a:rPr lang="es-PR" dirty="0"/>
              <a:t>Órdenes Administrativas y Órdenes Ejecutivas son válidas y constitucionales, pues están basadas en datos científicos certeros y corroborables, y permiten conceder acomodos razonables para personas que cualifiquen y lo ameriten</a:t>
            </a:r>
          </a:p>
          <a:p>
            <a:pPr algn="just"/>
            <a:r>
              <a:rPr lang="es-PR" dirty="0"/>
              <a:t>Teoría de demandantes es especulativa y carece de confiabilidad</a:t>
            </a:r>
          </a:p>
          <a:p>
            <a:pPr algn="just"/>
            <a:r>
              <a:rPr lang="es-PR" dirty="0"/>
              <a:t>Desestimado</a:t>
            </a:r>
            <a:endParaRPr lang="en-US" dirty="0"/>
          </a:p>
        </p:txBody>
      </p:sp>
      <p:sp>
        <p:nvSpPr>
          <p:cNvPr id="3" name="Footer Placeholder 2">
            <a:extLst>
              <a:ext uri="{FF2B5EF4-FFF2-40B4-BE49-F238E27FC236}">
                <a16:creationId xmlns:a16="http://schemas.microsoft.com/office/drawing/2014/main" id="{8F892D27-620E-4745-9EBB-F6B8602EA2DB}"/>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89AF1997-5619-4875-B661-8604DC93DED5}"/>
              </a:ext>
            </a:extLst>
          </p:cNvPr>
          <p:cNvSpPr>
            <a:spLocks noGrp="1"/>
          </p:cNvSpPr>
          <p:nvPr>
            <p:ph type="sldNum" sz="quarter" idx="4"/>
          </p:nvPr>
        </p:nvSpPr>
        <p:spPr/>
        <p:txBody>
          <a:bodyPr/>
          <a:lstStyle/>
          <a:p>
            <a:fld id="{407F7647-6CBB-4945-B48A-22BF8575EA14}" type="slidenum">
              <a:rPr lang="en-US" smtClean="0"/>
              <a:pPr/>
              <a:t>40</a:t>
            </a:fld>
            <a:endParaRPr lang="en-US" dirty="0"/>
          </a:p>
        </p:txBody>
      </p:sp>
      <p:sp>
        <p:nvSpPr>
          <p:cNvPr id="5" name="Title 4">
            <a:extLst>
              <a:ext uri="{FF2B5EF4-FFF2-40B4-BE49-F238E27FC236}">
                <a16:creationId xmlns:a16="http://schemas.microsoft.com/office/drawing/2014/main" id="{22ED5658-63AA-49D0-81CE-79E0F684283E}"/>
              </a:ext>
            </a:extLst>
          </p:cNvPr>
          <p:cNvSpPr>
            <a:spLocks noGrp="1"/>
          </p:cNvSpPr>
          <p:nvPr>
            <p:ph type="title"/>
          </p:nvPr>
        </p:nvSpPr>
        <p:spPr/>
        <p:txBody>
          <a:bodyPr/>
          <a:lstStyle/>
          <a:p>
            <a:r>
              <a:rPr lang="es-PR" dirty="0"/>
              <a:t>Casos Judiciales en Puerto Rico</a:t>
            </a:r>
            <a:endParaRPr lang="en-US" dirty="0"/>
          </a:p>
        </p:txBody>
      </p:sp>
      <p:sp>
        <p:nvSpPr>
          <p:cNvPr id="6" name="Text Placeholder 5">
            <a:extLst>
              <a:ext uri="{FF2B5EF4-FFF2-40B4-BE49-F238E27FC236}">
                <a16:creationId xmlns:a16="http://schemas.microsoft.com/office/drawing/2014/main" id="{95FE3529-19CA-4DF8-91A3-E59CF3ED109C}"/>
              </a:ext>
            </a:extLst>
          </p:cNvPr>
          <p:cNvSpPr>
            <a:spLocks noGrp="1"/>
          </p:cNvSpPr>
          <p:nvPr>
            <p:ph type="body" idx="10"/>
          </p:nvPr>
        </p:nvSpPr>
        <p:spPr>
          <a:xfrm>
            <a:off x="685800" y="1378042"/>
            <a:ext cx="10817352" cy="833119"/>
          </a:xfrm>
        </p:spPr>
        <p:txBody>
          <a:bodyPr>
            <a:normAutofit/>
          </a:bodyPr>
          <a:lstStyle/>
          <a:p>
            <a:pPr algn="just"/>
            <a:r>
              <a:rPr lang="es-PR" u="sng" dirty="0"/>
              <a:t>Lourdes Amadeo Ocasio, et al. v. Pedro </a:t>
            </a:r>
            <a:r>
              <a:rPr lang="es-PR" u="sng" dirty="0" err="1"/>
              <a:t>Pierluisi</a:t>
            </a:r>
            <a:r>
              <a:rPr lang="es-PR" u="sng" dirty="0"/>
              <a:t> Urrutia, et al.</a:t>
            </a:r>
            <a:r>
              <a:rPr lang="es-PR" dirty="0"/>
              <a:t>, Civil Núm. SJ2021CV04779</a:t>
            </a:r>
          </a:p>
          <a:p>
            <a:endParaRPr lang="en-US" dirty="0"/>
          </a:p>
          <a:p>
            <a:endParaRPr lang="en-US" dirty="0"/>
          </a:p>
        </p:txBody>
      </p:sp>
    </p:spTree>
    <p:extLst>
      <p:ext uri="{BB962C8B-B14F-4D97-AF65-F5344CB8AC3E}">
        <p14:creationId xmlns:p14="http://schemas.microsoft.com/office/powerpoint/2010/main" val="40268378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8574BE-934D-43DA-A86E-F64F722AC07A}"/>
              </a:ext>
            </a:extLst>
          </p:cNvPr>
          <p:cNvSpPr>
            <a:spLocks noGrp="1"/>
          </p:cNvSpPr>
          <p:nvPr>
            <p:ph idx="1"/>
          </p:nvPr>
        </p:nvSpPr>
        <p:spPr>
          <a:xfrm>
            <a:off x="685800" y="1685068"/>
            <a:ext cx="10817352" cy="4487132"/>
          </a:xfrm>
        </p:spPr>
        <p:txBody>
          <a:bodyPr/>
          <a:lstStyle/>
          <a:p>
            <a:pPr algn="just"/>
            <a:r>
              <a:rPr lang="es-PR" b="1" dirty="0"/>
              <a:t>P. de la C.  953 - </a:t>
            </a:r>
            <a:r>
              <a:rPr lang="es-PR" dirty="0"/>
              <a:t>Licencia Especial para Personas No Vacunadas</a:t>
            </a:r>
            <a:r>
              <a:rPr lang="en-US" dirty="0"/>
              <a:t> - </a:t>
            </a:r>
            <a:r>
              <a:rPr lang="es-PR" dirty="0"/>
              <a:t>Licencia paga de 3 horas semanales para personas obligadas a realizar pruebas semanales para la detección del COVID-19 por disposición legal, orden ejecutiva o instrucción del patrono.  Podrá ser utilizada para realizar prueba para detectar el COVID-19 y/o para visitar oficina médica con el propósito de obtener una orden médica a tales fines.</a:t>
            </a:r>
          </a:p>
          <a:p>
            <a:pPr algn="just"/>
            <a:r>
              <a:rPr lang="es-PR" b="1" dirty="0"/>
              <a:t>P. de la C. 897 </a:t>
            </a:r>
            <a:r>
              <a:rPr lang="es-PR" dirty="0"/>
              <a:t>– Ley para prohibir la vacunación obligatoria con el COVID-19 en escuelas e instituciones universitarias.</a:t>
            </a:r>
          </a:p>
          <a:p>
            <a:pPr algn="just"/>
            <a:r>
              <a:rPr lang="es-PR" b="1" dirty="0"/>
              <a:t>P de la C. 910 </a:t>
            </a:r>
            <a:r>
              <a:rPr lang="es-PR" dirty="0"/>
              <a:t>- Para prohibir el discrimen contra personas no vacunadas – no se le pueda negar acceso, servicio o tratamiento en lugares públicos, negocios, transporte, facilidades médicas u hospitalarias, y en viviendas.</a:t>
            </a:r>
          </a:p>
        </p:txBody>
      </p:sp>
      <p:sp>
        <p:nvSpPr>
          <p:cNvPr id="3" name="Footer Placeholder 2">
            <a:extLst>
              <a:ext uri="{FF2B5EF4-FFF2-40B4-BE49-F238E27FC236}">
                <a16:creationId xmlns:a16="http://schemas.microsoft.com/office/drawing/2014/main" id="{BD99BCBB-D4A9-40A6-B9F4-D0BFB1E2120A}"/>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24D4B68B-109E-4F77-9587-3871C945CA4A}"/>
              </a:ext>
            </a:extLst>
          </p:cNvPr>
          <p:cNvSpPr>
            <a:spLocks noGrp="1"/>
          </p:cNvSpPr>
          <p:nvPr>
            <p:ph type="sldNum" sz="quarter" idx="4"/>
          </p:nvPr>
        </p:nvSpPr>
        <p:spPr/>
        <p:txBody>
          <a:bodyPr/>
          <a:lstStyle/>
          <a:p>
            <a:fld id="{407F7647-6CBB-4945-B48A-22BF8575EA14}" type="slidenum">
              <a:rPr lang="en-US" smtClean="0"/>
              <a:pPr/>
              <a:t>41</a:t>
            </a:fld>
            <a:endParaRPr lang="en-US" dirty="0"/>
          </a:p>
        </p:txBody>
      </p:sp>
      <p:sp>
        <p:nvSpPr>
          <p:cNvPr id="5" name="Title 4">
            <a:extLst>
              <a:ext uri="{FF2B5EF4-FFF2-40B4-BE49-F238E27FC236}">
                <a16:creationId xmlns:a16="http://schemas.microsoft.com/office/drawing/2014/main" id="{74CFEC35-CF7A-45A1-83DD-FAF252A09E09}"/>
              </a:ext>
            </a:extLst>
          </p:cNvPr>
          <p:cNvSpPr>
            <a:spLocks noGrp="1"/>
          </p:cNvSpPr>
          <p:nvPr>
            <p:ph type="title"/>
          </p:nvPr>
        </p:nvSpPr>
        <p:spPr/>
        <p:txBody>
          <a:bodyPr/>
          <a:lstStyle/>
          <a:p>
            <a:r>
              <a:rPr lang="es-PR" dirty="0"/>
              <a:t>Proyectos de Ley	</a:t>
            </a:r>
            <a:endParaRPr lang="en-US" dirty="0"/>
          </a:p>
        </p:txBody>
      </p:sp>
    </p:spTree>
    <p:extLst>
      <p:ext uri="{BB962C8B-B14F-4D97-AF65-F5344CB8AC3E}">
        <p14:creationId xmlns:p14="http://schemas.microsoft.com/office/powerpoint/2010/main" val="41778661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D570C74-0A2F-4276-A22F-8842A740FAD6}"/>
              </a:ext>
            </a:extLst>
          </p:cNvPr>
          <p:cNvSpPr>
            <a:spLocks noGrp="1"/>
          </p:cNvSpPr>
          <p:nvPr>
            <p:ph idx="1"/>
          </p:nvPr>
        </p:nvSpPr>
        <p:spPr>
          <a:xfrm>
            <a:off x="685800" y="1650670"/>
            <a:ext cx="10817352" cy="4521529"/>
          </a:xfrm>
        </p:spPr>
        <p:txBody>
          <a:bodyPr/>
          <a:lstStyle/>
          <a:p>
            <a:r>
              <a:rPr lang="en-US" b="1" dirty="0"/>
              <a:t>P. de la C. 795 </a:t>
            </a:r>
            <a:r>
              <a:rPr lang="en-US" dirty="0"/>
              <a:t>– para </a:t>
            </a:r>
            <a:r>
              <a:rPr lang="en-US" dirty="0" err="1"/>
              <a:t>crear</a:t>
            </a:r>
            <a:r>
              <a:rPr lang="en-US" dirty="0"/>
              <a:t> la Ley para </a:t>
            </a:r>
            <a:r>
              <a:rPr lang="en-US" dirty="0" err="1"/>
              <a:t>Prohibir</a:t>
            </a:r>
            <a:r>
              <a:rPr lang="en-US" dirty="0"/>
              <a:t> el Discrimen </a:t>
            </a:r>
            <a:r>
              <a:rPr lang="en-US" dirty="0" err="1"/>
              <a:t>en</a:t>
            </a:r>
            <a:r>
              <a:rPr lang="en-US" dirty="0"/>
              <a:t> el </a:t>
            </a:r>
            <a:r>
              <a:rPr lang="en-US" dirty="0" err="1"/>
              <a:t>Empleo</a:t>
            </a:r>
            <a:r>
              <a:rPr lang="en-US" dirty="0"/>
              <a:t> por </a:t>
            </a:r>
            <a:r>
              <a:rPr lang="en-US" dirty="0" err="1"/>
              <a:t>Razón</a:t>
            </a:r>
            <a:r>
              <a:rPr lang="en-US" dirty="0"/>
              <a:t> de </a:t>
            </a:r>
            <a:r>
              <a:rPr lang="en-US" dirty="0" err="1"/>
              <a:t>Negarse</a:t>
            </a:r>
            <a:r>
              <a:rPr lang="en-US" dirty="0"/>
              <a:t> a ser </a:t>
            </a:r>
            <a:r>
              <a:rPr lang="en-US" dirty="0" err="1"/>
              <a:t>Vacunado</a:t>
            </a:r>
            <a:r>
              <a:rPr lang="en-US" dirty="0"/>
              <a:t> contra el COVID-19.</a:t>
            </a:r>
          </a:p>
          <a:p>
            <a:pPr algn="just"/>
            <a:r>
              <a:rPr lang="en-US" b="1" dirty="0"/>
              <a:t>P. de la C. 898</a:t>
            </a:r>
            <a:r>
              <a:rPr lang="en-US" dirty="0"/>
              <a:t> – para </a:t>
            </a:r>
            <a:r>
              <a:rPr lang="es-ES" dirty="0"/>
              <a:t>enmendar la Ley 180-1998 con el propósito de establecer que, durante declaraciones de estado de emergencia decretado por el Gobernador de Puerto Rico o por el secretario del Departamento de Salud, el empleado que decida vacunarse, lleve a vacunar a sus hijos o dependientes menores de edad o sufra de algún efecto secundario a causa de la vacuna, una vez agotada todas las licencias a las que tiene derecho, podrá hacer uso de la licencia especial por emergencias declaradas por el Gobernador de Puerto Rico o por el secretario del Departamento de Salud, de hasta cinco (5) días laborables con paga; y para crear una licencia especial de 2 días por cada dosis de vacuna y hasta 2 días para acompañar a sus hijos o dependientes menores de edad para autorizar su vacunación.</a:t>
            </a:r>
            <a:endParaRPr lang="en-US" dirty="0"/>
          </a:p>
        </p:txBody>
      </p:sp>
      <p:sp>
        <p:nvSpPr>
          <p:cNvPr id="3" name="Footer Placeholder 2">
            <a:extLst>
              <a:ext uri="{FF2B5EF4-FFF2-40B4-BE49-F238E27FC236}">
                <a16:creationId xmlns:a16="http://schemas.microsoft.com/office/drawing/2014/main" id="{3887A03C-EEC2-43D7-BC97-027A12C3F9A3}"/>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B0A2E0C0-81C2-4645-826A-25CB39A9E7EE}"/>
              </a:ext>
            </a:extLst>
          </p:cNvPr>
          <p:cNvSpPr>
            <a:spLocks noGrp="1"/>
          </p:cNvSpPr>
          <p:nvPr>
            <p:ph type="sldNum" sz="quarter" idx="4"/>
          </p:nvPr>
        </p:nvSpPr>
        <p:spPr/>
        <p:txBody>
          <a:bodyPr/>
          <a:lstStyle/>
          <a:p>
            <a:fld id="{407F7647-6CBB-4945-B48A-22BF8575EA14}" type="slidenum">
              <a:rPr lang="en-US" smtClean="0"/>
              <a:pPr/>
              <a:t>42</a:t>
            </a:fld>
            <a:endParaRPr lang="en-US" dirty="0"/>
          </a:p>
        </p:txBody>
      </p:sp>
      <p:sp>
        <p:nvSpPr>
          <p:cNvPr id="5" name="Title 4">
            <a:extLst>
              <a:ext uri="{FF2B5EF4-FFF2-40B4-BE49-F238E27FC236}">
                <a16:creationId xmlns:a16="http://schemas.microsoft.com/office/drawing/2014/main" id="{035968F3-229B-4C2D-98F7-EA076091ACE9}"/>
              </a:ext>
            </a:extLst>
          </p:cNvPr>
          <p:cNvSpPr>
            <a:spLocks noGrp="1"/>
          </p:cNvSpPr>
          <p:nvPr>
            <p:ph type="title"/>
          </p:nvPr>
        </p:nvSpPr>
        <p:spPr/>
        <p:txBody>
          <a:bodyPr/>
          <a:lstStyle/>
          <a:p>
            <a:r>
              <a:rPr lang="es-PR" dirty="0"/>
              <a:t>Proyectos de Ley	(Cont.)</a:t>
            </a:r>
            <a:endParaRPr lang="en-US" dirty="0"/>
          </a:p>
        </p:txBody>
      </p:sp>
    </p:spTree>
    <p:extLst>
      <p:ext uri="{BB962C8B-B14F-4D97-AF65-F5344CB8AC3E}">
        <p14:creationId xmlns:p14="http://schemas.microsoft.com/office/powerpoint/2010/main" val="27359587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281CB5A-EE9E-4079-A284-0BFA68F3B8BE}"/>
              </a:ext>
            </a:extLst>
          </p:cNvPr>
          <p:cNvSpPr>
            <a:spLocks noGrp="1"/>
          </p:cNvSpPr>
          <p:nvPr>
            <p:ph idx="1"/>
          </p:nvPr>
        </p:nvSpPr>
        <p:spPr>
          <a:xfrm>
            <a:off x="685800" y="1733798"/>
            <a:ext cx="10817352" cy="4438402"/>
          </a:xfrm>
        </p:spPr>
        <p:txBody>
          <a:bodyPr/>
          <a:lstStyle/>
          <a:p>
            <a:pPr algn="just"/>
            <a:r>
              <a:rPr lang="en-US" b="1" dirty="0"/>
              <a:t>P. de la C. 935 </a:t>
            </a:r>
            <a:r>
              <a:rPr lang="en-US" dirty="0"/>
              <a:t>- </a:t>
            </a:r>
            <a:r>
              <a:rPr lang="es-ES" b="0" i="0" dirty="0">
                <a:effectLst/>
              </a:rPr>
              <a:t>Para crear una licencia especial con paga en beneficio de toda aquella persona empleada a la que se le administre la vacuna para inmunizar contra el COVID-19 de hasta cinco (5) días por cada dosis de la vacuna que se le administre y hasta cinco (5) días para acompañar a sus hijos o dependientes menores de edad para autorizar su vacunación; y para otros fines relacionados.</a:t>
            </a:r>
            <a:endParaRPr lang="en-US" dirty="0"/>
          </a:p>
        </p:txBody>
      </p:sp>
      <p:sp>
        <p:nvSpPr>
          <p:cNvPr id="3" name="Footer Placeholder 2">
            <a:extLst>
              <a:ext uri="{FF2B5EF4-FFF2-40B4-BE49-F238E27FC236}">
                <a16:creationId xmlns:a16="http://schemas.microsoft.com/office/drawing/2014/main" id="{DD7E66F1-A445-47DF-9AFC-F69B6EDE8910}"/>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69183C3F-2859-4902-A328-33EDCEF79E2B}"/>
              </a:ext>
            </a:extLst>
          </p:cNvPr>
          <p:cNvSpPr>
            <a:spLocks noGrp="1"/>
          </p:cNvSpPr>
          <p:nvPr>
            <p:ph type="sldNum" sz="quarter" idx="4"/>
          </p:nvPr>
        </p:nvSpPr>
        <p:spPr/>
        <p:txBody>
          <a:bodyPr/>
          <a:lstStyle/>
          <a:p>
            <a:fld id="{407F7647-6CBB-4945-B48A-22BF8575EA14}" type="slidenum">
              <a:rPr lang="en-US" smtClean="0"/>
              <a:pPr/>
              <a:t>43</a:t>
            </a:fld>
            <a:endParaRPr lang="en-US" dirty="0"/>
          </a:p>
        </p:txBody>
      </p:sp>
      <p:sp>
        <p:nvSpPr>
          <p:cNvPr id="5" name="Title 4">
            <a:extLst>
              <a:ext uri="{FF2B5EF4-FFF2-40B4-BE49-F238E27FC236}">
                <a16:creationId xmlns:a16="http://schemas.microsoft.com/office/drawing/2014/main" id="{72FB96FF-ED20-4F4A-897C-489E275D4DCB}"/>
              </a:ext>
            </a:extLst>
          </p:cNvPr>
          <p:cNvSpPr>
            <a:spLocks noGrp="1"/>
          </p:cNvSpPr>
          <p:nvPr>
            <p:ph type="title"/>
          </p:nvPr>
        </p:nvSpPr>
        <p:spPr/>
        <p:txBody>
          <a:bodyPr/>
          <a:lstStyle/>
          <a:p>
            <a:r>
              <a:rPr lang="es-PR" dirty="0"/>
              <a:t>Proyectos de Ley	(Cont.)</a:t>
            </a:r>
            <a:endParaRPr lang="en-US" dirty="0"/>
          </a:p>
        </p:txBody>
      </p:sp>
    </p:spTree>
    <p:extLst>
      <p:ext uri="{BB962C8B-B14F-4D97-AF65-F5344CB8AC3E}">
        <p14:creationId xmlns:p14="http://schemas.microsoft.com/office/powerpoint/2010/main" val="41231327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63F42B-6451-4969-B6D6-3BD29E01EF82}"/>
              </a:ext>
            </a:extLst>
          </p:cNvPr>
          <p:cNvPicPr>
            <a:picLocks noChangeAspect="1"/>
          </p:cNvPicPr>
          <p:nvPr/>
        </p:nvPicPr>
        <p:blipFill>
          <a:blip r:embed="rId2"/>
          <a:stretch>
            <a:fillRect/>
          </a:stretch>
        </p:blipFill>
        <p:spPr>
          <a:xfrm>
            <a:off x="8962496" y="4139515"/>
            <a:ext cx="2583530" cy="2069804"/>
          </a:xfrm>
          <a:prstGeom prst="rect">
            <a:avLst/>
          </a:prstGeom>
        </p:spPr>
      </p:pic>
    </p:spTree>
    <p:extLst>
      <p:ext uri="{BB962C8B-B14F-4D97-AF65-F5344CB8AC3E}">
        <p14:creationId xmlns:p14="http://schemas.microsoft.com/office/powerpoint/2010/main" val="19446767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482BE-1448-45CD-9509-B9FC1155F872}"/>
              </a:ext>
            </a:extLst>
          </p:cNvPr>
          <p:cNvSpPr>
            <a:spLocks noGrp="1"/>
          </p:cNvSpPr>
          <p:nvPr>
            <p:ph type="title"/>
          </p:nvPr>
        </p:nvSpPr>
        <p:spPr/>
        <p:txBody>
          <a:bodyPr/>
          <a:lstStyle/>
          <a:p>
            <a:r>
              <a:rPr lang="en-US" dirty="0"/>
              <a:t>About Jackson Lewis P.C.</a:t>
            </a:r>
          </a:p>
        </p:txBody>
      </p:sp>
    </p:spTree>
    <p:extLst>
      <p:ext uri="{BB962C8B-B14F-4D97-AF65-F5344CB8AC3E}">
        <p14:creationId xmlns:p14="http://schemas.microsoft.com/office/powerpoint/2010/main" val="38490018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120A1D2-BD41-4A9C-8664-187B559DCC1B}"/>
              </a:ext>
            </a:extLst>
          </p:cNvPr>
          <p:cNvSpPr>
            <a:spLocks noGrp="1"/>
          </p:cNvSpPr>
          <p:nvPr>
            <p:ph type="body" sz="quarter" idx="10"/>
          </p:nvPr>
        </p:nvSpPr>
        <p:spPr/>
        <p:txBody>
          <a:bodyPr/>
          <a:lstStyle/>
          <a:p>
            <a:pPr>
              <a:spcAft>
                <a:spcPts val="1200"/>
              </a:spcAft>
            </a:pPr>
            <a:r>
              <a:rPr lang="en-US" sz="2800" b="1" dirty="0"/>
              <a:t>As legal professionals </a:t>
            </a:r>
            <a:r>
              <a:rPr lang="en-US" sz="2800" b="1" dirty="0">
                <a:solidFill>
                  <a:schemeClr val="accent2"/>
                </a:solidFill>
              </a:rPr>
              <a:t>focused on the workplace</a:t>
            </a:r>
            <a:r>
              <a:rPr lang="en-US" sz="2800" b="1" dirty="0"/>
              <a:t>, we have a unique vantage point into the human condition.</a:t>
            </a:r>
          </a:p>
          <a:p>
            <a:pPr>
              <a:spcAft>
                <a:spcPts val="1200"/>
              </a:spcAft>
            </a:pPr>
            <a:r>
              <a:rPr lang="en-US" sz="2800" b="1" dirty="0"/>
              <a:t>It is our </a:t>
            </a:r>
            <a:r>
              <a:rPr lang="en-US" sz="2800" b="1" dirty="0">
                <a:solidFill>
                  <a:schemeClr val="accent2"/>
                </a:solidFill>
              </a:rPr>
              <a:t>privilege</a:t>
            </a:r>
            <a:r>
              <a:rPr lang="en-US" sz="2800" b="1" dirty="0"/>
              <a:t> to do work that affects people. </a:t>
            </a:r>
          </a:p>
          <a:p>
            <a:pPr>
              <a:spcAft>
                <a:spcPts val="1200"/>
              </a:spcAft>
            </a:pPr>
            <a:r>
              <a:rPr lang="en-US" sz="2800" b="1" dirty="0"/>
              <a:t>It is our </a:t>
            </a:r>
            <a:r>
              <a:rPr lang="en-US" sz="2800" b="1" dirty="0">
                <a:solidFill>
                  <a:schemeClr val="accent2"/>
                </a:solidFill>
              </a:rPr>
              <a:t>calling</a:t>
            </a:r>
            <a:r>
              <a:rPr lang="en-US" sz="2800" b="1" dirty="0"/>
              <a:t> to craft policies that achieve the delicate balance between supporting diverse workers and the </a:t>
            </a:r>
            <a:r>
              <a:rPr lang="en-US" sz="2800" b="1" dirty="0">
                <a:solidFill>
                  <a:schemeClr val="accent2"/>
                </a:solidFill>
              </a:rPr>
              <a:t>businesses that employ them</a:t>
            </a:r>
            <a:r>
              <a:rPr lang="en-US" sz="2800" b="1" dirty="0"/>
              <a:t>. </a:t>
            </a:r>
          </a:p>
        </p:txBody>
      </p:sp>
    </p:spTree>
    <p:extLst>
      <p:ext uri="{BB962C8B-B14F-4D97-AF65-F5344CB8AC3E}">
        <p14:creationId xmlns:p14="http://schemas.microsoft.com/office/powerpoint/2010/main" val="25793867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729EA-1AFD-4ED5-AE1C-B6842BEDB2A2}"/>
              </a:ext>
            </a:extLst>
          </p:cNvPr>
          <p:cNvSpPr>
            <a:spLocks noGrp="1"/>
          </p:cNvSpPr>
          <p:nvPr>
            <p:ph type="title"/>
          </p:nvPr>
        </p:nvSpPr>
        <p:spPr/>
        <p:txBody>
          <a:bodyPr/>
          <a:lstStyle/>
          <a:p>
            <a:r>
              <a:rPr lang="en-US" dirty="0"/>
              <a:t>Firm overview</a:t>
            </a:r>
          </a:p>
        </p:txBody>
      </p:sp>
      <p:sp>
        <p:nvSpPr>
          <p:cNvPr id="3" name="Footer Placeholder 2">
            <a:extLst>
              <a:ext uri="{FF2B5EF4-FFF2-40B4-BE49-F238E27FC236}">
                <a16:creationId xmlns:a16="http://schemas.microsoft.com/office/drawing/2014/main" id="{1B9C8F26-1EC4-49C2-BB3A-A3886B6C9FD0}"/>
              </a:ext>
            </a:extLst>
          </p:cNvPr>
          <p:cNvSpPr>
            <a:spLocks noGrp="1"/>
          </p:cNvSpPr>
          <p:nvPr>
            <p:ph type="ftr" sz="quarter" idx="10"/>
          </p:nvPr>
        </p:nvSpPr>
        <p:spPr/>
        <p:txBody>
          <a:bodyPr/>
          <a:lstStyle/>
          <a:p>
            <a:r>
              <a:rPr lang="en-US" b="1"/>
              <a:t>Jackson Lewis P.C.</a:t>
            </a:r>
            <a:endParaRPr lang="en-US" dirty="0"/>
          </a:p>
        </p:txBody>
      </p:sp>
      <p:sp>
        <p:nvSpPr>
          <p:cNvPr id="4" name="Slide Number Placeholder 3">
            <a:extLst>
              <a:ext uri="{FF2B5EF4-FFF2-40B4-BE49-F238E27FC236}">
                <a16:creationId xmlns:a16="http://schemas.microsoft.com/office/drawing/2014/main" id="{6F2000DF-8EF5-404C-A7BF-A03F931C45AD}"/>
              </a:ext>
            </a:extLst>
          </p:cNvPr>
          <p:cNvSpPr>
            <a:spLocks noGrp="1"/>
          </p:cNvSpPr>
          <p:nvPr>
            <p:ph type="sldNum" sz="quarter" idx="11"/>
          </p:nvPr>
        </p:nvSpPr>
        <p:spPr/>
        <p:txBody>
          <a:bodyPr/>
          <a:lstStyle/>
          <a:p>
            <a:fld id="{407F7647-6CBB-4945-B48A-22BF8575EA14}" type="slidenum">
              <a:rPr lang="en-US" smtClean="0"/>
              <a:pPr/>
              <a:t>47</a:t>
            </a:fld>
            <a:endParaRPr lang="en-US" dirty="0"/>
          </a:p>
        </p:txBody>
      </p:sp>
      <p:sp>
        <p:nvSpPr>
          <p:cNvPr id="5" name="Content Placeholder 4">
            <a:extLst>
              <a:ext uri="{FF2B5EF4-FFF2-40B4-BE49-F238E27FC236}">
                <a16:creationId xmlns:a16="http://schemas.microsoft.com/office/drawing/2014/main" id="{89E81DD2-4313-4F27-9ADC-9E5533C1EE36}"/>
              </a:ext>
            </a:extLst>
          </p:cNvPr>
          <p:cNvSpPr>
            <a:spLocks noGrp="1"/>
          </p:cNvSpPr>
          <p:nvPr>
            <p:ph sz="quarter" idx="12"/>
          </p:nvPr>
        </p:nvSpPr>
        <p:spPr/>
        <p:txBody>
          <a:bodyPr/>
          <a:lstStyle/>
          <a:p>
            <a:pPr marL="342900" indent="-342900">
              <a:spcAft>
                <a:spcPts val="600"/>
              </a:spcAft>
            </a:pPr>
            <a:r>
              <a:rPr lang="en-US" dirty="0"/>
              <a:t>We represent management exclusively in every aspect of employment, benefits, labor, and immigration law and related litigation.</a:t>
            </a:r>
          </a:p>
          <a:p>
            <a:pPr marL="342900" indent="-342900">
              <a:spcAft>
                <a:spcPts val="600"/>
              </a:spcAft>
            </a:pPr>
            <a:r>
              <a:rPr lang="en-US" dirty="0"/>
              <a:t>As leaders in </a:t>
            </a:r>
            <a:r>
              <a:rPr lang="en-US" dirty="0">
                <a:latin typeface="Arial"/>
                <a:cs typeface="Arial"/>
              </a:rPr>
              <a:t>educating employers about the laws of equal opportunity, Jackson Lewis understands the importance of having a workforce that reflects the various communities it serves.</a:t>
            </a:r>
          </a:p>
          <a:p>
            <a:pPr marL="285750" indent="-285750">
              <a:spcAft>
                <a:spcPts val="600"/>
              </a:spcAft>
            </a:pPr>
            <a:r>
              <a:rPr lang="en-US" dirty="0">
                <a:latin typeface="Arial"/>
                <a:cs typeface="Arial"/>
              </a:rPr>
              <a:t>With 61 locations and more than 950 attorneys, we offer local knowledge backed by the support of a national firm.</a:t>
            </a:r>
          </a:p>
          <a:p>
            <a:pPr marL="285750" indent="-285750">
              <a:spcAft>
                <a:spcPts val="600"/>
              </a:spcAft>
            </a:pPr>
            <a:r>
              <a:rPr lang="en-US" dirty="0">
                <a:latin typeface="Arial"/>
                <a:cs typeface="Arial"/>
              </a:rPr>
              <a:t>We are founding members of L&amp;E Global, a global alliance of premier employer’s counsel firms.</a:t>
            </a:r>
          </a:p>
        </p:txBody>
      </p:sp>
    </p:spTree>
    <p:extLst>
      <p:ext uri="{BB962C8B-B14F-4D97-AF65-F5344CB8AC3E}">
        <p14:creationId xmlns:p14="http://schemas.microsoft.com/office/powerpoint/2010/main" val="29164481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587A980-8774-5846-A02F-09E1DA1EBCB7}"/>
              </a:ext>
            </a:extLst>
          </p:cNvPr>
          <p:cNvSpPr>
            <a:spLocks noGrp="1"/>
          </p:cNvSpPr>
          <p:nvPr>
            <p:ph type="ftr" sz="quarter" idx="3"/>
          </p:nvPr>
        </p:nvSpPr>
        <p:spPr/>
        <p:txBody>
          <a:bodyPr/>
          <a:lstStyle/>
          <a:p>
            <a:r>
              <a:rPr lang="en-US" b="1"/>
              <a:t>Jackson Lewis P.C.  </a:t>
            </a:r>
            <a:endParaRPr lang="en-US" dirty="0"/>
          </a:p>
        </p:txBody>
      </p:sp>
      <p:sp>
        <p:nvSpPr>
          <p:cNvPr id="3" name="Slide Number Placeholder 2">
            <a:extLst>
              <a:ext uri="{FF2B5EF4-FFF2-40B4-BE49-F238E27FC236}">
                <a16:creationId xmlns:a16="http://schemas.microsoft.com/office/drawing/2014/main" id="{230CCC34-EBC1-DC48-ABF3-61122185FEEC}"/>
              </a:ext>
            </a:extLst>
          </p:cNvPr>
          <p:cNvSpPr>
            <a:spLocks noGrp="1"/>
          </p:cNvSpPr>
          <p:nvPr>
            <p:ph type="sldNum" sz="quarter" idx="4"/>
          </p:nvPr>
        </p:nvSpPr>
        <p:spPr/>
        <p:txBody>
          <a:bodyPr/>
          <a:lstStyle/>
          <a:p>
            <a:fld id="{407F7647-6CBB-4945-B48A-22BF8575EA14}" type="slidenum">
              <a:rPr lang="en-US" smtClean="0"/>
              <a:pPr/>
              <a:t>48</a:t>
            </a:fld>
            <a:endParaRPr lang="en-US" dirty="0"/>
          </a:p>
        </p:txBody>
      </p:sp>
      <p:sp>
        <p:nvSpPr>
          <p:cNvPr id="4" name="Title 3">
            <a:extLst>
              <a:ext uri="{FF2B5EF4-FFF2-40B4-BE49-F238E27FC236}">
                <a16:creationId xmlns:a16="http://schemas.microsoft.com/office/drawing/2014/main" id="{DD202F96-10C7-0745-A1DC-B80AD0B29797}"/>
              </a:ext>
            </a:extLst>
          </p:cNvPr>
          <p:cNvSpPr>
            <a:spLocks noGrp="1"/>
          </p:cNvSpPr>
          <p:nvPr>
            <p:ph type="title"/>
          </p:nvPr>
        </p:nvSpPr>
        <p:spPr/>
        <p:txBody>
          <a:bodyPr/>
          <a:lstStyle/>
          <a:p>
            <a:r>
              <a:rPr lang="en-US" dirty="0"/>
              <a:t>Diversity, Equity &amp; Inclusion at JL</a:t>
            </a:r>
          </a:p>
        </p:txBody>
      </p:sp>
      <p:pic>
        <p:nvPicPr>
          <p:cNvPr id="12" name="Picture 11">
            <a:extLst>
              <a:ext uri="{FF2B5EF4-FFF2-40B4-BE49-F238E27FC236}">
                <a16:creationId xmlns:a16="http://schemas.microsoft.com/office/drawing/2014/main" id="{9300E3D3-2525-9F4C-AABD-2896F97344DC}"/>
              </a:ext>
            </a:extLst>
          </p:cNvPr>
          <p:cNvPicPr>
            <a:picLocks noChangeAspect="1"/>
          </p:cNvPicPr>
          <p:nvPr/>
        </p:nvPicPr>
        <p:blipFill>
          <a:blip r:embed="rId2"/>
          <a:stretch>
            <a:fillRect/>
          </a:stretch>
        </p:blipFill>
        <p:spPr>
          <a:xfrm>
            <a:off x="8531680" y="5531370"/>
            <a:ext cx="2993453" cy="706003"/>
          </a:xfrm>
          <a:prstGeom prst="rect">
            <a:avLst/>
          </a:prstGeom>
        </p:spPr>
      </p:pic>
      <p:grpSp>
        <p:nvGrpSpPr>
          <p:cNvPr id="13" name="Group 12">
            <a:extLst>
              <a:ext uri="{FF2B5EF4-FFF2-40B4-BE49-F238E27FC236}">
                <a16:creationId xmlns:a16="http://schemas.microsoft.com/office/drawing/2014/main" id="{9EFB7677-E74A-1E44-B258-BA2C9F716652}"/>
              </a:ext>
            </a:extLst>
          </p:cNvPr>
          <p:cNvGrpSpPr/>
          <p:nvPr/>
        </p:nvGrpSpPr>
        <p:grpSpPr>
          <a:xfrm>
            <a:off x="685800" y="1397239"/>
            <a:ext cx="10839333" cy="4089161"/>
            <a:chOff x="685800" y="1397239"/>
            <a:chExt cx="10839333" cy="4089161"/>
          </a:xfrm>
        </p:grpSpPr>
        <p:pic>
          <p:nvPicPr>
            <p:cNvPr id="14" name="Picture 13">
              <a:extLst>
                <a:ext uri="{FF2B5EF4-FFF2-40B4-BE49-F238E27FC236}">
                  <a16:creationId xmlns:a16="http://schemas.microsoft.com/office/drawing/2014/main" id="{A41F75ED-F062-8D4E-9E2F-1C8A7C06713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85800" y="1447800"/>
              <a:ext cx="2325460" cy="4015154"/>
            </a:xfrm>
            <a:prstGeom prst="rect">
              <a:avLst/>
            </a:prstGeom>
          </p:spPr>
        </p:pic>
        <p:pic>
          <p:nvPicPr>
            <p:cNvPr id="15" name="Picture 14">
              <a:extLst>
                <a:ext uri="{FF2B5EF4-FFF2-40B4-BE49-F238E27FC236}">
                  <a16:creationId xmlns:a16="http://schemas.microsoft.com/office/drawing/2014/main" id="{E807897A-6AFC-9140-9024-820372DC2B86}"/>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t="-193"/>
            <a:stretch/>
          </p:blipFill>
          <p:spPr>
            <a:xfrm>
              <a:off x="3465740" y="1447800"/>
              <a:ext cx="2325460" cy="4015154"/>
            </a:xfrm>
            <a:prstGeom prst="rect">
              <a:avLst/>
            </a:prstGeom>
          </p:spPr>
        </p:pic>
        <p:pic>
          <p:nvPicPr>
            <p:cNvPr id="16" name="Picture 15">
              <a:extLst>
                <a:ext uri="{FF2B5EF4-FFF2-40B4-BE49-F238E27FC236}">
                  <a16:creationId xmlns:a16="http://schemas.microsoft.com/office/drawing/2014/main" id="{1C2BDB75-B6A5-D441-8FCC-A53481777C8F}"/>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488495" y="1471246"/>
              <a:ext cx="2233252" cy="4015154"/>
            </a:xfrm>
            <a:prstGeom prst="rect">
              <a:avLst/>
            </a:prstGeom>
          </p:spPr>
        </p:pic>
        <p:pic>
          <p:nvPicPr>
            <p:cNvPr id="17" name="Picture 16">
              <a:extLst>
                <a:ext uri="{FF2B5EF4-FFF2-40B4-BE49-F238E27FC236}">
                  <a16:creationId xmlns:a16="http://schemas.microsoft.com/office/drawing/2014/main" id="{61B9B926-5815-AB4F-A005-EE4E0915844C}"/>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l="-662" b="-100003"/>
            <a:stretch/>
          </p:blipFill>
          <p:spPr>
            <a:xfrm>
              <a:off x="9291881" y="1397239"/>
              <a:ext cx="2233252" cy="4015154"/>
            </a:xfrm>
            <a:prstGeom prst="rect">
              <a:avLst/>
            </a:prstGeom>
          </p:spPr>
        </p:pic>
      </p:grpSp>
    </p:spTree>
    <p:extLst>
      <p:ext uri="{BB962C8B-B14F-4D97-AF65-F5344CB8AC3E}">
        <p14:creationId xmlns:p14="http://schemas.microsoft.com/office/powerpoint/2010/main" val="526788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D094857-EB32-CF45-93F6-628570A5A4C9}"/>
              </a:ext>
            </a:extLst>
          </p:cNvPr>
          <p:cNvSpPr>
            <a:spLocks noGrp="1"/>
          </p:cNvSpPr>
          <p:nvPr>
            <p:ph type="ftr" sz="quarter" idx="3"/>
          </p:nvPr>
        </p:nvSpPr>
        <p:spPr/>
        <p:txBody>
          <a:bodyPr/>
          <a:lstStyle/>
          <a:p>
            <a:r>
              <a:rPr lang="en-US" b="1"/>
              <a:t>Jackson Lewis P.C.  </a:t>
            </a:r>
            <a:endParaRPr lang="en-US" dirty="0"/>
          </a:p>
        </p:txBody>
      </p:sp>
      <p:sp>
        <p:nvSpPr>
          <p:cNvPr id="3" name="Slide Number Placeholder 2">
            <a:extLst>
              <a:ext uri="{FF2B5EF4-FFF2-40B4-BE49-F238E27FC236}">
                <a16:creationId xmlns:a16="http://schemas.microsoft.com/office/drawing/2014/main" id="{98F11442-B233-1945-940F-E29BB8D36056}"/>
              </a:ext>
            </a:extLst>
          </p:cNvPr>
          <p:cNvSpPr>
            <a:spLocks noGrp="1"/>
          </p:cNvSpPr>
          <p:nvPr>
            <p:ph type="sldNum" sz="quarter" idx="4"/>
          </p:nvPr>
        </p:nvSpPr>
        <p:spPr/>
        <p:txBody>
          <a:bodyPr/>
          <a:lstStyle/>
          <a:p>
            <a:fld id="{407F7647-6CBB-4945-B48A-22BF8575EA14}" type="slidenum">
              <a:rPr lang="en-US" smtClean="0"/>
              <a:pPr/>
              <a:t>49</a:t>
            </a:fld>
            <a:endParaRPr lang="en-US" dirty="0"/>
          </a:p>
        </p:txBody>
      </p:sp>
      <p:sp>
        <p:nvSpPr>
          <p:cNvPr id="4" name="Title 3">
            <a:extLst>
              <a:ext uri="{FF2B5EF4-FFF2-40B4-BE49-F238E27FC236}">
                <a16:creationId xmlns:a16="http://schemas.microsoft.com/office/drawing/2014/main" id="{E576CE30-5928-3041-8928-EBB0443728CF}"/>
              </a:ext>
            </a:extLst>
          </p:cNvPr>
          <p:cNvSpPr>
            <a:spLocks noGrp="1"/>
          </p:cNvSpPr>
          <p:nvPr>
            <p:ph type="title"/>
          </p:nvPr>
        </p:nvSpPr>
        <p:spPr/>
        <p:txBody>
          <a:bodyPr/>
          <a:lstStyle/>
          <a:p>
            <a:r>
              <a:rPr lang="en-US" dirty="0"/>
              <a:t>Client Service Standards</a:t>
            </a:r>
          </a:p>
        </p:txBody>
      </p:sp>
      <p:pic>
        <p:nvPicPr>
          <p:cNvPr id="13" name="Picture 12">
            <a:extLst>
              <a:ext uri="{FF2B5EF4-FFF2-40B4-BE49-F238E27FC236}">
                <a16:creationId xmlns:a16="http://schemas.microsoft.com/office/drawing/2014/main" id="{5535381A-47C4-4238-AFB8-2C40EDFBC45E}"/>
              </a:ext>
            </a:extLst>
          </p:cNvPr>
          <p:cNvPicPr>
            <a:picLocks noChangeAspect="1"/>
          </p:cNvPicPr>
          <p:nvPr/>
        </p:nvPicPr>
        <p:blipFill>
          <a:blip r:embed="rId2"/>
          <a:stretch>
            <a:fillRect/>
          </a:stretch>
        </p:blipFill>
        <p:spPr>
          <a:xfrm>
            <a:off x="698500" y="2689941"/>
            <a:ext cx="850900" cy="850900"/>
          </a:xfrm>
          <a:prstGeom prst="rect">
            <a:avLst/>
          </a:prstGeom>
        </p:spPr>
      </p:pic>
      <p:sp>
        <p:nvSpPr>
          <p:cNvPr id="18" name="Rectangle 17">
            <a:extLst>
              <a:ext uri="{FF2B5EF4-FFF2-40B4-BE49-F238E27FC236}">
                <a16:creationId xmlns:a16="http://schemas.microsoft.com/office/drawing/2014/main" id="{528172FF-341D-4B54-9132-0866709C1D16}"/>
              </a:ext>
            </a:extLst>
          </p:cNvPr>
          <p:cNvSpPr/>
          <p:nvPr/>
        </p:nvSpPr>
        <p:spPr>
          <a:xfrm>
            <a:off x="1740877" y="2821338"/>
            <a:ext cx="4200398" cy="584775"/>
          </a:xfrm>
          <a:prstGeom prst="rect">
            <a:avLst/>
          </a:prstGeom>
        </p:spPr>
        <p:txBody>
          <a:bodyPr wrap="square">
            <a:spAutoFit/>
          </a:bodyPr>
          <a:lstStyle/>
          <a:p>
            <a:r>
              <a:rPr lang="en-US" sz="1600" dirty="0">
                <a:latin typeface="Arial" panose="020B0604020202020204" pitchFamily="34" charset="0"/>
                <a:cs typeface="Arial" panose="020B0604020202020204" pitchFamily="34" charset="0"/>
              </a:rPr>
              <a:t>Demonstrate an Unmatched Understanding of Your Needs and Expectations</a:t>
            </a:r>
          </a:p>
        </p:txBody>
      </p:sp>
      <p:pic>
        <p:nvPicPr>
          <p:cNvPr id="20" name="Picture 19">
            <a:extLst>
              <a:ext uri="{FF2B5EF4-FFF2-40B4-BE49-F238E27FC236}">
                <a16:creationId xmlns:a16="http://schemas.microsoft.com/office/drawing/2014/main" id="{B9135EAE-4830-4BE4-BFB7-6E437584769D}"/>
              </a:ext>
            </a:extLst>
          </p:cNvPr>
          <p:cNvPicPr>
            <a:picLocks noChangeAspect="1"/>
          </p:cNvPicPr>
          <p:nvPr/>
        </p:nvPicPr>
        <p:blipFill>
          <a:blip r:embed="rId3"/>
          <a:stretch>
            <a:fillRect/>
          </a:stretch>
        </p:blipFill>
        <p:spPr>
          <a:xfrm>
            <a:off x="6302130" y="2666495"/>
            <a:ext cx="914400" cy="914400"/>
          </a:xfrm>
          <a:prstGeom prst="rect">
            <a:avLst/>
          </a:prstGeom>
        </p:spPr>
      </p:pic>
      <p:sp>
        <p:nvSpPr>
          <p:cNvPr id="22" name="Rectangle 21">
            <a:extLst>
              <a:ext uri="{FF2B5EF4-FFF2-40B4-BE49-F238E27FC236}">
                <a16:creationId xmlns:a16="http://schemas.microsoft.com/office/drawing/2014/main" id="{C8C8D044-5EEF-4937-A91D-9FBC7EE0DF95}"/>
              </a:ext>
            </a:extLst>
          </p:cNvPr>
          <p:cNvSpPr/>
          <p:nvPr/>
        </p:nvSpPr>
        <p:spPr>
          <a:xfrm>
            <a:off x="7331202" y="2821338"/>
            <a:ext cx="4686300" cy="584775"/>
          </a:xfrm>
          <a:prstGeom prst="rect">
            <a:avLst/>
          </a:prstGeom>
        </p:spPr>
        <p:txBody>
          <a:bodyPr wrap="square">
            <a:spAutoFit/>
          </a:bodyPr>
          <a:lstStyle/>
          <a:p>
            <a:r>
              <a:rPr lang="en-US" sz="1600" dirty="0">
                <a:latin typeface="Arial" panose="020B0604020202020204" pitchFamily="34" charset="0"/>
                <a:cs typeface="Arial" panose="020B0604020202020204" pitchFamily="34" charset="0"/>
              </a:rPr>
              <a:t>Commit to Fostering Diverse Teams and the Creative Ideas They Generate</a:t>
            </a:r>
          </a:p>
        </p:txBody>
      </p:sp>
      <p:pic>
        <p:nvPicPr>
          <p:cNvPr id="24" name="Picture 23">
            <a:extLst>
              <a:ext uri="{FF2B5EF4-FFF2-40B4-BE49-F238E27FC236}">
                <a16:creationId xmlns:a16="http://schemas.microsoft.com/office/drawing/2014/main" id="{9ED9486A-FF14-44C1-9A5E-AD93610875BE}"/>
              </a:ext>
            </a:extLst>
          </p:cNvPr>
          <p:cNvPicPr>
            <a:picLocks noChangeAspect="1"/>
          </p:cNvPicPr>
          <p:nvPr/>
        </p:nvPicPr>
        <p:blipFill>
          <a:blip r:embed="rId4"/>
          <a:stretch>
            <a:fillRect/>
          </a:stretch>
        </p:blipFill>
        <p:spPr>
          <a:xfrm>
            <a:off x="685800" y="3972141"/>
            <a:ext cx="876300" cy="762000"/>
          </a:xfrm>
          <a:prstGeom prst="rect">
            <a:avLst/>
          </a:prstGeom>
        </p:spPr>
      </p:pic>
      <p:sp>
        <p:nvSpPr>
          <p:cNvPr id="26" name="Rectangle 25">
            <a:extLst>
              <a:ext uri="{FF2B5EF4-FFF2-40B4-BE49-F238E27FC236}">
                <a16:creationId xmlns:a16="http://schemas.microsoft.com/office/drawing/2014/main" id="{F4301FD6-5207-4EF4-91A2-EC2DCEBA8A50}"/>
              </a:ext>
            </a:extLst>
          </p:cNvPr>
          <p:cNvSpPr/>
          <p:nvPr/>
        </p:nvSpPr>
        <p:spPr>
          <a:xfrm>
            <a:off x="1740876" y="4032313"/>
            <a:ext cx="3745523" cy="584775"/>
          </a:xfrm>
          <a:prstGeom prst="rect">
            <a:avLst/>
          </a:prstGeom>
        </p:spPr>
        <p:txBody>
          <a:bodyPr wrap="square">
            <a:spAutoFit/>
          </a:bodyPr>
          <a:lstStyle/>
          <a:p>
            <a:r>
              <a:rPr lang="en-US" sz="1600" dirty="0">
                <a:latin typeface="Arial" panose="020B0604020202020204" pitchFamily="34" charset="0"/>
                <a:cs typeface="Arial" panose="020B0604020202020204" pitchFamily="34" charset="0"/>
              </a:rPr>
              <a:t>Embrace Proactive Communication and Collaboration as a Way of Life</a:t>
            </a:r>
          </a:p>
        </p:txBody>
      </p:sp>
      <p:pic>
        <p:nvPicPr>
          <p:cNvPr id="28" name="Picture 27">
            <a:extLst>
              <a:ext uri="{FF2B5EF4-FFF2-40B4-BE49-F238E27FC236}">
                <a16:creationId xmlns:a16="http://schemas.microsoft.com/office/drawing/2014/main" id="{0C534D12-D1B5-48E8-B6B5-B9B69A4B6FA8}"/>
              </a:ext>
            </a:extLst>
          </p:cNvPr>
          <p:cNvPicPr>
            <a:picLocks noChangeAspect="1"/>
          </p:cNvPicPr>
          <p:nvPr/>
        </p:nvPicPr>
        <p:blipFill>
          <a:blip r:embed="rId5"/>
          <a:stretch>
            <a:fillRect/>
          </a:stretch>
        </p:blipFill>
        <p:spPr>
          <a:xfrm>
            <a:off x="6435480" y="3946342"/>
            <a:ext cx="647700" cy="736600"/>
          </a:xfrm>
          <a:prstGeom prst="rect">
            <a:avLst/>
          </a:prstGeom>
        </p:spPr>
      </p:pic>
      <p:sp>
        <p:nvSpPr>
          <p:cNvPr id="30" name="Rectangle 29">
            <a:extLst>
              <a:ext uri="{FF2B5EF4-FFF2-40B4-BE49-F238E27FC236}">
                <a16:creationId xmlns:a16="http://schemas.microsoft.com/office/drawing/2014/main" id="{8EB44B59-E94B-495E-A3A6-7359ABF7CAC3}"/>
              </a:ext>
            </a:extLst>
          </p:cNvPr>
          <p:cNvSpPr/>
          <p:nvPr/>
        </p:nvSpPr>
        <p:spPr>
          <a:xfrm>
            <a:off x="7331202" y="4032313"/>
            <a:ext cx="4686300" cy="584775"/>
          </a:xfrm>
          <a:prstGeom prst="rect">
            <a:avLst/>
          </a:prstGeom>
        </p:spPr>
        <p:txBody>
          <a:bodyPr wrap="square">
            <a:spAutoFit/>
          </a:bodyPr>
          <a:lstStyle/>
          <a:p>
            <a:r>
              <a:rPr lang="en-US" sz="1600" dirty="0">
                <a:latin typeface="Arial" panose="020B0604020202020204" pitchFamily="34" charset="0"/>
                <a:cs typeface="Arial" panose="020B0604020202020204" pitchFamily="34" charset="0"/>
              </a:rPr>
              <a:t>Provide Regular Opportunities for Formal and Informal Feedback and Act Upon the Results</a:t>
            </a:r>
          </a:p>
        </p:txBody>
      </p:sp>
      <p:pic>
        <p:nvPicPr>
          <p:cNvPr id="32" name="Picture 31">
            <a:extLst>
              <a:ext uri="{FF2B5EF4-FFF2-40B4-BE49-F238E27FC236}">
                <a16:creationId xmlns:a16="http://schemas.microsoft.com/office/drawing/2014/main" id="{BC534036-7BDF-4CBD-A3F0-6822526B50C7}"/>
              </a:ext>
            </a:extLst>
          </p:cNvPr>
          <p:cNvPicPr>
            <a:picLocks noChangeAspect="1"/>
          </p:cNvPicPr>
          <p:nvPr/>
        </p:nvPicPr>
        <p:blipFill>
          <a:blip r:embed="rId6"/>
          <a:stretch>
            <a:fillRect/>
          </a:stretch>
        </p:blipFill>
        <p:spPr>
          <a:xfrm>
            <a:off x="698500" y="5158514"/>
            <a:ext cx="850900" cy="647700"/>
          </a:xfrm>
          <a:prstGeom prst="rect">
            <a:avLst/>
          </a:prstGeom>
        </p:spPr>
      </p:pic>
      <p:sp>
        <p:nvSpPr>
          <p:cNvPr id="34" name="Rectangle 33">
            <a:extLst>
              <a:ext uri="{FF2B5EF4-FFF2-40B4-BE49-F238E27FC236}">
                <a16:creationId xmlns:a16="http://schemas.microsoft.com/office/drawing/2014/main" id="{2B04FEA2-22B5-4AA0-BA46-22BE1F943F79}"/>
              </a:ext>
            </a:extLst>
          </p:cNvPr>
          <p:cNvSpPr/>
          <p:nvPr/>
        </p:nvSpPr>
        <p:spPr>
          <a:xfrm>
            <a:off x="1740877" y="5209111"/>
            <a:ext cx="3745522" cy="584775"/>
          </a:xfrm>
          <a:prstGeom prst="rect">
            <a:avLst/>
          </a:prstGeom>
        </p:spPr>
        <p:txBody>
          <a:bodyPr wrap="square">
            <a:spAutoFit/>
          </a:bodyPr>
          <a:lstStyle/>
          <a:p>
            <a:r>
              <a:rPr lang="en-US" sz="1600" dirty="0">
                <a:latin typeface="Arial" panose="020B0604020202020204" pitchFamily="34" charset="0"/>
                <a:cs typeface="Arial" panose="020B0604020202020204" pitchFamily="34" charset="0"/>
              </a:rPr>
              <a:t>Build a True Partnership Where Goals are Shared and Success is Mutual</a:t>
            </a:r>
          </a:p>
        </p:txBody>
      </p:sp>
      <p:sp>
        <p:nvSpPr>
          <p:cNvPr id="36" name="TextBox 35">
            <a:extLst>
              <a:ext uri="{FF2B5EF4-FFF2-40B4-BE49-F238E27FC236}">
                <a16:creationId xmlns:a16="http://schemas.microsoft.com/office/drawing/2014/main" id="{EDB9E9B1-5DA8-45D2-90E2-601F32B35A61}"/>
              </a:ext>
            </a:extLst>
          </p:cNvPr>
          <p:cNvSpPr txBox="1"/>
          <p:nvPr/>
        </p:nvSpPr>
        <p:spPr>
          <a:xfrm>
            <a:off x="685800" y="1327340"/>
            <a:ext cx="10817352" cy="958660"/>
          </a:xfrm>
          <a:prstGeom prst="rect">
            <a:avLst/>
          </a:prstGeom>
          <a:noFill/>
        </p:spPr>
        <p:txBody>
          <a:bodyPr wrap="square" rtlCol="0">
            <a:spAutoFit/>
          </a:bodyPr>
          <a:lstStyle/>
          <a:p>
            <a:pPr>
              <a:lnSpc>
                <a:spcPct val="150000"/>
              </a:lnSpc>
            </a:pPr>
            <a:r>
              <a:rPr lang="en-US" sz="2000" b="1" dirty="0">
                <a:solidFill>
                  <a:schemeClr val="accent1"/>
                </a:solidFill>
                <a:latin typeface="Arial" panose="020B0604020202020204" pitchFamily="34" charset="0"/>
                <a:cs typeface="Arial" panose="020B0604020202020204" pitchFamily="34" charset="0"/>
              </a:rPr>
              <a:t>Jackson Lewis is committed to providing every client with the highest level of service. We promise our clients that Jackson Lewis will:</a:t>
            </a:r>
          </a:p>
        </p:txBody>
      </p:sp>
    </p:spTree>
    <p:extLst>
      <p:ext uri="{BB962C8B-B14F-4D97-AF65-F5344CB8AC3E}">
        <p14:creationId xmlns:p14="http://schemas.microsoft.com/office/powerpoint/2010/main" val="4659851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2D2D165-6E17-447B-9BBB-511D73C9B82A}"/>
              </a:ext>
            </a:extLst>
          </p:cNvPr>
          <p:cNvSpPr>
            <a:spLocks noGrp="1"/>
          </p:cNvSpPr>
          <p:nvPr>
            <p:ph type="ftr" sz="quarter" idx="3"/>
          </p:nvPr>
        </p:nvSpPr>
        <p:spPr/>
        <p:txBody>
          <a:bodyPr/>
          <a:lstStyle/>
          <a:p>
            <a:r>
              <a:rPr lang="en-US" b="1"/>
              <a:t>Jackson Lewis P.C.  </a:t>
            </a:r>
            <a:endParaRPr lang="en-US" dirty="0"/>
          </a:p>
        </p:txBody>
      </p:sp>
      <p:sp>
        <p:nvSpPr>
          <p:cNvPr id="3" name="Slide Number Placeholder 2">
            <a:extLst>
              <a:ext uri="{FF2B5EF4-FFF2-40B4-BE49-F238E27FC236}">
                <a16:creationId xmlns:a16="http://schemas.microsoft.com/office/drawing/2014/main" id="{8E76CD09-DF41-4083-A516-665B9A136A81}"/>
              </a:ext>
            </a:extLst>
          </p:cNvPr>
          <p:cNvSpPr>
            <a:spLocks noGrp="1"/>
          </p:cNvSpPr>
          <p:nvPr>
            <p:ph type="sldNum" sz="quarter" idx="4"/>
          </p:nvPr>
        </p:nvSpPr>
        <p:spPr/>
        <p:txBody>
          <a:bodyPr/>
          <a:lstStyle/>
          <a:p>
            <a:fld id="{407F7647-6CBB-4945-B48A-22BF8575EA14}" type="slidenum">
              <a:rPr lang="en-US" smtClean="0"/>
              <a:pPr/>
              <a:t>50</a:t>
            </a:fld>
            <a:endParaRPr lang="en-US" dirty="0"/>
          </a:p>
        </p:txBody>
      </p:sp>
      <p:sp>
        <p:nvSpPr>
          <p:cNvPr id="4" name="Title 3">
            <a:extLst>
              <a:ext uri="{FF2B5EF4-FFF2-40B4-BE49-F238E27FC236}">
                <a16:creationId xmlns:a16="http://schemas.microsoft.com/office/drawing/2014/main" id="{07BA121B-A7C8-4155-BF05-E779076EC88E}"/>
              </a:ext>
            </a:extLst>
          </p:cNvPr>
          <p:cNvSpPr>
            <a:spLocks noGrp="1"/>
          </p:cNvSpPr>
          <p:nvPr>
            <p:ph type="title"/>
          </p:nvPr>
        </p:nvSpPr>
        <p:spPr/>
        <p:txBody>
          <a:bodyPr/>
          <a:lstStyle/>
          <a:p>
            <a:r>
              <a:rPr lang="en-US" dirty="0"/>
              <a:t>National recognition</a:t>
            </a:r>
          </a:p>
        </p:txBody>
      </p:sp>
      <p:sp>
        <p:nvSpPr>
          <p:cNvPr id="23" name="Rectangle 22">
            <a:extLst>
              <a:ext uri="{FF2B5EF4-FFF2-40B4-BE49-F238E27FC236}">
                <a16:creationId xmlns:a16="http://schemas.microsoft.com/office/drawing/2014/main" id="{48EC0AFB-16AD-E848-8E58-E2E3CDDBC2F2}"/>
              </a:ext>
            </a:extLst>
          </p:cNvPr>
          <p:cNvSpPr/>
          <p:nvPr/>
        </p:nvSpPr>
        <p:spPr>
          <a:xfrm>
            <a:off x="2201508" y="1559516"/>
            <a:ext cx="3827814" cy="2277547"/>
          </a:xfrm>
          <a:prstGeom prst="rect">
            <a:avLst/>
          </a:prstGeom>
          <a:ln>
            <a:noFill/>
          </a:ln>
          <a:scene3d>
            <a:camera prst="orthographicFront"/>
            <a:lightRig rig="threePt" dir="t"/>
          </a:scene3d>
          <a:sp3d>
            <a:bevelT/>
          </a:sp3d>
        </p:spPr>
        <p:txBody>
          <a:bodyPr wrap="square" lIns="0">
            <a:spAutoFit/>
          </a:bodyPr>
          <a:lstStyle/>
          <a:p>
            <a:pPr>
              <a:spcAft>
                <a:spcPts val="600"/>
              </a:spcAft>
            </a:pPr>
            <a:r>
              <a:rPr lang="en-US" sz="1300" dirty="0">
                <a:latin typeface="Arial" panose="020B0604020202020204" pitchFamily="34" charset="0"/>
                <a:cs typeface="Arial" panose="020B0604020202020204" pitchFamily="34" charset="0"/>
              </a:rPr>
              <a:t>Recognized for excellence and ranked </a:t>
            </a:r>
            <a:br>
              <a:rPr lang="en-US" sz="1300" dirty="0">
                <a:latin typeface="Arial" panose="020B0604020202020204" pitchFamily="34" charset="0"/>
                <a:cs typeface="Arial" panose="020B0604020202020204" pitchFamily="34" charset="0"/>
              </a:rPr>
            </a:br>
            <a:r>
              <a:rPr lang="en-US" sz="1300" dirty="0">
                <a:latin typeface="Arial" panose="020B0604020202020204" pitchFamily="34" charset="0"/>
                <a:cs typeface="Arial" panose="020B0604020202020204" pitchFamily="34" charset="0"/>
              </a:rPr>
              <a:t>as a </a:t>
            </a:r>
            <a:r>
              <a:rPr lang="en-US" sz="1300" b="1" dirty="0">
                <a:ln w="18415" cmpd="sng">
                  <a:noFill/>
                  <a:prstDash val="solid"/>
                </a:ln>
                <a:latin typeface="Arial" panose="020B0604020202020204" pitchFamily="34" charset="0"/>
                <a:cs typeface="Arial" panose="020B0604020202020204" pitchFamily="34" charset="0"/>
              </a:rPr>
              <a:t>Tier 1</a:t>
            </a:r>
            <a:r>
              <a:rPr lang="en-US" sz="1300" dirty="0">
                <a:latin typeface="Arial" panose="020B0604020202020204" pitchFamily="34" charset="0"/>
                <a:cs typeface="Arial" panose="020B0604020202020204" pitchFamily="34" charset="0"/>
              </a:rPr>
              <a:t> National “Best Law Firm” by </a:t>
            </a:r>
            <a:br>
              <a:rPr lang="en-US" sz="1300" dirty="0">
                <a:latin typeface="Arial" panose="020B0604020202020204" pitchFamily="34" charset="0"/>
                <a:cs typeface="Arial" panose="020B0604020202020204" pitchFamily="34" charset="0"/>
              </a:rPr>
            </a:br>
            <a:r>
              <a:rPr lang="en-US" sz="1300" i="1" dirty="0">
                <a:latin typeface="Arial" panose="020B0604020202020204" pitchFamily="34" charset="0"/>
                <a:cs typeface="Arial" panose="020B0604020202020204" pitchFamily="34" charset="0"/>
              </a:rPr>
              <a:t>U.S. News — Best Lawye</a:t>
            </a:r>
            <a:r>
              <a:rPr lang="en-US" sz="1300" dirty="0">
                <a:latin typeface="Arial" panose="020B0604020202020204" pitchFamily="34" charset="0"/>
                <a:cs typeface="Arial" panose="020B0604020202020204" pitchFamily="34" charset="0"/>
              </a:rPr>
              <a:t>rs</a:t>
            </a:r>
            <a:r>
              <a:rPr lang="en-US" sz="1300" baseline="30000" dirty="0">
                <a:latin typeface="Arial" panose="020B0604020202020204" pitchFamily="34" charset="0"/>
                <a:cs typeface="Arial" panose="020B0604020202020204" pitchFamily="34" charset="0"/>
              </a:rPr>
              <a:t>®</a:t>
            </a:r>
            <a:r>
              <a:rPr lang="en-US" sz="1300" b="1" dirty="0">
                <a:latin typeface="Arial" panose="020B0604020202020204" pitchFamily="34" charset="0"/>
                <a:cs typeface="Arial" panose="020B0604020202020204" pitchFamily="34" charset="0"/>
              </a:rPr>
              <a:t> </a:t>
            </a:r>
            <a:r>
              <a:rPr lang="en-US" sz="1300" dirty="0">
                <a:latin typeface="Arial" panose="020B0604020202020204" pitchFamily="34" charset="0"/>
                <a:cs typeface="Arial" panose="020B0604020202020204" pitchFamily="34" charset="0"/>
              </a:rPr>
              <a:t>for:</a:t>
            </a:r>
          </a:p>
          <a:p>
            <a:pPr marL="174625" indent="-174625">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Employment Law – Management;</a:t>
            </a:r>
          </a:p>
          <a:p>
            <a:pPr marL="174625" indent="-174625">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Labor Law – Management; and</a:t>
            </a:r>
          </a:p>
          <a:p>
            <a:pPr marL="174625" indent="-174625">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Litigation – Labor &amp; Employment.</a:t>
            </a:r>
          </a:p>
          <a:p>
            <a:pPr>
              <a:spcBef>
                <a:spcPts val="1200"/>
              </a:spcBef>
            </a:pPr>
            <a:r>
              <a:rPr lang="en-US" sz="1300" dirty="0">
                <a:latin typeface="Arial" panose="020B0604020202020204" pitchFamily="34" charset="0"/>
                <a:cs typeface="Arial" panose="020B0604020202020204" pitchFamily="34" charset="0"/>
              </a:rPr>
              <a:t>Jackson Lewis’ 41 regional offices were recognized for excellence in Tier 1 of the report’s Metropolitan Rankings in various labor and employment categories</a:t>
            </a:r>
          </a:p>
        </p:txBody>
      </p:sp>
      <p:sp>
        <p:nvSpPr>
          <p:cNvPr id="24" name="Rectangle 23">
            <a:extLst>
              <a:ext uri="{FF2B5EF4-FFF2-40B4-BE49-F238E27FC236}">
                <a16:creationId xmlns:a16="http://schemas.microsoft.com/office/drawing/2014/main" id="{4ADC433B-E1F4-FE42-AF94-3F8C8A97EBED}"/>
              </a:ext>
            </a:extLst>
          </p:cNvPr>
          <p:cNvSpPr/>
          <p:nvPr/>
        </p:nvSpPr>
        <p:spPr>
          <a:xfrm>
            <a:off x="7710425" y="1566361"/>
            <a:ext cx="3813048" cy="2303195"/>
          </a:xfrm>
          <a:prstGeom prst="rect">
            <a:avLst/>
          </a:prstGeom>
          <a:ln>
            <a:noFill/>
          </a:ln>
          <a:scene3d>
            <a:camera prst="orthographicFront"/>
            <a:lightRig rig="threePt" dir="t"/>
          </a:scene3d>
          <a:sp3d>
            <a:bevelT/>
          </a:sp3d>
        </p:spPr>
        <p:txBody>
          <a:bodyPr wrap="square" lIns="0">
            <a:spAutoFit/>
          </a:bodyPr>
          <a:lstStyle/>
          <a:p>
            <a:pPr marL="0" indent="0">
              <a:spcBef>
                <a:spcPts val="600"/>
              </a:spcBef>
              <a:spcAft>
                <a:spcPts val="600"/>
              </a:spcAft>
              <a:buNone/>
            </a:pPr>
            <a:r>
              <a:rPr lang="en-US" sz="1300" dirty="0">
                <a:latin typeface="Arial" panose="020B0604020202020204" pitchFamily="34" charset="0"/>
                <a:cs typeface="Arial" panose="020B0604020202020204" pitchFamily="34" charset="0"/>
              </a:rPr>
              <a:t>Recommended in </a:t>
            </a:r>
            <a:r>
              <a:rPr lang="en-US" sz="1300" i="1" dirty="0">
                <a:latin typeface="Arial" panose="020B0604020202020204" pitchFamily="34" charset="0"/>
                <a:cs typeface="Arial" panose="020B0604020202020204" pitchFamily="34" charset="0"/>
              </a:rPr>
              <a:t>The Legal 500 United States 2020</a:t>
            </a:r>
            <a:r>
              <a:rPr lang="en-US" sz="1300" b="1" i="1" dirty="0">
                <a:latin typeface="Arial" panose="020B0604020202020204" pitchFamily="34" charset="0"/>
                <a:cs typeface="Arial" panose="020B0604020202020204" pitchFamily="34" charset="0"/>
              </a:rPr>
              <a:t> </a:t>
            </a:r>
            <a:r>
              <a:rPr lang="en-US" sz="1300" dirty="0">
                <a:latin typeface="Arial" panose="020B0604020202020204" pitchFamily="34" charset="0"/>
                <a:cs typeface="Arial" panose="020B0604020202020204" pitchFamily="34" charset="0"/>
              </a:rPr>
              <a:t>for:</a:t>
            </a:r>
          </a:p>
          <a:p>
            <a:pPr marL="174625" indent="-174625">
              <a:spcAft>
                <a:spcPts val="400"/>
              </a:spcAft>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Employee Benefits, Executive Compensation and Retirement Plans: Design;</a:t>
            </a:r>
          </a:p>
          <a:p>
            <a:pPr marL="174625" indent="-174625">
              <a:spcAft>
                <a:spcPts val="400"/>
              </a:spcAft>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ERISA Litigation;</a:t>
            </a:r>
          </a:p>
          <a:p>
            <a:pPr marL="174625" indent="-174625">
              <a:spcAft>
                <a:spcPts val="400"/>
              </a:spcAft>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Immigration;</a:t>
            </a:r>
          </a:p>
          <a:p>
            <a:pPr marL="174625" indent="-174625">
              <a:spcAft>
                <a:spcPts val="400"/>
              </a:spcAft>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Labor and Employment Disputes (including collective actions): Defense; </a:t>
            </a:r>
          </a:p>
          <a:p>
            <a:pPr marL="174625" indent="-174625">
              <a:spcAft>
                <a:spcPts val="400"/>
              </a:spcAft>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Labor-Management Relations; and</a:t>
            </a:r>
          </a:p>
          <a:p>
            <a:pPr marL="174625" indent="-174625">
              <a:spcAft>
                <a:spcPts val="400"/>
              </a:spcAft>
              <a:buClr>
                <a:schemeClr val="accent2"/>
              </a:buClr>
              <a:buFont typeface="Arial" panose="020B0604020202020204" pitchFamily="34" charset="0"/>
              <a:buChar char="•"/>
            </a:pPr>
            <a:r>
              <a:rPr lang="en-US" sz="1200" dirty="0">
                <a:latin typeface="Arial" panose="020B0604020202020204" pitchFamily="34" charset="0"/>
                <a:cs typeface="Arial" panose="020B0604020202020204" pitchFamily="34" charset="0"/>
              </a:rPr>
              <a:t>Workplace and Employment Counseling.</a:t>
            </a:r>
          </a:p>
        </p:txBody>
      </p:sp>
      <p:sp>
        <p:nvSpPr>
          <p:cNvPr id="25" name="Rectangle 24">
            <a:extLst>
              <a:ext uri="{FF2B5EF4-FFF2-40B4-BE49-F238E27FC236}">
                <a16:creationId xmlns:a16="http://schemas.microsoft.com/office/drawing/2014/main" id="{62F472E3-1468-5240-BCC0-1E9DAF134941}"/>
              </a:ext>
            </a:extLst>
          </p:cNvPr>
          <p:cNvSpPr/>
          <p:nvPr/>
        </p:nvSpPr>
        <p:spPr>
          <a:xfrm>
            <a:off x="7710425" y="4251120"/>
            <a:ext cx="4046490" cy="692497"/>
          </a:xfrm>
          <a:prstGeom prst="rect">
            <a:avLst/>
          </a:prstGeom>
          <a:ln>
            <a:noFill/>
          </a:ln>
          <a:scene3d>
            <a:camera prst="orthographicFront"/>
            <a:lightRig rig="threePt" dir="t"/>
          </a:scene3d>
          <a:sp3d>
            <a:bevelT/>
          </a:sp3d>
        </p:spPr>
        <p:txBody>
          <a:bodyPr wrap="square" lIns="0">
            <a:spAutoFit/>
          </a:bodyPr>
          <a:lstStyle/>
          <a:p>
            <a:r>
              <a:rPr lang="en-US" sz="1300" dirty="0">
                <a:latin typeface="Arial" panose="020B0604020202020204" pitchFamily="34" charset="0"/>
                <a:cs typeface="Arial" panose="020B0604020202020204" pitchFamily="34" charset="0"/>
              </a:rPr>
              <a:t>Designated as a </a:t>
            </a:r>
            <a:r>
              <a:rPr lang="en-US" sz="1300" b="1" dirty="0">
                <a:ln w="18415" cmpd="sng">
                  <a:noFill/>
                  <a:prstDash val="solid"/>
                </a:ln>
                <a:latin typeface="Arial" panose="020B0604020202020204" pitchFamily="34" charset="0"/>
                <a:cs typeface="Arial" panose="020B0604020202020204" pitchFamily="34" charset="0"/>
              </a:rPr>
              <a:t>“Powerhouse” </a:t>
            </a:r>
            <a:r>
              <a:rPr lang="en-US" sz="1300" dirty="0">
                <a:latin typeface="Arial" panose="020B0604020202020204" pitchFamily="34" charset="0"/>
                <a:cs typeface="Arial" panose="020B0604020202020204" pitchFamily="34" charset="0"/>
              </a:rPr>
              <a:t>in Complex Employment Litigation and Employment Litigation in </a:t>
            </a:r>
            <a:r>
              <a:rPr lang="en-US" sz="1300" i="1" dirty="0">
                <a:latin typeface="Arial" panose="020B0604020202020204" pitchFamily="34" charset="0"/>
                <a:cs typeface="Arial" panose="020B0604020202020204" pitchFamily="34" charset="0"/>
              </a:rPr>
              <a:t>BTI Litigation Outlook 2020.</a:t>
            </a:r>
          </a:p>
        </p:txBody>
      </p:sp>
      <p:sp>
        <p:nvSpPr>
          <p:cNvPr id="26" name="Rectangle 25">
            <a:extLst>
              <a:ext uri="{FF2B5EF4-FFF2-40B4-BE49-F238E27FC236}">
                <a16:creationId xmlns:a16="http://schemas.microsoft.com/office/drawing/2014/main" id="{7B6D2774-E3C8-A94C-89A5-57C696B945FC}"/>
              </a:ext>
            </a:extLst>
          </p:cNvPr>
          <p:cNvSpPr/>
          <p:nvPr/>
        </p:nvSpPr>
        <p:spPr>
          <a:xfrm>
            <a:off x="2201507" y="4249826"/>
            <a:ext cx="3413157" cy="1092607"/>
          </a:xfrm>
          <a:prstGeom prst="rect">
            <a:avLst/>
          </a:prstGeom>
          <a:ln>
            <a:noFill/>
          </a:ln>
          <a:scene3d>
            <a:camera prst="orthographicFront"/>
            <a:lightRig rig="threePt" dir="t"/>
          </a:scene3d>
          <a:sp3d>
            <a:bevelT/>
          </a:sp3d>
        </p:spPr>
        <p:txBody>
          <a:bodyPr wrap="square" lIns="0">
            <a:spAutoFit/>
          </a:bodyPr>
          <a:lstStyle/>
          <a:p>
            <a:r>
              <a:rPr lang="en-US" sz="1300" dirty="0">
                <a:ln w="18415" cmpd="sng">
                  <a:noFill/>
                  <a:prstDash val="solid"/>
                </a:ln>
                <a:latin typeface="Arial" panose="020B0604020202020204" pitchFamily="34" charset="0"/>
                <a:cs typeface="Arial" panose="020B0604020202020204" pitchFamily="34" charset="0"/>
              </a:rPr>
              <a:t>Honored nationwide and in numerous regions throughout the country, including </a:t>
            </a:r>
            <a:br>
              <a:rPr lang="en-US" sz="1300" dirty="0">
                <a:ln w="18415" cmpd="sng">
                  <a:noFill/>
                  <a:prstDash val="solid"/>
                </a:ln>
                <a:latin typeface="Arial" panose="020B0604020202020204" pitchFamily="34" charset="0"/>
                <a:cs typeface="Arial" panose="020B0604020202020204" pitchFamily="34" charset="0"/>
              </a:rPr>
            </a:br>
            <a:r>
              <a:rPr lang="en-US" sz="1300" b="1" dirty="0">
                <a:ln w="18415" cmpd="sng">
                  <a:noFill/>
                  <a:prstDash val="solid"/>
                </a:ln>
                <a:latin typeface="Arial" panose="020B0604020202020204" pitchFamily="34" charset="0"/>
                <a:cs typeface="Arial" panose="020B0604020202020204" pitchFamily="34" charset="0"/>
              </a:rPr>
              <a:t>62</a:t>
            </a:r>
            <a:r>
              <a:rPr lang="en-US" sz="1300" b="1" dirty="0">
                <a:latin typeface="Arial" panose="020B0604020202020204" pitchFamily="34" charset="0"/>
                <a:cs typeface="Arial" panose="020B0604020202020204" pitchFamily="34" charset="0"/>
              </a:rPr>
              <a:t> attorneys </a:t>
            </a:r>
            <a:r>
              <a:rPr lang="en-US" sz="1300" dirty="0">
                <a:latin typeface="Arial" panose="020B0604020202020204" pitchFamily="34" charset="0"/>
                <a:cs typeface="Arial" panose="020B0604020202020204" pitchFamily="34" charset="0"/>
              </a:rPr>
              <a:t>recognized in the 2020 </a:t>
            </a:r>
            <a:br>
              <a:rPr lang="en-US" sz="1300" dirty="0">
                <a:latin typeface="Arial" panose="020B0604020202020204" pitchFamily="34" charset="0"/>
                <a:cs typeface="Arial" panose="020B0604020202020204" pitchFamily="34" charset="0"/>
              </a:rPr>
            </a:br>
            <a:r>
              <a:rPr lang="en-US" sz="1300" dirty="0">
                <a:latin typeface="Arial" panose="020B0604020202020204" pitchFamily="34" charset="0"/>
                <a:cs typeface="Arial" panose="020B0604020202020204" pitchFamily="34" charset="0"/>
              </a:rPr>
              <a:t>edition of </a:t>
            </a:r>
            <a:r>
              <a:rPr lang="en-US" sz="1300" i="1" dirty="0">
                <a:latin typeface="Arial" panose="020B0604020202020204" pitchFamily="34" charset="0"/>
                <a:cs typeface="Arial" panose="020B0604020202020204" pitchFamily="34" charset="0"/>
              </a:rPr>
              <a:t>Chambers USA: America’s </a:t>
            </a:r>
            <a:br>
              <a:rPr lang="en-US" sz="1300" i="1" dirty="0">
                <a:latin typeface="Arial" panose="020B0604020202020204" pitchFamily="34" charset="0"/>
                <a:cs typeface="Arial" panose="020B0604020202020204" pitchFamily="34" charset="0"/>
              </a:rPr>
            </a:br>
            <a:r>
              <a:rPr lang="en-US" sz="1300" i="1" dirty="0">
                <a:latin typeface="Arial" panose="020B0604020202020204" pitchFamily="34" charset="0"/>
                <a:cs typeface="Arial" panose="020B0604020202020204" pitchFamily="34" charset="0"/>
              </a:rPr>
              <a:t>Leading Lawyers for Business.</a:t>
            </a:r>
            <a:r>
              <a:rPr lang="en-US" sz="1300" dirty="0">
                <a:latin typeface="Arial" panose="020B0604020202020204" pitchFamily="34" charset="0"/>
                <a:cs typeface="Arial" panose="020B0604020202020204" pitchFamily="34" charset="0"/>
              </a:rPr>
              <a:t> </a:t>
            </a:r>
            <a:endParaRPr lang="en-US" sz="1300" i="1" dirty="0">
              <a:latin typeface="Arial" panose="020B0604020202020204" pitchFamily="34" charset="0"/>
              <a:cs typeface="Arial" panose="020B0604020202020204" pitchFamily="34" charset="0"/>
            </a:endParaRPr>
          </a:p>
        </p:txBody>
      </p:sp>
      <p:cxnSp>
        <p:nvCxnSpPr>
          <p:cNvPr id="27" name="Straight Connector 26">
            <a:extLst>
              <a:ext uri="{FF2B5EF4-FFF2-40B4-BE49-F238E27FC236}">
                <a16:creationId xmlns:a16="http://schemas.microsoft.com/office/drawing/2014/main" id="{3B392D5C-308E-3A42-A74A-B6B478BD77B8}"/>
              </a:ext>
            </a:extLst>
          </p:cNvPr>
          <p:cNvCxnSpPr/>
          <p:nvPr/>
        </p:nvCxnSpPr>
        <p:spPr>
          <a:xfrm>
            <a:off x="685800" y="3957055"/>
            <a:ext cx="1081735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F2033A0-AEA2-1A44-BDD5-31392F190765}"/>
              </a:ext>
            </a:extLst>
          </p:cNvPr>
          <p:cNvCxnSpPr/>
          <p:nvPr/>
        </p:nvCxnSpPr>
        <p:spPr>
          <a:xfrm>
            <a:off x="6096000" y="1638300"/>
            <a:ext cx="0" cy="43815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29" name="Picture 28">
            <a:extLst>
              <a:ext uri="{FF2B5EF4-FFF2-40B4-BE49-F238E27FC236}">
                <a16:creationId xmlns:a16="http://schemas.microsoft.com/office/drawing/2014/main" id="{F608B679-C269-BA46-AE51-57E239E9A73D}"/>
              </a:ext>
            </a:extLst>
          </p:cNvPr>
          <p:cNvPicPr>
            <a:picLocks noChangeAspect="1"/>
          </p:cNvPicPr>
          <p:nvPr/>
        </p:nvPicPr>
        <p:blipFill>
          <a:blip r:embed="rId2"/>
          <a:stretch>
            <a:fillRect/>
          </a:stretch>
        </p:blipFill>
        <p:spPr>
          <a:xfrm>
            <a:off x="637672" y="1604726"/>
            <a:ext cx="1308527" cy="1289626"/>
          </a:xfrm>
          <a:prstGeom prst="rect">
            <a:avLst/>
          </a:prstGeom>
        </p:spPr>
      </p:pic>
      <p:pic>
        <p:nvPicPr>
          <p:cNvPr id="30" name="Picture 29">
            <a:extLst>
              <a:ext uri="{FF2B5EF4-FFF2-40B4-BE49-F238E27FC236}">
                <a16:creationId xmlns:a16="http://schemas.microsoft.com/office/drawing/2014/main" id="{2048D29C-45BE-574B-BE3D-3C2549108B80}"/>
              </a:ext>
            </a:extLst>
          </p:cNvPr>
          <p:cNvPicPr>
            <a:picLocks noChangeAspect="1"/>
          </p:cNvPicPr>
          <p:nvPr/>
        </p:nvPicPr>
        <p:blipFill>
          <a:blip r:embed="rId3"/>
          <a:stretch>
            <a:fillRect/>
          </a:stretch>
        </p:blipFill>
        <p:spPr>
          <a:xfrm>
            <a:off x="6451340" y="1630703"/>
            <a:ext cx="900276" cy="1301750"/>
          </a:xfrm>
          <a:prstGeom prst="rect">
            <a:avLst/>
          </a:prstGeom>
        </p:spPr>
      </p:pic>
      <p:pic>
        <p:nvPicPr>
          <p:cNvPr id="31" name="Picture 30">
            <a:extLst>
              <a:ext uri="{FF2B5EF4-FFF2-40B4-BE49-F238E27FC236}">
                <a16:creationId xmlns:a16="http://schemas.microsoft.com/office/drawing/2014/main" id="{7A3318F0-87FE-8948-A444-BD315ABEA91A}"/>
              </a:ext>
            </a:extLst>
          </p:cNvPr>
          <p:cNvPicPr>
            <a:picLocks noChangeAspect="1"/>
          </p:cNvPicPr>
          <p:nvPr/>
        </p:nvPicPr>
        <p:blipFill rotWithShape="1">
          <a:blip r:embed="rId4"/>
          <a:srcRect t="28167" b="27140"/>
          <a:stretch/>
        </p:blipFill>
        <p:spPr>
          <a:xfrm>
            <a:off x="6284337" y="4275001"/>
            <a:ext cx="1288066" cy="575674"/>
          </a:xfrm>
          <a:prstGeom prst="rect">
            <a:avLst/>
          </a:prstGeom>
        </p:spPr>
      </p:pic>
      <p:pic>
        <p:nvPicPr>
          <p:cNvPr id="14" name="Picture 13">
            <a:extLst>
              <a:ext uri="{FF2B5EF4-FFF2-40B4-BE49-F238E27FC236}">
                <a16:creationId xmlns:a16="http://schemas.microsoft.com/office/drawing/2014/main" id="{9F9C69DA-2DF3-5348-949A-CFC98C9A71E2}"/>
              </a:ext>
            </a:extLst>
          </p:cNvPr>
          <p:cNvPicPr>
            <a:picLocks noChangeAspect="1"/>
          </p:cNvPicPr>
          <p:nvPr/>
        </p:nvPicPr>
        <p:blipFill>
          <a:blip r:embed="rId5"/>
          <a:stretch>
            <a:fillRect/>
          </a:stretch>
        </p:blipFill>
        <p:spPr>
          <a:xfrm>
            <a:off x="685800" y="4343400"/>
            <a:ext cx="1327078" cy="1114152"/>
          </a:xfrm>
          <a:prstGeom prst="rect">
            <a:avLst/>
          </a:prstGeom>
        </p:spPr>
      </p:pic>
    </p:spTree>
    <p:extLst>
      <p:ext uri="{BB962C8B-B14F-4D97-AF65-F5344CB8AC3E}">
        <p14:creationId xmlns:p14="http://schemas.microsoft.com/office/powerpoint/2010/main" val="36495013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2FCD19F-E4CD-4361-8848-DB06213AAA6A}"/>
              </a:ext>
            </a:extLst>
          </p:cNvPr>
          <p:cNvSpPr>
            <a:spLocks noGrp="1"/>
          </p:cNvSpPr>
          <p:nvPr>
            <p:ph type="ftr" sz="quarter" idx="3"/>
          </p:nvPr>
        </p:nvSpPr>
        <p:spPr/>
        <p:txBody>
          <a:bodyPr/>
          <a:lstStyle/>
          <a:p>
            <a:r>
              <a:rPr lang="en-US" b="1"/>
              <a:t>Jackson Lewis P.C.  </a:t>
            </a:r>
            <a:endParaRPr lang="en-US" dirty="0"/>
          </a:p>
        </p:txBody>
      </p:sp>
      <p:sp>
        <p:nvSpPr>
          <p:cNvPr id="3" name="Slide Number Placeholder 2">
            <a:extLst>
              <a:ext uri="{FF2B5EF4-FFF2-40B4-BE49-F238E27FC236}">
                <a16:creationId xmlns:a16="http://schemas.microsoft.com/office/drawing/2014/main" id="{865EE525-0E81-41B3-9545-8D822AE76BA6}"/>
              </a:ext>
            </a:extLst>
          </p:cNvPr>
          <p:cNvSpPr>
            <a:spLocks noGrp="1"/>
          </p:cNvSpPr>
          <p:nvPr>
            <p:ph type="sldNum" sz="quarter" idx="4"/>
          </p:nvPr>
        </p:nvSpPr>
        <p:spPr/>
        <p:txBody>
          <a:bodyPr/>
          <a:lstStyle/>
          <a:p>
            <a:fld id="{407F7647-6CBB-4945-B48A-22BF8575EA14}" type="slidenum">
              <a:rPr lang="en-US" smtClean="0"/>
              <a:pPr/>
              <a:t>51</a:t>
            </a:fld>
            <a:endParaRPr lang="en-US" dirty="0"/>
          </a:p>
        </p:txBody>
      </p:sp>
      <p:sp>
        <p:nvSpPr>
          <p:cNvPr id="4" name="Title 3">
            <a:extLst>
              <a:ext uri="{FF2B5EF4-FFF2-40B4-BE49-F238E27FC236}">
                <a16:creationId xmlns:a16="http://schemas.microsoft.com/office/drawing/2014/main" id="{A9D08C15-8EE6-44BD-99C0-161EFA397777}"/>
              </a:ext>
            </a:extLst>
          </p:cNvPr>
          <p:cNvSpPr>
            <a:spLocks noGrp="1"/>
          </p:cNvSpPr>
          <p:nvPr>
            <p:ph type="title"/>
          </p:nvPr>
        </p:nvSpPr>
        <p:spPr/>
        <p:txBody>
          <a:bodyPr/>
          <a:lstStyle/>
          <a:p>
            <a:r>
              <a:rPr lang="en-US" dirty="0"/>
              <a:t>Strategically located to serve employers’ needs</a:t>
            </a:r>
          </a:p>
        </p:txBody>
      </p:sp>
      <p:pic>
        <p:nvPicPr>
          <p:cNvPr id="5" name="Picture 4">
            <a:extLst>
              <a:ext uri="{FF2B5EF4-FFF2-40B4-BE49-F238E27FC236}">
                <a16:creationId xmlns:a16="http://schemas.microsoft.com/office/drawing/2014/main" id="{FAB712C3-F92F-4CB6-B581-C85374D0FB92}"/>
              </a:ext>
            </a:extLst>
          </p:cNvPr>
          <p:cNvPicPr>
            <a:picLocks noChangeAspect="1"/>
          </p:cNvPicPr>
          <p:nvPr/>
        </p:nvPicPr>
        <p:blipFill>
          <a:blip r:embed="rId2"/>
          <a:stretch>
            <a:fillRect/>
          </a:stretch>
        </p:blipFill>
        <p:spPr>
          <a:xfrm>
            <a:off x="3383323" y="1396379"/>
            <a:ext cx="8443719" cy="5274335"/>
          </a:xfrm>
          <a:prstGeom prst="rect">
            <a:avLst/>
          </a:prstGeom>
        </p:spPr>
      </p:pic>
      <p:grpSp>
        <p:nvGrpSpPr>
          <p:cNvPr id="6" name="Group 5">
            <a:extLst>
              <a:ext uri="{FF2B5EF4-FFF2-40B4-BE49-F238E27FC236}">
                <a16:creationId xmlns:a16="http://schemas.microsoft.com/office/drawing/2014/main" id="{D67273AB-2328-4EE8-85E1-BA2CB95C6E32}"/>
              </a:ext>
            </a:extLst>
          </p:cNvPr>
          <p:cNvGrpSpPr/>
          <p:nvPr/>
        </p:nvGrpSpPr>
        <p:grpSpPr>
          <a:xfrm>
            <a:off x="722850" y="1519381"/>
            <a:ext cx="2487967" cy="1115195"/>
            <a:chOff x="681255" y="2449465"/>
            <a:chExt cx="2487967" cy="1115195"/>
          </a:xfrm>
        </p:grpSpPr>
        <p:sp>
          <p:nvSpPr>
            <p:cNvPr id="7" name="TextBox 6">
              <a:extLst>
                <a:ext uri="{FF2B5EF4-FFF2-40B4-BE49-F238E27FC236}">
                  <a16:creationId xmlns:a16="http://schemas.microsoft.com/office/drawing/2014/main" id="{389BCA74-EAD7-45AD-AB9B-0E770E245AB5}"/>
                </a:ext>
              </a:extLst>
            </p:cNvPr>
            <p:cNvSpPr txBox="1"/>
            <p:nvPr/>
          </p:nvSpPr>
          <p:spPr>
            <a:xfrm>
              <a:off x="681255" y="2449465"/>
              <a:ext cx="1783611" cy="1015663"/>
            </a:xfrm>
            <a:prstGeom prst="rect">
              <a:avLst/>
            </a:prstGeom>
            <a:noFill/>
          </p:spPr>
          <p:txBody>
            <a:bodyPr wrap="square" lIns="0" rtlCol="0">
              <a:spAutoFit/>
            </a:bodyPr>
            <a:lstStyle/>
            <a:p>
              <a:r>
                <a:rPr lang="en-US" sz="6000" dirty="0">
                  <a:solidFill>
                    <a:schemeClr val="accent2"/>
                  </a:solidFill>
                  <a:latin typeface="Georgia" panose="02040502050405020303" pitchFamily="18" charset="0"/>
                </a:rPr>
                <a:t>61</a:t>
              </a:r>
              <a:endParaRPr lang="en-US" sz="6000" b="1" dirty="0">
                <a:solidFill>
                  <a:schemeClr val="accent2"/>
                </a:solidFill>
                <a:latin typeface="Georgia" panose="02040502050405020303" pitchFamily="18" charset="0"/>
                <a:ea typeface="Arial" charset="0"/>
                <a:cs typeface="Arial" charset="0"/>
              </a:endParaRPr>
            </a:p>
          </p:txBody>
        </p:sp>
        <p:sp>
          <p:nvSpPr>
            <p:cNvPr id="8" name="TextBox 7">
              <a:extLst>
                <a:ext uri="{FF2B5EF4-FFF2-40B4-BE49-F238E27FC236}">
                  <a16:creationId xmlns:a16="http://schemas.microsoft.com/office/drawing/2014/main" id="{49273965-8029-4C46-B036-0CC275299E64}"/>
                </a:ext>
              </a:extLst>
            </p:cNvPr>
            <p:cNvSpPr txBox="1"/>
            <p:nvPr/>
          </p:nvSpPr>
          <p:spPr>
            <a:xfrm>
              <a:off x="704699" y="3300549"/>
              <a:ext cx="2464523" cy="264111"/>
            </a:xfrm>
            <a:prstGeom prst="rect">
              <a:avLst/>
            </a:prstGeom>
            <a:noFill/>
          </p:spPr>
          <p:txBody>
            <a:bodyPr wrap="square" lIns="0" tIns="0" rIns="0" bIns="0" rtlCol="0">
              <a:spAutoFit/>
            </a:bodyPr>
            <a:lstStyle/>
            <a:p>
              <a:pPr>
                <a:lnSpc>
                  <a:spcPts val="2200"/>
                </a:lnSpc>
              </a:pPr>
              <a:r>
                <a:rPr lang="en-US" sz="1600" dirty="0">
                  <a:solidFill>
                    <a:schemeClr val="tx1">
                      <a:lumMod val="65000"/>
                      <a:lumOff val="35000"/>
                    </a:schemeClr>
                  </a:solidFill>
                  <a:latin typeface="Arial" panose="020B0604020202020204" pitchFamily="34" charset="0"/>
                  <a:cs typeface="Arial" panose="020B0604020202020204" pitchFamily="34" charset="0"/>
                </a:rPr>
                <a:t>Locations Nationwide</a:t>
              </a:r>
              <a:endParaRPr lang="en-US" sz="1600" dirty="0">
                <a:solidFill>
                  <a:schemeClr val="tx1">
                    <a:lumMod val="65000"/>
                    <a:lumOff val="35000"/>
                  </a:schemeClr>
                </a:solidFill>
              </a:endParaRPr>
            </a:p>
          </p:txBody>
        </p:sp>
      </p:grpSp>
      <p:grpSp>
        <p:nvGrpSpPr>
          <p:cNvPr id="9" name="Group 8">
            <a:extLst>
              <a:ext uri="{FF2B5EF4-FFF2-40B4-BE49-F238E27FC236}">
                <a16:creationId xmlns:a16="http://schemas.microsoft.com/office/drawing/2014/main" id="{A7A4663A-E710-4374-9BF1-16BF957994F5}"/>
              </a:ext>
            </a:extLst>
          </p:cNvPr>
          <p:cNvGrpSpPr/>
          <p:nvPr/>
        </p:nvGrpSpPr>
        <p:grpSpPr>
          <a:xfrm>
            <a:off x="743422" y="3032075"/>
            <a:ext cx="1783611" cy="1216098"/>
            <a:chOff x="669532" y="1286737"/>
            <a:chExt cx="1783611" cy="1216098"/>
          </a:xfrm>
        </p:grpSpPr>
        <p:sp>
          <p:nvSpPr>
            <p:cNvPr id="10" name="TextBox 9">
              <a:extLst>
                <a:ext uri="{FF2B5EF4-FFF2-40B4-BE49-F238E27FC236}">
                  <a16:creationId xmlns:a16="http://schemas.microsoft.com/office/drawing/2014/main" id="{7AE3D76A-D390-4271-8824-61038047E2B7}"/>
                </a:ext>
              </a:extLst>
            </p:cNvPr>
            <p:cNvSpPr txBox="1"/>
            <p:nvPr/>
          </p:nvSpPr>
          <p:spPr>
            <a:xfrm>
              <a:off x="669532" y="1286737"/>
              <a:ext cx="1783611" cy="1015663"/>
            </a:xfrm>
            <a:prstGeom prst="rect">
              <a:avLst/>
            </a:prstGeom>
            <a:noFill/>
          </p:spPr>
          <p:txBody>
            <a:bodyPr wrap="square" lIns="0" rtlCol="0">
              <a:spAutoFit/>
            </a:bodyPr>
            <a:lstStyle/>
            <a:p>
              <a:r>
                <a:rPr lang="en-US" sz="6000" dirty="0">
                  <a:solidFill>
                    <a:schemeClr val="accent2"/>
                  </a:solidFill>
                  <a:latin typeface="Georgia" panose="02040502050405020303" pitchFamily="18" charset="0"/>
                </a:rPr>
                <a:t>950</a:t>
              </a:r>
              <a:endParaRPr lang="en-US" sz="6000" b="1" dirty="0">
                <a:solidFill>
                  <a:schemeClr val="accent2"/>
                </a:solidFill>
                <a:latin typeface="Georgia" panose="02040502050405020303" pitchFamily="18" charset="0"/>
                <a:ea typeface="Arial" charset="0"/>
                <a:cs typeface="Arial" charset="0"/>
              </a:endParaRPr>
            </a:p>
          </p:txBody>
        </p:sp>
        <p:sp>
          <p:nvSpPr>
            <p:cNvPr id="11" name="TextBox 10">
              <a:extLst>
                <a:ext uri="{FF2B5EF4-FFF2-40B4-BE49-F238E27FC236}">
                  <a16:creationId xmlns:a16="http://schemas.microsoft.com/office/drawing/2014/main" id="{80500F9F-59E7-4235-ADEC-0D3A9D0414BD}"/>
                </a:ext>
              </a:extLst>
            </p:cNvPr>
            <p:cNvSpPr txBox="1"/>
            <p:nvPr/>
          </p:nvSpPr>
          <p:spPr>
            <a:xfrm>
              <a:off x="704701" y="2238724"/>
              <a:ext cx="1220538" cy="264111"/>
            </a:xfrm>
            <a:prstGeom prst="rect">
              <a:avLst/>
            </a:prstGeom>
            <a:noFill/>
          </p:spPr>
          <p:txBody>
            <a:bodyPr wrap="square" lIns="0" tIns="0" rIns="0" bIns="0" rtlCol="0">
              <a:spAutoFit/>
            </a:bodyPr>
            <a:lstStyle/>
            <a:p>
              <a:pPr>
                <a:lnSpc>
                  <a:spcPts val="2200"/>
                </a:lnSpc>
              </a:pPr>
              <a:r>
                <a:rPr lang="en-US" sz="1600" dirty="0">
                  <a:solidFill>
                    <a:schemeClr val="tx1">
                      <a:lumMod val="65000"/>
                      <a:lumOff val="35000"/>
                    </a:schemeClr>
                  </a:solidFill>
                  <a:latin typeface="Arial" panose="020B0604020202020204" pitchFamily="34" charset="0"/>
                  <a:cs typeface="Arial" panose="020B0604020202020204" pitchFamily="34" charset="0"/>
                </a:rPr>
                <a:t>Attorneys</a:t>
              </a:r>
              <a:endParaRPr lang="en-US" sz="1600" dirty="0">
                <a:solidFill>
                  <a:schemeClr val="tx1">
                    <a:lumMod val="65000"/>
                    <a:lumOff val="35000"/>
                  </a:schemeClr>
                </a:solidFill>
              </a:endParaRPr>
            </a:p>
          </p:txBody>
        </p:sp>
        <p:sp>
          <p:nvSpPr>
            <p:cNvPr id="12" name="TextBox 11">
              <a:extLst>
                <a:ext uri="{FF2B5EF4-FFF2-40B4-BE49-F238E27FC236}">
                  <a16:creationId xmlns:a16="http://schemas.microsoft.com/office/drawing/2014/main" id="{A15A885F-A942-4C5E-B7E1-41ECCE938DD6}"/>
                </a:ext>
              </a:extLst>
            </p:cNvPr>
            <p:cNvSpPr txBox="1"/>
            <p:nvPr/>
          </p:nvSpPr>
          <p:spPr>
            <a:xfrm>
              <a:off x="2007300" y="1764209"/>
              <a:ext cx="266976" cy="282129"/>
            </a:xfrm>
            <a:prstGeom prst="rect">
              <a:avLst/>
            </a:prstGeom>
            <a:noFill/>
          </p:spPr>
          <p:txBody>
            <a:bodyPr wrap="square" lIns="0" tIns="0" rIns="0" bIns="0" rtlCol="0">
              <a:spAutoFit/>
            </a:bodyPr>
            <a:lstStyle/>
            <a:p>
              <a:pPr>
                <a:lnSpc>
                  <a:spcPts val="2200"/>
                </a:lnSpc>
              </a:pPr>
              <a:r>
                <a:rPr lang="en-US" sz="2000" dirty="0">
                  <a:solidFill>
                    <a:schemeClr val="accent2"/>
                  </a:solidFill>
                  <a:latin typeface="Arial" panose="020B0604020202020204" pitchFamily="34" charset="0"/>
                  <a:cs typeface="Arial" panose="020B0604020202020204" pitchFamily="34" charset="0"/>
                </a:rPr>
                <a:t>+</a:t>
              </a:r>
              <a:endParaRPr lang="en-US" sz="2000" dirty="0">
                <a:solidFill>
                  <a:schemeClr val="accent2"/>
                </a:solidFill>
              </a:endParaRPr>
            </a:p>
          </p:txBody>
        </p:sp>
      </p:grpSp>
    </p:spTree>
    <p:extLst>
      <p:ext uri="{BB962C8B-B14F-4D97-AF65-F5344CB8AC3E}">
        <p14:creationId xmlns:p14="http://schemas.microsoft.com/office/powerpoint/2010/main" val="16495729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7F48A3B-3A6D-3A46-8E35-4B263A369ED4}"/>
              </a:ext>
            </a:extLst>
          </p:cNvPr>
          <p:cNvPicPr>
            <a:picLocks noChangeAspect="1"/>
          </p:cNvPicPr>
          <p:nvPr/>
        </p:nvPicPr>
        <p:blipFill rotWithShape="1">
          <a:blip r:embed="rId2"/>
          <a:srcRect l="7262" t="683" r="69635" b="598"/>
          <a:stretch/>
        </p:blipFill>
        <p:spPr>
          <a:xfrm>
            <a:off x="0" y="1"/>
            <a:ext cx="4381500" cy="6858000"/>
          </a:xfrm>
          <a:prstGeom prst="rect">
            <a:avLst/>
          </a:prstGeom>
        </p:spPr>
      </p:pic>
      <p:sp>
        <p:nvSpPr>
          <p:cNvPr id="10" name="Rectangle 9">
            <a:extLst>
              <a:ext uri="{FF2B5EF4-FFF2-40B4-BE49-F238E27FC236}">
                <a16:creationId xmlns:a16="http://schemas.microsoft.com/office/drawing/2014/main" id="{F3FAD4EF-416F-B849-B3C4-317F73A432BC}"/>
              </a:ext>
            </a:extLst>
          </p:cNvPr>
          <p:cNvSpPr/>
          <p:nvPr/>
        </p:nvSpPr>
        <p:spPr>
          <a:xfrm>
            <a:off x="0" y="1"/>
            <a:ext cx="4400550" cy="6858000"/>
          </a:xfrm>
          <a:prstGeom prst="rect">
            <a:avLst/>
          </a:prstGeom>
          <a:solidFill>
            <a:schemeClr val="accent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Slide Number Placeholder 5">
            <a:extLst>
              <a:ext uri="{FF2B5EF4-FFF2-40B4-BE49-F238E27FC236}">
                <a16:creationId xmlns:a16="http://schemas.microsoft.com/office/drawing/2014/main" id="{CD437F63-8B6F-0F41-B4D4-9642240FC1EA}"/>
              </a:ext>
            </a:extLst>
          </p:cNvPr>
          <p:cNvSpPr>
            <a:spLocks noGrp="1"/>
          </p:cNvSpPr>
          <p:nvPr>
            <p:ph type="sldNum" sz="quarter" idx="11"/>
          </p:nvPr>
        </p:nvSpPr>
        <p:spPr>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52</a:t>
            </a:fld>
            <a:endParaRPr lang="en-US" dirty="0"/>
          </a:p>
        </p:txBody>
      </p:sp>
      <p:sp>
        <p:nvSpPr>
          <p:cNvPr id="8" name="Title 3">
            <a:extLst>
              <a:ext uri="{FF2B5EF4-FFF2-40B4-BE49-F238E27FC236}">
                <a16:creationId xmlns:a16="http://schemas.microsoft.com/office/drawing/2014/main" id="{31903879-852F-48E9-9006-C7689AA6004E}"/>
              </a:ext>
            </a:extLst>
          </p:cNvPr>
          <p:cNvSpPr txBox="1">
            <a:spLocks/>
          </p:cNvSpPr>
          <p:nvPr/>
        </p:nvSpPr>
        <p:spPr>
          <a:xfrm>
            <a:off x="152400" y="2816352"/>
            <a:ext cx="4075568" cy="777240"/>
          </a:xfrm>
          <a:prstGeom prst="rect">
            <a:avLst/>
          </a:prstGeom>
        </p:spPr>
        <p:txBody>
          <a:bodyPr lIns="0"/>
          <a:lstStyle>
            <a:lvl1pPr algn="l" defTabSz="914400" rtl="0" eaLnBrk="1" latinLnBrk="0" hangingPunct="1">
              <a:lnSpc>
                <a:spcPct val="90000"/>
              </a:lnSpc>
              <a:spcBef>
                <a:spcPct val="0"/>
              </a:spcBef>
              <a:buNone/>
              <a:defRPr sz="3200" b="1" i="0" kern="1200">
                <a:solidFill>
                  <a:schemeClr val="accent2"/>
                </a:solidFill>
                <a:latin typeface="Arial" panose="020B0604020202020204" pitchFamily="34" charset="0"/>
                <a:ea typeface="+mj-ea"/>
                <a:cs typeface="Arial" panose="020B0604020202020204" pitchFamily="34" charset="0"/>
              </a:defRPr>
            </a:lvl1pPr>
          </a:lstStyle>
          <a:p>
            <a:pPr algn="ctr"/>
            <a:r>
              <a:rPr lang="en-US" sz="5400" dirty="0">
                <a:solidFill>
                  <a:schemeClr val="bg1"/>
                </a:solidFill>
              </a:rPr>
              <a:t>Practices</a:t>
            </a:r>
          </a:p>
        </p:txBody>
      </p:sp>
      <p:sp>
        <p:nvSpPr>
          <p:cNvPr id="12" name="Rectangle 11">
            <a:extLst>
              <a:ext uri="{FF2B5EF4-FFF2-40B4-BE49-F238E27FC236}">
                <a16:creationId xmlns:a16="http://schemas.microsoft.com/office/drawing/2014/main" id="{D992133E-AEB0-B045-AF87-AF58B915FF9A}"/>
              </a:ext>
            </a:extLst>
          </p:cNvPr>
          <p:cNvSpPr/>
          <p:nvPr/>
        </p:nvSpPr>
        <p:spPr>
          <a:xfrm>
            <a:off x="5054972" y="1263976"/>
            <a:ext cx="6448180" cy="4709160"/>
          </a:xfrm>
          <a:prstGeom prst="rect">
            <a:avLst/>
          </a:prstGeom>
        </p:spPr>
        <p:txBody>
          <a:bodyPr wrap="square" lIns="0" tIns="0" rIns="0" bIns="0" numCol="2" spcCol="182880" anchor="t" anchorCtr="0">
            <a:noAutofit/>
          </a:bodyPr>
          <a:lstStyle/>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Affirmative Action, </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OFCCP and Government Contract Compliance</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Class Actions and </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Complex Litigation</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Corporate Diversity Counseling</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Corporate Governance and </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Internal Investigations</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Disability, Leave and </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Health Management</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Employee Benefits</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ERISA Complex Litigation</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General Employment Advice and Counsel</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General Employment Litigation</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Immigration</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International Employment </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Labor Relations</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Privacy, Data and Cybersecurity</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Restrictive Covenants, Trade Secrets and Unfair Competition</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Wage and Hour</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Workplace Safety and Health</a:t>
            </a:r>
          </a:p>
        </p:txBody>
      </p:sp>
    </p:spTree>
    <p:extLst>
      <p:ext uri="{BB962C8B-B14F-4D97-AF65-F5344CB8AC3E}">
        <p14:creationId xmlns:p14="http://schemas.microsoft.com/office/powerpoint/2010/main" val="220142711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a:extLst>
              <a:ext uri="{FF2B5EF4-FFF2-40B4-BE49-F238E27FC236}">
                <a16:creationId xmlns:a16="http://schemas.microsoft.com/office/drawing/2014/main" id="{CD437F63-8B6F-0F41-B4D4-9642240FC1EA}"/>
              </a:ext>
            </a:extLst>
          </p:cNvPr>
          <p:cNvSpPr>
            <a:spLocks noGrp="1"/>
          </p:cNvSpPr>
          <p:nvPr>
            <p:ph type="sldNum" sz="quarter" idx="11"/>
          </p:nvPr>
        </p:nvSpPr>
        <p:spPr>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53</a:t>
            </a:fld>
            <a:endParaRPr lang="en-US" dirty="0"/>
          </a:p>
        </p:txBody>
      </p:sp>
      <p:pic>
        <p:nvPicPr>
          <p:cNvPr id="4" name="Picture 3">
            <a:extLst>
              <a:ext uri="{FF2B5EF4-FFF2-40B4-BE49-F238E27FC236}">
                <a16:creationId xmlns:a16="http://schemas.microsoft.com/office/drawing/2014/main" id="{1179D975-27F9-464A-9AAA-5BE746941DF5}"/>
              </a:ext>
            </a:extLst>
          </p:cNvPr>
          <p:cNvPicPr>
            <a:picLocks noChangeAspect="1"/>
          </p:cNvPicPr>
          <p:nvPr/>
        </p:nvPicPr>
        <p:blipFill rotWithShape="1">
          <a:blip r:embed="rId2"/>
          <a:srcRect l="27047" r="30177"/>
          <a:stretch/>
        </p:blipFill>
        <p:spPr>
          <a:xfrm>
            <a:off x="0" y="0"/>
            <a:ext cx="4381500" cy="6858000"/>
          </a:xfrm>
          <a:prstGeom prst="rect">
            <a:avLst/>
          </a:prstGeom>
        </p:spPr>
      </p:pic>
      <p:sp>
        <p:nvSpPr>
          <p:cNvPr id="10" name="Rectangle 9">
            <a:extLst>
              <a:ext uri="{FF2B5EF4-FFF2-40B4-BE49-F238E27FC236}">
                <a16:creationId xmlns:a16="http://schemas.microsoft.com/office/drawing/2014/main" id="{84BBA4C8-1910-A745-B54C-1FB50CECB770}"/>
              </a:ext>
            </a:extLst>
          </p:cNvPr>
          <p:cNvSpPr/>
          <p:nvPr/>
        </p:nvSpPr>
        <p:spPr>
          <a:xfrm>
            <a:off x="-1524" y="0"/>
            <a:ext cx="4381500" cy="6858000"/>
          </a:xfrm>
          <a:prstGeom prst="rect">
            <a:avLst/>
          </a:prstGeom>
          <a:solidFill>
            <a:schemeClr val="accent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3">
            <a:extLst>
              <a:ext uri="{FF2B5EF4-FFF2-40B4-BE49-F238E27FC236}">
                <a16:creationId xmlns:a16="http://schemas.microsoft.com/office/drawing/2014/main" id="{F479537F-C523-E243-95EB-CC7AC7C1C733}"/>
              </a:ext>
            </a:extLst>
          </p:cNvPr>
          <p:cNvSpPr txBox="1">
            <a:spLocks/>
          </p:cNvSpPr>
          <p:nvPr/>
        </p:nvSpPr>
        <p:spPr>
          <a:xfrm>
            <a:off x="152400" y="2816352"/>
            <a:ext cx="4075568" cy="777240"/>
          </a:xfrm>
          <a:prstGeom prst="rect">
            <a:avLst/>
          </a:prstGeom>
        </p:spPr>
        <p:txBody>
          <a:bodyPr lIns="0"/>
          <a:lstStyle>
            <a:lvl1pPr algn="l" defTabSz="914400" rtl="0" eaLnBrk="1" latinLnBrk="0" hangingPunct="1">
              <a:lnSpc>
                <a:spcPct val="90000"/>
              </a:lnSpc>
              <a:spcBef>
                <a:spcPct val="0"/>
              </a:spcBef>
              <a:buNone/>
              <a:defRPr sz="3200" b="1" i="0" kern="1200">
                <a:solidFill>
                  <a:schemeClr val="accent2"/>
                </a:solidFill>
                <a:latin typeface="Arial" panose="020B0604020202020204" pitchFamily="34" charset="0"/>
                <a:ea typeface="+mj-ea"/>
                <a:cs typeface="Arial" panose="020B0604020202020204" pitchFamily="34" charset="0"/>
              </a:defRPr>
            </a:lvl1pPr>
          </a:lstStyle>
          <a:p>
            <a:pPr algn="ctr"/>
            <a:r>
              <a:rPr lang="en-US" sz="5400" dirty="0">
                <a:solidFill>
                  <a:schemeClr val="bg1"/>
                </a:solidFill>
              </a:rPr>
              <a:t>Industries</a:t>
            </a:r>
          </a:p>
        </p:txBody>
      </p:sp>
      <p:sp>
        <p:nvSpPr>
          <p:cNvPr id="11" name="Rectangle 10">
            <a:extLst>
              <a:ext uri="{FF2B5EF4-FFF2-40B4-BE49-F238E27FC236}">
                <a16:creationId xmlns:a16="http://schemas.microsoft.com/office/drawing/2014/main" id="{03D1390B-9E04-DB43-B460-D272CAE0770E}"/>
              </a:ext>
            </a:extLst>
          </p:cNvPr>
          <p:cNvSpPr/>
          <p:nvPr/>
        </p:nvSpPr>
        <p:spPr>
          <a:xfrm>
            <a:off x="5067300" y="1031631"/>
            <a:ext cx="6451228" cy="4595446"/>
          </a:xfrm>
          <a:prstGeom prst="rect">
            <a:avLst/>
          </a:prstGeom>
        </p:spPr>
        <p:txBody>
          <a:bodyPr wrap="square" lIns="0" numCol="2" spcCol="182880" anchor="ctr">
            <a:noAutofit/>
          </a:bodyPr>
          <a:lstStyle/>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Construction</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Financial Services</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Healthcare</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Higher Education</a:t>
            </a:r>
          </a:p>
          <a:p>
            <a:pPr marL="285750" indent="-285750">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Hospitality</a:t>
            </a:r>
            <a:r>
              <a:rPr lang="en-US"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 </a:t>
            </a:r>
          </a:p>
          <a:p>
            <a:pPr marL="285750" indent="-285750">
              <a:spcBef>
                <a:spcPts val="1200"/>
              </a:spcBef>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Life Sciences</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Manufacturing</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Real Estate</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Retail</a:t>
            </a:r>
            <a:r>
              <a:rPr lang="en-US" sz="1600" dirty="0">
                <a:solidFill>
                  <a:schemeClr val="accent5">
                    <a:lumMod val="75000"/>
                  </a:schemeClr>
                </a:solidFill>
                <a:latin typeface="Arial" panose="020B0604020202020204" pitchFamily="34" charset="0"/>
                <a:cs typeface="Arial" panose="020B0604020202020204" pitchFamily="34" charset="0"/>
              </a:rPr>
              <a:t> </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Sports</a:t>
            </a:r>
          </a:p>
          <a:p>
            <a:pPr marL="285750" indent="-285750">
              <a:spcAft>
                <a:spcPts val="1200"/>
              </a:spcAft>
              <a:buClr>
                <a:schemeClr val="accent2"/>
              </a:buClr>
              <a:buSzPct val="100000"/>
              <a:buFont typeface="Arial" panose="020B0604020202020204" pitchFamily="34" charset="0"/>
              <a:buChar char="•"/>
            </a:pPr>
            <a:r>
              <a:rPr lang="en-US" sz="1600" dirty="0">
                <a:latin typeface="Arial" panose="020B0604020202020204" pitchFamily="34" charset="0"/>
                <a:cs typeface="Arial" panose="020B0604020202020204" pitchFamily="34" charset="0"/>
              </a:rPr>
              <a:t>Technology</a:t>
            </a:r>
          </a:p>
        </p:txBody>
      </p:sp>
    </p:spTree>
    <p:extLst>
      <p:ext uri="{BB962C8B-B14F-4D97-AF65-F5344CB8AC3E}">
        <p14:creationId xmlns:p14="http://schemas.microsoft.com/office/powerpoint/2010/main" val="3716432640"/>
      </p:ext>
    </p:extLst>
  </p:cSld>
  <p:clrMapOvr>
    <a:masterClrMapping/>
  </p:clrMapOvr>
</p:sld>
</file>

<file path=ppt/theme/theme1.xml><?xml version="1.0" encoding="utf-8"?>
<a:theme xmlns:a="http://schemas.openxmlformats.org/drawingml/2006/main" name="Office Theme">
  <a:themeElements>
    <a:clrScheme name="Custom 3">
      <a:dk1>
        <a:srgbClr val="000000"/>
      </a:dk1>
      <a:lt1>
        <a:srgbClr val="FFFFFF"/>
      </a:lt1>
      <a:dk2>
        <a:srgbClr val="44546A"/>
      </a:dk2>
      <a:lt2>
        <a:srgbClr val="E7E6E6"/>
      </a:lt2>
      <a:accent1>
        <a:srgbClr val="3B1365"/>
      </a:accent1>
      <a:accent2>
        <a:srgbClr val="FF5750"/>
      </a:accent2>
      <a:accent3>
        <a:srgbClr val="91D2F2"/>
      </a:accent3>
      <a:accent4>
        <a:srgbClr val="00A87E"/>
      </a:accent4>
      <a:accent5>
        <a:srgbClr val="BC3D95"/>
      </a:accent5>
      <a:accent6>
        <a:srgbClr val="FDF385"/>
      </a:accent6>
      <a:hlink>
        <a:srgbClr val="3B1264"/>
      </a:hlink>
      <a:folHlink>
        <a:srgbClr val="3B126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B1740EA920A2D4CA47C401391F23497" ma:contentTypeVersion="9" ma:contentTypeDescription="Create a new document." ma:contentTypeScope="" ma:versionID="d5f08a2fd14c3fa8c67c46ddc2fbc418">
  <xsd:schema xmlns:xsd="http://www.w3.org/2001/XMLSchema" xmlns:xs="http://www.w3.org/2001/XMLSchema" xmlns:p="http://schemas.microsoft.com/office/2006/metadata/properties" xmlns:ns3="540d361f-15f0-4590-ba60-ed4565733bbb" targetNamespace="http://schemas.microsoft.com/office/2006/metadata/properties" ma:root="true" ma:fieldsID="3d72c7b44f2264208ec7b8a06f1e9b02" ns3:_="">
    <xsd:import namespace="540d361f-15f0-4590-ba60-ed4565733bb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40d361f-15f0-4590-ba60-ed4565733b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A39620D-E3E1-4162-B5F0-134F03E8A2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40d361f-15f0-4590-ba60-ed4565733b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FDDCB63-94CB-4C83-9DF4-9772CBFB5305}">
  <ds:schemaRefs>
    <ds:schemaRef ds:uri="http://schemas.microsoft.com/sharepoint/v3/contenttype/forms"/>
  </ds:schemaRefs>
</ds:datastoreItem>
</file>

<file path=customXml/itemProps3.xml><?xml version="1.0" encoding="utf-8"?>
<ds:datastoreItem xmlns:ds="http://schemas.openxmlformats.org/officeDocument/2006/customXml" ds:itemID="{9D0BFBBE-D521-4173-801A-7568E9DA4974}">
  <ds:schemaRefs>
    <ds:schemaRef ds:uri="http://schemas.openxmlformats.org/package/2006/metadata/core-properties"/>
    <ds:schemaRef ds:uri="http://purl.org/dc/elements/1.1/"/>
    <ds:schemaRef ds:uri="http://schemas.microsoft.com/office/2006/metadata/properties"/>
    <ds:schemaRef ds:uri="540d361f-15f0-4590-ba60-ed4565733bbb"/>
    <ds:schemaRef ds:uri="http://purl.org/dc/dcmitype/"/>
    <ds:schemaRef ds:uri="http://schemas.microsoft.com/office/infopath/2007/PartnerControls"/>
    <ds:schemaRef ds:uri="http://schemas.microsoft.com/office/2006/documentManagement/typ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23435</TotalTime>
  <Words>6157</Words>
  <Application>Microsoft Office PowerPoint</Application>
  <PresentationFormat>Widescreen</PresentationFormat>
  <Paragraphs>517</Paragraphs>
  <Slides>53</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Book Antiqua</vt:lpstr>
      <vt:lpstr>Calibri</vt:lpstr>
      <vt:lpstr>Calibri Light</vt:lpstr>
      <vt:lpstr>Georgia</vt:lpstr>
      <vt:lpstr>Source Sans Pro</vt:lpstr>
      <vt:lpstr>Times New Roman</vt:lpstr>
      <vt:lpstr>Office Theme</vt:lpstr>
      <vt:lpstr>   ¿Vacunación compulsoria en el lugar de trabajo?</vt:lpstr>
      <vt:lpstr>Sobre las conferenciantes</vt:lpstr>
      <vt:lpstr>Sobre las conferenciantes</vt:lpstr>
      <vt:lpstr>Advertencia</vt:lpstr>
      <vt:lpstr>Las Pruebas de COVID-19 y el Trabajo</vt:lpstr>
      <vt:lpstr>Pruebas de COVID-19 – Derecho del Patrono</vt:lpstr>
      <vt:lpstr>Pruebas de COVID-19 – Derecho del Patrono (Cont.)</vt:lpstr>
      <vt:lpstr>Pruebas de COVID-19 – Empleado Positivo</vt:lpstr>
      <vt:lpstr>Pruebas de COVID-19 – Empleado Positivo (Cont.)</vt:lpstr>
      <vt:lpstr>Pruebas de COVID-19 – Empleado Positivo (Cont.)</vt:lpstr>
      <vt:lpstr>Licencias Disponibles</vt:lpstr>
      <vt:lpstr>Pruebas de COVID-19 – Mejores Prácticas</vt:lpstr>
      <vt:lpstr>Pruebas de COVID-19 – Compensación</vt:lpstr>
      <vt:lpstr>Vacunación -</vt:lpstr>
      <vt:lpstr>Mandatos Federales </vt:lpstr>
      <vt:lpstr>Tribunal Supremo de los Estados Unidos y OSHA</vt:lpstr>
      <vt:lpstr>Tribunal Supremo de los Estados Unidos y OSHA</vt:lpstr>
      <vt:lpstr>Tribunal Supremo de los Estados Unidos y CMS</vt:lpstr>
      <vt:lpstr>Órdenes Ejecutivas – Puerto Rico </vt:lpstr>
      <vt:lpstr>Órdenes Ejecutivas (Cont.)</vt:lpstr>
      <vt:lpstr>Órdenes Ejecutivas (Cont.)</vt:lpstr>
      <vt:lpstr>Órdenes Ejecutivas (Cont.)</vt:lpstr>
      <vt:lpstr>Órdenes Ejecutivas (Cont.)</vt:lpstr>
      <vt:lpstr>Órdenes Ejecutivas - Empleados No Vacunados</vt:lpstr>
      <vt:lpstr>Patronos no cubiertos bajo las OE</vt:lpstr>
      <vt:lpstr>Lo Básico: Ley ADA y Ley 44-1985 </vt:lpstr>
      <vt:lpstr>Acomodo Razonable</vt:lpstr>
      <vt:lpstr>Consideraciones bajo ADA </vt:lpstr>
      <vt:lpstr>Consideraciones bajo ADA </vt:lpstr>
      <vt:lpstr>Excepciones – para patronos con menos de 50 empleados en industrias no cubiertas por las OE vigentes </vt:lpstr>
      <vt:lpstr>Proceso Interactivo</vt:lpstr>
      <vt:lpstr>Consideraciones bajo Título VII </vt:lpstr>
      <vt:lpstr>Excepciones – para patronos con menos de 50 empleados en industrias no cubiertas por las OE vigentes </vt:lpstr>
      <vt:lpstr>Consideraciones bajo Titulo VII</vt:lpstr>
      <vt:lpstr>Constitución de Puerto Rico</vt:lpstr>
      <vt:lpstr>Exenciones Válidas  - Interacción con Órdenes Ejecutivas </vt:lpstr>
      <vt:lpstr>Incentivos para vacunados</vt:lpstr>
      <vt:lpstr>Facultades del Departamento de Salud</vt:lpstr>
      <vt:lpstr>Jurisprudencia Federal </vt:lpstr>
      <vt:lpstr>Casos Judiciales en Puerto Rico</vt:lpstr>
      <vt:lpstr>Proyectos de Ley </vt:lpstr>
      <vt:lpstr>Proyectos de Ley (Cont.)</vt:lpstr>
      <vt:lpstr>Proyectos de Ley (Cont.)</vt:lpstr>
      <vt:lpstr>PowerPoint Presentation</vt:lpstr>
      <vt:lpstr>About Jackson Lewis P.C.</vt:lpstr>
      <vt:lpstr>PowerPoint Presentation</vt:lpstr>
      <vt:lpstr>Firm overview</vt:lpstr>
      <vt:lpstr>Diversity, Equity &amp; Inclusion at JL</vt:lpstr>
      <vt:lpstr>Client Service Standards</vt:lpstr>
      <vt:lpstr>National recognition</vt:lpstr>
      <vt:lpstr>Strategically located to serve employers’ needs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After the Storm: Anticipated EPLI Claims in the Wake of COVID-19</dc:title>
  <dc:creator>Nieves, Sonia (San Juan)</dc:creator>
  <cp:lastModifiedBy>Leal-González, Tatiana (San Juan)</cp:lastModifiedBy>
  <cp:revision>270</cp:revision>
  <dcterms:created xsi:type="dcterms:W3CDTF">2020-04-24T20:54:48Z</dcterms:created>
  <dcterms:modified xsi:type="dcterms:W3CDTF">2022-01-17T16:09:40Z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0x0101001B1740EA920A2D4CA47C401391F23497</vt:lpwstr>
  </property>
</Properties>
</file>