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5"/>
  </p:notesMasterIdLst>
  <p:sldIdLst>
    <p:sldId id="256" r:id="rId2"/>
    <p:sldId id="379" r:id="rId3"/>
    <p:sldId id="257" r:id="rId4"/>
    <p:sldId id="317" r:id="rId5"/>
    <p:sldId id="373" r:id="rId6"/>
    <p:sldId id="262" r:id="rId7"/>
    <p:sldId id="371" r:id="rId8"/>
    <p:sldId id="322" r:id="rId9"/>
    <p:sldId id="344" r:id="rId10"/>
    <p:sldId id="376" r:id="rId11"/>
    <p:sldId id="377" r:id="rId12"/>
    <p:sldId id="324" r:id="rId13"/>
    <p:sldId id="448" r:id="rId14"/>
    <p:sldId id="325" r:id="rId15"/>
    <p:sldId id="362" r:id="rId16"/>
    <p:sldId id="329" r:id="rId17"/>
    <p:sldId id="334" r:id="rId18"/>
    <p:sldId id="335" r:id="rId19"/>
    <p:sldId id="449" r:id="rId20"/>
    <p:sldId id="375" r:id="rId21"/>
    <p:sldId id="374" r:id="rId22"/>
    <p:sldId id="378" r:id="rId23"/>
    <p:sldId id="336" r:id="rId24"/>
    <p:sldId id="342" r:id="rId25"/>
    <p:sldId id="343" r:id="rId26"/>
    <p:sldId id="428" r:id="rId27"/>
    <p:sldId id="433" r:id="rId28"/>
    <p:sldId id="372" r:id="rId29"/>
    <p:sldId id="263" r:id="rId30"/>
    <p:sldId id="366" r:id="rId31"/>
    <p:sldId id="259" r:id="rId32"/>
    <p:sldId id="268" r:id="rId33"/>
    <p:sldId id="260" r:id="rId34"/>
    <p:sldId id="437" r:id="rId35"/>
    <p:sldId id="434" r:id="rId36"/>
    <p:sldId id="438" r:id="rId37"/>
    <p:sldId id="440" r:id="rId38"/>
    <p:sldId id="439" r:id="rId39"/>
    <p:sldId id="441" r:id="rId40"/>
    <p:sldId id="443" r:id="rId41"/>
    <p:sldId id="442" r:id="rId42"/>
    <p:sldId id="444" r:id="rId43"/>
    <p:sldId id="445" r:id="rId44"/>
    <p:sldId id="446" r:id="rId45"/>
    <p:sldId id="447" r:id="rId46"/>
    <p:sldId id="404" r:id="rId47"/>
    <p:sldId id="405" r:id="rId48"/>
    <p:sldId id="431" r:id="rId49"/>
    <p:sldId id="406" r:id="rId50"/>
    <p:sldId id="432" r:id="rId51"/>
    <p:sldId id="450" r:id="rId52"/>
    <p:sldId id="451" r:id="rId53"/>
    <p:sldId id="385" r:id="rId54"/>
    <p:sldId id="384" r:id="rId55"/>
    <p:sldId id="386" r:id="rId56"/>
    <p:sldId id="389" r:id="rId57"/>
    <p:sldId id="326" r:id="rId58"/>
    <p:sldId id="364" r:id="rId59"/>
    <p:sldId id="388" r:id="rId60"/>
    <p:sldId id="395" r:id="rId61"/>
    <p:sldId id="363" r:id="rId62"/>
    <p:sldId id="402" r:id="rId63"/>
    <p:sldId id="390" r:id="rId64"/>
  </p:sldIdLst>
  <p:sldSz cx="12192000" cy="6858000"/>
  <p:notesSz cx="7011988" cy="92979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sé L. Marrero Hernandez" initials="JLMH" lastIdx="9" clrIdx="0">
    <p:extLst>
      <p:ext uri="{19B8F6BF-5375-455C-9EA6-DF929625EA0E}">
        <p15:presenceInfo xmlns:p15="http://schemas.microsoft.com/office/powerpoint/2012/main" userId="José L. Marrero Hernandez" providerId="None"/>
      </p:ext>
    </p:extLst>
  </p:cmAuthor>
  <p:cmAuthor id="2" name="José Marrero Hernández" initials="JMH" lastIdx="13" clrIdx="1">
    <p:extLst>
      <p:ext uri="{19B8F6BF-5375-455C-9EA6-DF929625EA0E}">
        <p15:presenceInfo xmlns:p15="http://schemas.microsoft.com/office/powerpoint/2012/main" userId="José Marrero Hernández" providerId="None"/>
      </p:ext>
    </p:extLst>
  </p:cmAuthor>
  <p:cmAuthor id="3" name="Yaira Nazario Cruz" initials="YNC" lastIdx="1" clrIdx="2">
    <p:extLst>
      <p:ext uri="{19B8F6BF-5375-455C-9EA6-DF929625EA0E}">
        <p15:presenceInfo xmlns:p15="http://schemas.microsoft.com/office/powerpoint/2012/main" userId="S::ynazario@asg.pr.gov::807622fa-cf2e-4348-bd64-7b79e9f1748d" providerId="AD"/>
      </p:ext>
    </p:extLst>
  </p:cmAuthor>
  <p:cmAuthor id="4" name="Alexandra M. Ortíz-Fuster" initials="AMOF" lastIdx="5" clrIdx="3">
    <p:extLst>
      <p:ext uri="{19B8F6BF-5375-455C-9EA6-DF929625EA0E}">
        <p15:presenceInfo xmlns:p15="http://schemas.microsoft.com/office/powerpoint/2012/main" userId="S::aortiz@asg.pr.gov::e7c53212-bb6e-4bf8-8c9d-911f9688b9c4" providerId="AD"/>
      </p:ext>
    </p:extLst>
  </p:cmAuthor>
  <p:cmAuthor id="5" name="thinkinkarma@gmail.com" initials="t" lastIdx="6" clrIdx="4">
    <p:extLst>
      <p:ext uri="{19B8F6BF-5375-455C-9EA6-DF929625EA0E}">
        <p15:presenceInfo xmlns:p15="http://schemas.microsoft.com/office/powerpoint/2012/main" userId="16f4bc5e355bcf1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4403"/>
    <a:srgbClr val="070034"/>
    <a:srgbClr val="938F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06717F-D597-441F-9EE8-0AA40ED7A280}" v="3" dt="2021-08-30T14:44:24.945"/>
    <p1510:client id="{E03BF35B-DCB3-4555-92F5-F3BD5E9E4239}" v="3278" dt="2021-08-30T17:19:22.0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756"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71"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F66BA7-C649-46F2-B782-672BCACAEB87}" type="doc">
      <dgm:prSet loTypeId="urn:microsoft.com/office/officeart/2005/8/layout/process1" loCatId="process" qsTypeId="urn:microsoft.com/office/officeart/2005/8/quickstyle/simple1" qsCatId="simple" csTypeId="urn:microsoft.com/office/officeart/2005/8/colors/accent1_4" csCatId="accent1" phldr="1"/>
      <dgm:spPr/>
      <dgm:t>
        <a:bodyPr/>
        <a:lstStyle/>
        <a:p>
          <a:endParaRPr lang="en-US"/>
        </a:p>
      </dgm:t>
    </dgm:pt>
    <dgm:pt modelId="{560E93D7-CD93-429A-A586-E17794DF36D2}">
      <dgm:prSet custT="1"/>
      <dgm:spPr/>
      <dgm:t>
        <a:bodyPr/>
        <a:lstStyle/>
        <a:p>
          <a:r>
            <a:rPr lang="es-ES" sz="1400" b="0">
              <a:latin typeface="Century Gothic" panose="020B0502020202020204" pitchFamily="34" charset="0"/>
            </a:rPr>
            <a:t>Emitir y autorizar las invitaciones y los pliegos de las solicitudes de propuestas selladas y las subastas formales. </a:t>
          </a:r>
          <a:endParaRPr lang="en-US" sz="1400" b="0">
            <a:latin typeface="Century Gothic" panose="020B0502020202020204" pitchFamily="34" charset="0"/>
          </a:endParaRPr>
        </a:p>
      </dgm:t>
    </dgm:pt>
    <dgm:pt modelId="{33CA5C49-BE90-41D6-9140-1C7ABCC3A7F9}" type="parTrans" cxnId="{B9763067-55E4-4EED-A322-55E612E88988}">
      <dgm:prSet/>
      <dgm:spPr/>
      <dgm:t>
        <a:bodyPr/>
        <a:lstStyle/>
        <a:p>
          <a:endParaRPr lang="en-US"/>
        </a:p>
      </dgm:t>
    </dgm:pt>
    <dgm:pt modelId="{B370B073-78E0-4107-A4CB-00B1986E9B1F}" type="sibTrans" cxnId="{B9763067-55E4-4EED-A322-55E612E88988}">
      <dgm:prSet/>
      <dgm:spPr/>
      <dgm:t>
        <a:bodyPr/>
        <a:lstStyle/>
        <a:p>
          <a:endParaRPr lang="en-US"/>
        </a:p>
      </dgm:t>
    </dgm:pt>
    <dgm:pt modelId="{F06345B1-0B74-417D-A703-8908CD0A82B8}">
      <dgm:prSet custT="1"/>
      <dgm:spPr/>
      <dgm:t>
        <a:bodyPr/>
        <a:lstStyle/>
        <a:p>
          <a:r>
            <a:rPr lang="es-ES" sz="1400" b="0">
              <a:latin typeface="Century Gothic" panose="020B0502020202020204" pitchFamily="34" charset="0"/>
            </a:rPr>
            <a:t>Evaluar y adjudicar solicitudes de propuestas selladas y/o subastas sobre toda compra o contratación cuyo costo estimado exceda la cantidad de $100,000.00. </a:t>
          </a:r>
          <a:endParaRPr lang="en-US" sz="1400" b="0">
            <a:latin typeface="Century Gothic" panose="020B0502020202020204" pitchFamily="34" charset="0"/>
          </a:endParaRPr>
        </a:p>
      </dgm:t>
    </dgm:pt>
    <dgm:pt modelId="{D032EC8D-6841-4F09-87D0-570CCE0248A2}" type="parTrans" cxnId="{DED0744A-CF80-49C3-BBE8-DD0261EAE708}">
      <dgm:prSet/>
      <dgm:spPr/>
      <dgm:t>
        <a:bodyPr/>
        <a:lstStyle/>
        <a:p>
          <a:endParaRPr lang="en-US"/>
        </a:p>
      </dgm:t>
    </dgm:pt>
    <dgm:pt modelId="{5BC3AD0F-8B7D-4FD5-9A06-B37513E1B223}" type="sibTrans" cxnId="{DED0744A-CF80-49C3-BBE8-DD0261EAE708}">
      <dgm:prSet/>
      <dgm:spPr>
        <a:solidFill>
          <a:srgbClr val="E04403"/>
        </a:solidFill>
      </dgm:spPr>
      <dgm:t>
        <a:bodyPr/>
        <a:lstStyle/>
        <a:p>
          <a:endParaRPr lang="en-US"/>
        </a:p>
      </dgm:t>
    </dgm:pt>
    <dgm:pt modelId="{45BDF8DE-DF1E-49C8-AC36-1268584A6798}">
      <dgm:prSet custT="1"/>
      <dgm:spPr>
        <a:solidFill>
          <a:srgbClr val="E04403"/>
        </a:solidFill>
      </dgm:spPr>
      <dgm:t>
        <a:bodyPr/>
        <a:lstStyle/>
        <a:p>
          <a:r>
            <a:rPr lang="es-ES" sz="1400">
              <a:latin typeface="Century Gothic" panose="020B0502020202020204" pitchFamily="34" charset="0"/>
            </a:rPr>
            <a:t>Emitir las </a:t>
          </a:r>
          <a:r>
            <a:rPr lang="es-ES" sz="1400" b="0">
              <a:latin typeface="Century Gothic" panose="020B0502020202020204" pitchFamily="34" charset="0"/>
            </a:rPr>
            <a:t>notificaciones de adjudicación </a:t>
          </a:r>
          <a:r>
            <a:rPr lang="es-ES" sz="1400">
              <a:latin typeface="Century Gothic" panose="020B0502020202020204" pitchFamily="34" charset="0"/>
            </a:rPr>
            <a:t>de subastas o cualquier orden, requerimiento, o resolución, que en derecho proceda.</a:t>
          </a:r>
          <a:endParaRPr lang="en-US" sz="1400">
            <a:latin typeface="Century Gothic" panose="020B0502020202020204" pitchFamily="34" charset="0"/>
          </a:endParaRPr>
        </a:p>
      </dgm:t>
    </dgm:pt>
    <dgm:pt modelId="{1ADC3D92-AF5B-4634-9D6C-A0B2E99A6D6D}" type="parTrans" cxnId="{146E7E10-D848-4DB0-818D-6971CF017F9A}">
      <dgm:prSet/>
      <dgm:spPr/>
      <dgm:t>
        <a:bodyPr/>
        <a:lstStyle/>
        <a:p>
          <a:endParaRPr lang="en-US"/>
        </a:p>
      </dgm:t>
    </dgm:pt>
    <dgm:pt modelId="{6277C2DB-C388-4912-956E-2ED757CD6696}" type="sibTrans" cxnId="{146E7E10-D848-4DB0-818D-6971CF017F9A}">
      <dgm:prSet/>
      <dgm:spPr/>
      <dgm:t>
        <a:bodyPr/>
        <a:lstStyle/>
        <a:p>
          <a:endParaRPr lang="en-US"/>
        </a:p>
      </dgm:t>
    </dgm:pt>
    <dgm:pt modelId="{8C780C4E-F06F-4018-A101-F31B339B44A2}" type="pres">
      <dgm:prSet presAssocID="{FCF66BA7-C649-46F2-B782-672BCACAEB87}" presName="Name0" presStyleCnt="0">
        <dgm:presLayoutVars>
          <dgm:dir/>
          <dgm:resizeHandles val="exact"/>
        </dgm:presLayoutVars>
      </dgm:prSet>
      <dgm:spPr/>
    </dgm:pt>
    <dgm:pt modelId="{2B8D1150-911F-420E-B08C-D0B3B214A731}" type="pres">
      <dgm:prSet presAssocID="{560E93D7-CD93-429A-A586-E17794DF36D2}" presName="node" presStyleLbl="node1" presStyleIdx="0" presStyleCnt="3">
        <dgm:presLayoutVars>
          <dgm:bulletEnabled val="1"/>
        </dgm:presLayoutVars>
      </dgm:prSet>
      <dgm:spPr/>
    </dgm:pt>
    <dgm:pt modelId="{783417D2-C29A-4A7F-A98B-C076A1C446FA}" type="pres">
      <dgm:prSet presAssocID="{B370B073-78E0-4107-A4CB-00B1986E9B1F}" presName="sibTrans" presStyleLbl="sibTrans2D1" presStyleIdx="0" presStyleCnt="2"/>
      <dgm:spPr/>
    </dgm:pt>
    <dgm:pt modelId="{4F267B4D-4135-4E6E-82D6-9CAB9655B08C}" type="pres">
      <dgm:prSet presAssocID="{B370B073-78E0-4107-A4CB-00B1986E9B1F}" presName="connectorText" presStyleLbl="sibTrans2D1" presStyleIdx="0" presStyleCnt="2"/>
      <dgm:spPr/>
    </dgm:pt>
    <dgm:pt modelId="{CAD8DE07-4899-4B99-910D-032A3212082C}" type="pres">
      <dgm:prSet presAssocID="{F06345B1-0B74-417D-A703-8908CD0A82B8}" presName="node" presStyleLbl="node1" presStyleIdx="1" presStyleCnt="3">
        <dgm:presLayoutVars>
          <dgm:bulletEnabled val="1"/>
        </dgm:presLayoutVars>
      </dgm:prSet>
      <dgm:spPr/>
    </dgm:pt>
    <dgm:pt modelId="{8D9CA175-ECFD-4A39-AD9A-4AED34BEE9DD}" type="pres">
      <dgm:prSet presAssocID="{5BC3AD0F-8B7D-4FD5-9A06-B37513E1B223}" presName="sibTrans" presStyleLbl="sibTrans2D1" presStyleIdx="1" presStyleCnt="2"/>
      <dgm:spPr/>
    </dgm:pt>
    <dgm:pt modelId="{9AC79D8E-4F9A-4056-9AF6-DE8E76742D42}" type="pres">
      <dgm:prSet presAssocID="{5BC3AD0F-8B7D-4FD5-9A06-B37513E1B223}" presName="connectorText" presStyleLbl="sibTrans2D1" presStyleIdx="1" presStyleCnt="2"/>
      <dgm:spPr/>
    </dgm:pt>
    <dgm:pt modelId="{DCCB8F88-55B5-4539-ADB6-A95535CD7146}" type="pres">
      <dgm:prSet presAssocID="{45BDF8DE-DF1E-49C8-AC36-1268584A6798}" presName="node" presStyleLbl="node1" presStyleIdx="2" presStyleCnt="3">
        <dgm:presLayoutVars>
          <dgm:bulletEnabled val="1"/>
        </dgm:presLayoutVars>
      </dgm:prSet>
      <dgm:spPr/>
    </dgm:pt>
  </dgm:ptLst>
  <dgm:cxnLst>
    <dgm:cxn modelId="{E54FE507-08C6-4B47-B5B3-0A591F6E2BB4}" type="presOf" srcId="{B370B073-78E0-4107-A4CB-00B1986E9B1F}" destId="{783417D2-C29A-4A7F-A98B-C076A1C446FA}" srcOrd="0" destOrd="0" presId="urn:microsoft.com/office/officeart/2005/8/layout/process1"/>
    <dgm:cxn modelId="{BB74AA0B-3D6F-4DAB-A408-AC9F4084B5D4}" type="presOf" srcId="{B370B073-78E0-4107-A4CB-00B1986E9B1F}" destId="{4F267B4D-4135-4E6E-82D6-9CAB9655B08C}" srcOrd="1" destOrd="0" presId="urn:microsoft.com/office/officeart/2005/8/layout/process1"/>
    <dgm:cxn modelId="{146E7E10-D848-4DB0-818D-6971CF017F9A}" srcId="{FCF66BA7-C649-46F2-B782-672BCACAEB87}" destId="{45BDF8DE-DF1E-49C8-AC36-1268584A6798}" srcOrd="2" destOrd="0" parTransId="{1ADC3D92-AF5B-4634-9D6C-A0B2E99A6D6D}" sibTransId="{6277C2DB-C388-4912-956E-2ED757CD6696}"/>
    <dgm:cxn modelId="{FE8B2F12-1A23-4BC7-9FDC-E4D6577A3E82}" type="presOf" srcId="{F06345B1-0B74-417D-A703-8908CD0A82B8}" destId="{CAD8DE07-4899-4B99-910D-032A3212082C}" srcOrd="0" destOrd="0" presId="urn:microsoft.com/office/officeart/2005/8/layout/process1"/>
    <dgm:cxn modelId="{CB2AB43F-F53D-4555-8362-11FCBB0D437D}" type="presOf" srcId="{5BC3AD0F-8B7D-4FD5-9A06-B37513E1B223}" destId="{9AC79D8E-4F9A-4056-9AF6-DE8E76742D42}" srcOrd="1" destOrd="0" presId="urn:microsoft.com/office/officeart/2005/8/layout/process1"/>
    <dgm:cxn modelId="{B9763067-55E4-4EED-A322-55E612E88988}" srcId="{FCF66BA7-C649-46F2-B782-672BCACAEB87}" destId="{560E93D7-CD93-429A-A586-E17794DF36D2}" srcOrd="0" destOrd="0" parTransId="{33CA5C49-BE90-41D6-9140-1C7ABCC3A7F9}" sibTransId="{B370B073-78E0-4107-A4CB-00B1986E9B1F}"/>
    <dgm:cxn modelId="{DED0744A-CF80-49C3-BBE8-DD0261EAE708}" srcId="{FCF66BA7-C649-46F2-B782-672BCACAEB87}" destId="{F06345B1-0B74-417D-A703-8908CD0A82B8}" srcOrd="1" destOrd="0" parTransId="{D032EC8D-6841-4F09-87D0-570CCE0248A2}" sibTransId="{5BC3AD0F-8B7D-4FD5-9A06-B37513E1B223}"/>
    <dgm:cxn modelId="{620E8D98-26B8-43EB-8387-D661886A169D}" type="presOf" srcId="{5BC3AD0F-8B7D-4FD5-9A06-B37513E1B223}" destId="{8D9CA175-ECFD-4A39-AD9A-4AED34BEE9DD}" srcOrd="0" destOrd="0" presId="urn:microsoft.com/office/officeart/2005/8/layout/process1"/>
    <dgm:cxn modelId="{F4596D9D-533B-4451-B535-4F3E2C20EC64}" type="presOf" srcId="{FCF66BA7-C649-46F2-B782-672BCACAEB87}" destId="{8C780C4E-F06F-4018-A101-F31B339B44A2}" srcOrd="0" destOrd="0" presId="urn:microsoft.com/office/officeart/2005/8/layout/process1"/>
    <dgm:cxn modelId="{6E7AC6AC-CCE7-4694-B682-BB143D5CB5F1}" type="presOf" srcId="{560E93D7-CD93-429A-A586-E17794DF36D2}" destId="{2B8D1150-911F-420E-B08C-D0B3B214A731}" srcOrd="0" destOrd="0" presId="urn:microsoft.com/office/officeart/2005/8/layout/process1"/>
    <dgm:cxn modelId="{12D662DF-C604-4151-8CAD-835C23CC6246}" type="presOf" srcId="{45BDF8DE-DF1E-49C8-AC36-1268584A6798}" destId="{DCCB8F88-55B5-4539-ADB6-A95535CD7146}" srcOrd="0" destOrd="0" presId="urn:microsoft.com/office/officeart/2005/8/layout/process1"/>
    <dgm:cxn modelId="{8845BE3A-994F-41FA-92F9-BA7805711FA6}" type="presParOf" srcId="{8C780C4E-F06F-4018-A101-F31B339B44A2}" destId="{2B8D1150-911F-420E-B08C-D0B3B214A731}" srcOrd="0" destOrd="0" presId="urn:microsoft.com/office/officeart/2005/8/layout/process1"/>
    <dgm:cxn modelId="{569F4B85-2F1A-48EC-BFF7-2A907C21FC96}" type="presParOf" srcId="{8C780C4E-F06F-4018-A101-F31B339B44A2}" destId="{783417D2-C29A-4A7F-A98B-C076A1C446FA}" srcOrd="1" destOrd="0" presId="urn:microsoft.com/office/officeart/2005/8/layout/process1"/>
    <dgm:cxn modelId="{496F4D29-BAF0-43C2-BB46-31518645DFC3}" type="presParOf" srcId="{783417D2-C29A-4A7F-A98B-C076A1C446FA}" destId="{4F267B4D-4135-4E6E-82D6-9CAB9655B08C}" srcOrd="0" destOrd="0" presId="urn:microsoft.com/office/officeart/2005/8/layout/process1"/>
    <dgm:cxn modelId="{53C54CB8-3470-4317-81D5-0C2059058BEB}" type="presParOf" srcId="{8C780C4E-F06F-4018-A101-F31B339B44A2}" destId="{CAD8DE07-4899-4B99-910D-032A3212082C}" srcOrd="2" destOrd="0" presId="urn:microsoft.com/office/officeart/2005/8/layout/process1"/>
    <dgm:cxn modelId="{51259680-300B-4589-B9C9-01B87A89C389}" type="presParOf" srcId="{8C780C4E-F06F-4018-A101-F31B339B44A2}" destId="{8D9CA175-ECFD-4A39-AD9A-4AED34BEE9DD}" srcOrd="3" destOrd="0" presId="urn:microsoft.com/office/officeart/2005/8/layout/process1"/>
    <dgm:cxn modelId="{C60D3B31-141B-4FED-A91E-4A92541C3FEF}" type="presParOf" srcId="{8D9CA175-ECFD-4A39-AD9A-4AED34BEE9DD}" destId="{9AC79D8E-4F9A-4056-9AF6-DE8E76742D42}" srcOrd="0" destOrd="0" presId="urn:microsoft.com/office/officeart/2005/8/layout/process1"/>
    <dgm:cxn modelId="{869A486E-800D-4C8D-B7D3-551E9B10C864}" type="presParOf" srcId="{8C780C4E-F06F-4018-A101-F31B339B44A2}" destId="{DCCB8F88-55B5-4539-ADB6-A95535CD7146}"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0647684-291D-4B7B-AFF7-CBE3BA0DAFF8}"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E55E3B8B-CEAF-4FD8-962A-3D65488D94FC}">
      <dgm:prSet custT="1"/>
      <dgm:spPr/>
      <dgm:t>
        <a:bodyPr/>
        <a:lstStyle/>
        <a:p>
          <a:pPr algn="ctr"/>
          <a:r>
            <a:rPr lang="en-US" sz="1100">
              <a:latin typeface="Century Gothic" panose="020B0502020202020204" pitchFamily="34" charset="0"/>
            </a:rPr>
            <a:t>1</a:t>
          </a:r>
        </a:p>
      </dgm:t>
    </dgm:pt>
    <dgm:pt modelId="{CEAB6E3A-2EAD-4ACD-AB58-5CFB461C7481}" type="parTrans" cxnId="{FA8CC1A5-B3B9-4180-B4E4-725B0FDD690E}">
      <dgm:prSet/>
      <dgm:spPr/>
      <dgm:t>
        <a:bodyPr/>
        <a:lstStyle/>
        <a:p>
          <a:pPr algn="ctr"/>
          <a:endParaRPr lang="en-US" sz="1100">
            <a:latin typeface="Century Gothic" panose="020B0502020202020204" pitchFamily="34" charset="0"/>
          </a:endParaRPr>
        </a:p>
      </dgm:t>
    </dgm:pt>
    <dgm:pt modelId="{1BAAFD9F-931F-4C09-8AC2-C6581AFF80B9}" type="sibTrans" cxnId="{FA8CC1A5-B3B9-4180-B4E4-725B0FDD690E}">
      <dgm:prSet/>
      <dgm:spPr/>
      <dgm:t>
        <a:bodyPr/>
        <a:lstStyle/>
        <a:p>
          <a:pPr algn="ctr"/>
          <a:endParaRPr lang="en-US" sz="1100">
            <a:latin typeface="Century Gothic" panose="020B0502020202020204" pitchFamily="34" charset="0"/>
          </a:endParaRPr>
        </a:p>
      </dgm:t>
    </dgm:pt>
    <dgm:pt modelId="{F748C2E3-1EA1-4086-A659-D5B61AD67182}">
      <dgm:prSet custT="1"/>
      <dgm:spPr/>
      <dgm:t>
        <a:bodyPr/>
        <a:lstStyle/>
        <a:p>
          <a:pPr algn="ctr"/>
          <a:r>
            <a:rPr lang="en-US" sz="1100">
              <a:latin typeface="Century Gothic" panose="020B0502020202020204" pitchFamily="34" charset="0"/>
            </a:rPr>
            <a:t>2</a:t>
          </a:r>
        </a:p>
      </dgm:t>
    </dgm:pt>
    <dgm:pt modelId="{5B187114-E02E-416A-A964-9F294A79CDD1}" type="parTrans" cxnId="{1248A42E-E369-4A28-AF63-2D1CAB14BC76}">
      <dgm:prSet/>
      <dgm:spPr/>
      <dgm:t>
        <a:bodyPr/>
        <a:lstStyle/>
        <a:p>
          <a:pPr algn="ctr"/>
          <a:endParaRPr lang="en-US" sz="1100">
            <a:latin typeface="Century Gothic" panose="020B0502020202020204" pitchFamily="34" charset="0"/>
          </a:endParaRPr>
        </a:p>
      </dgm:t>
    </dgm:pt>
    <dgm:pt modelId="{706EC13E-45DC-41B0-BAEE-C5C4F8D4FD15}" type="sibTrans" cxnId="{1248A42E-E369-4A28-AF63-2D1CAB14BC76}">
      <dgm:prSet/>
      <dgm:spPr/>
      <dgm:t>
        <a:bodyPr/>
        <a:lstStyle/>
        <a:p>
          <a:pPr algn="ctr"/>
          <a:endParaRPr lang="en-US" sz="1100">
            <a:latin typeface="Century Gothic" panose="020B0502020202020204" pitchFamily="34" charset="0"/>
          </a:endParaRPr>
        </a:p>
      </dgm:t>
    </dgm:pt>
    <dgm:pt modelId="{9368F14B-5009-4550-B270-9F6BA0D7B747}">
      <dgm:prSet custT="1"/>
      <dgm:spPr/>
      <dgm:t>
        <a:bodyPr/>
        <a:lstStyle/>
        <a:p>
          <a:pPr algn="ctr"/>
          <a:r>
            <a:rPr lang="en-US" sz="1100">
              <a:latin typeface="Century Gothic" panose="020B0502020202020204" pitchFamily="34" charset="0"/>
            </a:rPr>
            <a:t>3</a:t>
          </a:r>
        </a:p>
      </dgm:t>
    </dgm:pt>
    <dgm:pt modelId="{18783396-03F5-4170-9C45-307812B4C117}" type="parTrans" cxnId="{0E81F64C-986F-42AD-9404-F9D4B3782D34}">
      <dgm:prSet/>
      <dgm:spPr/>
      <dgm:t>
        <a:bodyPr/>
        <a:lstStyle/>
        <a:p>
          <a:pPr algn="ctr"/>
          <a:endParaRPr lang="en-US" sz="1100">
            <a:latin typeface="Century Gothic" panose="020B0502020202020204" pitchFamily="34" charset="0"/>
          </a:endParaRPr>
        </a:p>
      </dgm:t>
    </dgm:pt>
    <dgm:pt modelId="{7F629E42-EAA3-4C75-AE14-8F811E0941EF}" type="sibTrans" cxnId="{0E81F64C-986F-42AD-9404-F9D4B3782D34}">
      <dgm:prSet/>
      <dgm:spPr/>
      <dgm:t>
        <a:bodyPr/>
        <a:lstStyle/>
        <a:p>
          <a:pPr algn="ctr"/>
          <a:endParaRPr lang="en-US" sz="1100">
            <a:latin typeface="Century Gothic" panose="020B0502020202020204" pitchFamily="34" charset="0"/>
          </a:endParaRPr>
        </a:p>
      </dgm:t>
    </dgm:pt>
    <dgm:pt modelId="{51FB084C-E81C-4C66-8443-3D9F2DC8EF11}">
      <dgm:prSet custT="1"/>
      <dgm:spPr/>
      <dgm:t>
        <a:bodyPr/>
        <a:lstStyle/>
        <a:p>
          <a:pPr algn="ctr"/>
          <a:r>
            <a:rPr lang="en-US" sz="1100">
              <a:latin typeface="Century Gothic" panose="020B0502020202020204" pitchFamily="34" charset="0"/>
            </a:rPr>
            <a:t>4</a:t>
          </a:r>
        </a:p>
      </dgm:t>
    </dgm:pt>
    <dgm:pt modelId="{307AFBFC-8994-4581-9308-BFA035C2F426}" type="parTrans" cxnId="{2E2F1E64-4781-4C28-88E3-6370EB39254F}">
      <dgm:prSet/>
      <dgm:spPr/>
      <dgm:t>
        <a:bodyPr/>
        <a:lstStyle/>
        <a:p>
          <a:pPr algn="ctr"/>
          <a:endParaRPr lang="en-US" sz="1100">
            <a:latin typeface="Century Gothic" panose="020B0502020202020204" pitchFamily="34" charset="0"/>
          </a:endParaRPr>
        </a:p>
      </dgm:t>
    </dgm:pt>
    <dgm:pt modelId="{1EB6E9C6-D766-4009-8EE8-A708F6EAC454}" type="sibTrans" cxnId="{2E2F1E64-4781-4C28-88E3-6370EB39254F}">
      <dgm:prSet/>
      <dgm:spPr/>
      <dgm:t>
        <a:bodyPr/>
        <a:lstStyle/>
        <a:p>
          <a:pPr algn="ctr"/>
          <a:endParaRPr lang="en-US" sz="1100">
            <a:latin typeface="Century Gothic" panose="020B0502020202020204" pitchFamily="34" charset="0"/>
          </a:endParaRPr>
        </a:p>
      </dgm:t>
    </dgm:pt>
    <dgm:pt modelId="{5B16CD9A-EAB6-419E-8D93-5180EDD3190E}">
      <dgm:prSet custT="1"/>
      <dgm:spPr/>
      <dgm: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s-ES" sz="1100">
              <a:latin typeface="Century Gothic" panose="020B0502020202020204" pitchFamily="34" charset="0"/>
            </a:rPr>
            <a:t>Número de la subasta y el propósito.</a:t>
          </a:r>
          <a:endParaRPr lang="en-US" sz="1100">
            <a:latin typeface="Century Gothic" panose="020B0502020202020204" pitchFamily="34" charset="0"/>
          </a:endParaRPr>
        </a:p>
      </dgm:t>
    </dgm:pt>
    <dgm:pt modelId="{604E4A0D-343F-46CE-99B9-9E22490B5B8F}" type="parTrans" cxnId="{AAA7A0B1-0C63-4CB9-9640-07169142413D}">
      <dgm:prSet/>
      <dgm:spPr/>
      <dgm:t>
        <a:bodyPr/>
        <a:lstStyle/>
        <a:p>
          <a:pPr algn="ctr"/>
          <a:endParaRPr lang="en-US" sz="1100">
            <a:latin typeface="Century Gothic" panose="020B0502020202020204" pitchFamily="34" charset="0"/>
          </a:endParaRPr>
        </a:p>
      </dgm:t>
    </dgm:pt>
    <dgm:pt modelId="{571BC3F4-38B7-4BCE-BECA-9C9B6D540E04}" type="sibTrans" cxnId="{AAA7A0B1-0C63-4CB9-9640-07169142413D}">
      <dgm:prSet/>
      <dgm:spPr/>
      <dgm:t>
        <a:bodyPr/>
        <a:lstStyle/>
        <a:p>
          <a:pPr algn="ctr"/>
          <a:endParaRPr lang="en-US" sz="1100">
            <a:latin typeface="Century Gothic" panose="020B0502020202020204" pitchFamily="34" charset="0"/>
          </a:endParaRPr>
        </a:p>
      </dgm:t>
    </dgm:pt>
    <dgm:pt modelId="{E8256195-F161-40D1-8D13-2EC8606E5912}">
      <dgm:prSet custT="1"/>
      <dgm:spPr/>
      <dgm: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s-ES" sz="1100">
              <a:latin typeface="Century Gothic" panose="020B0502020202020204" pitchFamily="34" charset="0"/>
            </a:rPr>
            <a:t>Fecha de publicación de la subasta.</a:t>
          </a:r>
          <a:endParaRPr lang="en-US" sz="1100">
            <a:latin typeface="Century Gothic" panose="020B0502020202020204" pitchFamily="34" charset="0"/>
          </a:endParaRPr>
        </a:p>
      </dgm:t>
    </dgm:pt>
    <dgm:pt modelId="{C4216352-624B-45FD-ADF9-998F8175CD25}" type="parTrans" cxnId="{9F9A5600-12AE-4051-AF26-FE8557CAB55E}">
      <dgm:prSet/>
      <dgm:spPr/>
      <dgm:t>
        <a:bodyPr/>
        <a:lstStyle/>
        <a:p>
          <a:pPr algn="ctr"/>
          <a:endParaRPr lang="en-US" sz="1100">
            <a:latin typeface="Century Gothic" panose="020B0502020202020204" pitchFamily="34" charset="0"/>
          </a:endParaRPr>
        </a:p>
      </dgm:t>
    </dgm:pt>
    <dgm:pt modelId="{3024CE33-7553-4FA3-9E2E-A56CE72D8BFF}" type="sibTrans" cxnId="{9F9A5600-12AE-4051-AF26-FE8557CAB55E}">
      <dgm:prSet/>
      <dgm:spPr/>
      <dgm:t>
        <a:bodyPr/>
        <a:lstStyle/>
        <a:p>
          <a:pPr algn="ctr"/>
          <a:endParaRPr lang="en-US" sz="1100">
            <a:latin typeface="Century Gothic" panose="020B0502020202020204" pitchFamily="34" charset="0"/>
          </a:endParaRPr>
        </a:p>
      </dgm:t>
    </dgm:pt>
    <dgm:pt modelId="{4CFFD0FE-2814-4CC8-91AE-807FD4D415AC}">
      <dgm:prSet custT="1"/>
      <dgm:spPr/>
      <dgm: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s-ES" sz="1100">
              <a:latin typeface="Century Gothic" panose="020B0502020202020204" pitchFamily="34" charset="0"/>
            </a:rPr>
            <a:t>Condiciones o requisitos que tienen que reunir los licitadores.</a:t>
          </a:r>
          <a:endParaRPr lang="en-US" sz="1100">
            <a:latin typeface="Century Gothic" panose="020B0502020202020204" pitchFamily="34" charset="0"/>
          </a:endParaRPr>
        </a:p>
      </dgm:t>
    </dgm:pt>
    <dgm:pt modelId="{B5B9E1A3-A631-4737-84C4-E14B44C254F4}" type="parTrans" cxnId="{537B8397-C301-48C5-8074-8B6E067AE3FE}">
      <dgm:prSet/>
      <dgm:spPr/>
      <dgm:t>
        <a:bodyPr/>
        <a:lstStyle/>
        <a:p>
          <a:pPr algn="ctr"/>
          <a:endParaRPr lang="en-US" sz="1100">
            <a:latin typeface="Century Gothic" panose="020B0502020202020204" pitchFamily="34" charset="0"/>
          </a:endParaRPr>
        </a:p>
      </dgm:t>
    </dgm:pt>
    <dgm:pt modelId="{0D706764-FCCD-4673-BBCA-1FB69DF17692}" type="sibTrans" cxnId="{537B8397-C301-48C5-8074-8B6E067AE3FE}">
      <dgm:prSet/>
      <dgm:spPr/>
      <dgm:t>
        <a:bodyPr/>
        <a:lstStyle/>
        <a:p>
          <a:pPr algn="ctr"/>
          <a:endParaRPr lang="en-US" sz="1100">
            <a:latin typeface="Century Gothic" panose="020B0502020202020204" pitchFamily="34" charset="0"/>
          </a:endParaRPr>
        </a:p>
      </dgm:t>
    </dgm:pt>
    <dgm:pt modelId="{CD7B4A52-5E80-4D7D-8E2C-8EF7FED9B806}">
      <dgm:prSet custT="1"/>
      <dgm:spPr/>
      <dgm: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s-ES" sz="1100">
              <a:latin typeface="Century Gothic" panose="020B0502020202020204" pitchFamily="34" charset="0"/>
            </a:rPr>
            <a:t>Instrucciones específicas de dónde y cómo obtener copia de los pliegos de la subasta.</a:t>
          </a:r>
          <a:endParaRPr lang="en-US" sz="1100">
            <a:latin typeface="Century Gothic" panose="020B0502020202020204" pitchFamily="34" charset="0"/>
          </a:endParaRPr>
        </a:p>
      </dgm:t>
    </dgm:pt>
    <dgm:pt modelId="{673B84F0-CE7A-4095-B298-1047447696AD}" type="parTrans" cxnId="{4433382E-2A78-4C53-82AF-093A7CFD9F7D}">
      <dgm:prSet/>
      <dgm:spPr/>
      <dgm:t>
        <a:bodyPr/>
        <a:lstStyle/>
        <a:p>
          <a:pPr algn="ctr"/>
          <a:endParaRPr lang="en-US" sz="1100">
            <a:latin typeface="Century Gothic" panose="020B0502020202020204" pitchFamily="34" charset="0"/>
          </a:endParaRPr>
        </a:p>
      </dgm:t>
    </dgm:pt>
    <dgm:pt modelId="{70730282-4A92-4BD6-A6D8-B4507A16BCD5}" type="sibTrans" cxnId="{4433382E-2A78-4C53-82AF-093A7CFD9F7D}">
      <dgm:prSet/>
      <dgm:spPr/>
      <dgm:t>
        <a:bodyPr/>
        <a:lstStyle/>
        <a:p>
          <a:pPr algn="ctr"/>
          <a:endParaRPr lang="en-US" sz="1100">
            <a:latin typeface="Century Gothic" panose="020B0502020202020204" pitchFamily="34" charset="0"/>
          </a:endParaRPr>
        </a:p>
      </dgm:t>
    </dgm:pt>
    <dgm:pt modelId="{534A68F8-83F6-44D6-A793-BBEB6804DAA6}">
      <dgm:prSe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100">
              <a:latin typeface="Century Gothic" panose="020B0502020202020204" pitchFamily="34" charset="0"/>
            </a:rPr>
            <a:t>5</a:t>
          </a:r>
        </a:p>
      </dgm:t>
    </dgm:pt>
    <dgm:pt modelId="{F7D03AFA-D753-43C0-B65C-6C723F8E01E2}" type="parTrans" cxnId="{859D4DFC-C87D-407F-8079-40E406A68A91}">
      <dgm:prSet/>
      <dgm:spPr/>
      <dgm:t>
        <a:bodyPr/>
        <a:lstStyle/>
        <a:p>
          <a:endParaRPr lang="en-US" sz="1100">
            <a:latin typeface="Century Gothic" panose="020B0502020202020204" pitchFamily="34" charset="0"/>
          </a:endParaRPr>
        </a:p>
      </dgm:t>
    </dgm:pt>
    <dgm:pt modelId="{24CB0451-1C47-4AE2-A62A-7C2689190CA9}" type="sibTrans" cxnId="{859D4DFC-C87D-407F-8079-40E406A68A91}">
      <dgm:prSet/>
      <dgm:spPr/>
      <dgm:t>
        <a:bodyPr/>
        <a:lstStyle/>
        <a:p>
          <a:endParaRPr lang="en-US" sz="1100">
            <a:latin typeface="Century Gothic" panose="020B0502020202020204" pitchFamily="34" charset="0"/>
          </a:endParaRPr>
        </a:p>
      </dgm:t>
    </dgm:pt>
    <dgm:pt modelId="{E8CDBF41-E9A1-4006-932A-9D5D7C384B58}">
      <dgm:prSet custT="1"/>
      <dgm:spPr/>
      <dgm: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s-ES" sz="1100">
              <a:latin typeface="Century Gothic" panose="020B0502020202020204" pitchFamily="34" charset="0"/>
            </a:rPr>
            <a:t>En los casos donde haya reunión pre-subasta la fecha, hora y lugar de esta, expresándose si la asistencia es compulsoria.</a:t>
          </a:r>
          <a:endParaRPr lang="en-US" sz="1100">
            <a:latin typeface="Century Gothic" panose="020B0502020202020204" pitchFamily="34" charset="0"/>
          </a:endParaRPr>
        </a:p>
      </dgm:t>
    </dgm:pt>
    <dgm:pt modelId="{3553E15F-8DBF-413F-8527-32FBD443A628}" type="parTrans" cxnId="{7F309C78-D902-4109-8A5F-72843AF6AF7B}">
      <dgm:prSet/>
      <dgm:spPr/>
      <dgm:t>
        <a:bodyPr/>
        <a:lstStyle/>
        <a:p>
          <a:endParaRPr lang="en-US" sz="1100">
            <a:latin typeface="Century Gothic" panose="020B0502020202020204" pitchFamily="34" charset="0"/>
          </a:endParaRPr>
        </a:p>
      </dgm:t>
    </dgm:pt>
    <dgm:pt modelId="{65FD6986-8ACE-47E3-83AC-02EDFEF28220}" type="sibTrans" cxnId="{7F309C78-D902-4109-8A5F-72843AF6AF7B}">
      <dgm:prSet/>
      <dgm:spPr/>
      <dgm:t>
        <a:bodyPr/>
        <a:lstStyle/>
        <a:p>
          <a:endParaRPr lang="en-US" sz="1100">
            <a:latin typeface="Century Gothic" panose="020B0502020202020204" pitchFamily="34" charset="0"/>
          </a:endParaRPr>
        </a:p>
      </dgm:t>
    </dgm:pt>
    <dgm:pt modelId="{41355BCE-E66B-4036-A1E9-02CEEE9E3C68}">
      <dgm:prSe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100">
              <a:latin typeface="Century Gothic" panose="020B0502020202020204" pitchFamily="34" charset="0"/>
            </a:rPr>
            <a:t>6</a:t>
          </a:r>
        </a:p>
      </dgm:t>
    </dgm:pt>
    <dgm:pt modelId="{1CB68B3A-77C0-4532-8982-918961D9AABD}" type="parTrans" cxnId="{C45DCC4F-D58D-4BF7-9D48-F5CDE725C5C4}">
      <dgm:prSet/>
      <dgm:spPr/>
      <dgm:t>
        <a:bodyPr/>
        <a:lstStyle/>
        <a:p>
          <a:endParaRPr lang="en-US" sz="1100">
            <a:latin typeface="Century Gothic" panose="020B0502020202020204" pitchFamily="34" charset="0"/>
          </a:endParaRPr>
        </a:p>
      </dgm:t>
    </dgm:pt>
    <dgm:pt modelId="{6A4AFD79-8D25-4CEC-8DDF-F786A38EBFBE}" type="sibTrans" cxnId="{C45DCC4F-D58D-4BF7-9D48-F5CDE725C5C4}">
      <dgm:prSet/>
      <dgm:spPr/>
      <dgm:t>
        <a:bodyPr/>
        <a:lstStyle/>
        <a:p>
          <a:endParaRPr lang="en-US" sz="1100">
            <a:latin typeface="Century Gothic" panose="020B0502020202020204" pitchFamily="34" charset="0"/>
          </a:endParaRPr>
        </a:p>
      </dgm:t>
    </dgm:pt>
    <dgm:pt modelId="{323425F0-6D83-45A5-BF13-1AF52C48361F}">
      <dgm:prSet custT="1"/>
      <dgm:spPr/>
      <dgm: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s-ES" sz="1100">
              <a:latin typeface="Century Gothic" panose="020B0502020202020204" pitchFamily="34" charset="0"/>
            </a:rPr>
            <a:t>Fecha, hora y modo de entregar las ofertas.</a:t>
          </a:r>
          <a:endParaRPr lang="en-US" sz="1100">
            <a:latin typeface="Century Gothic" panose="020B0502020202020204" pitchFamily="34" charset="0"/>
          </a:endParaRPr>
        </a:p>
      </dgm:t>
    </dgm:pt>
    <dgm:pt modelId="{A5237D5C-CBB9-44A4-AA49-560B0A911BB8}" type="parTrans" cxnId="{2EA70100-B3B4-4679-903A-66E3B4FF89EA}">
      <dgm:prSet/>
      <dgm:spPr/>
      <dgm:t>
        <a:bodyPr/>
        <a:lstStyle/>
        <a:p>
          <a:endParaRPr lang="en-US" sz="1100">
            <a:latin typeface="Century Gothic" panose="020B0502020202020204" pitchFamily="34" charset="0"/>
          </a:endParaRPr>
        </a:p>
      </dgm:t>
    </dgm:pt>
    <dgm:pt modelId="{61ED819D-0B78-4BC7-9E38-23CC49335B14}" type="sibTrans" cxnId="{2EA70100-B3B4-4679-903A-66E3B4FF89EA}">
      <dgm:prSet/>
      <dgm:spPr/>
      <dgm:t>
        <a:bodyPr/>
        <a:lstStyle/>
        <a:p>
          <a:endParaRPr lang="en-US" sz="1100">
            <a:latin typeface="Century Gothic" panose="020B0502020202020204" pitchFamily="34" charset="0"/>
          </a:endParaRPr>
        </a:p>
      </dgm:t>
    </dgm:pt>
    <dgm:pt modelId="{F2528822-2E64-474F-96F3-FEDFC084A134}" type="pres">
      <dgm:prSet presAssocID="{00647684-291D-4B7B-AFF7-CBE3BA0DAFF8}" presName="linearFlow" presStyleCnt="0">
        <dgm:presLayoutVars>
          <dgm:dir/>
          <dgm:animLvl val="lvl"/>
          <dgm:resizeHandles val="exact"/>
        </dgm:presLayoutVars>
      </dgm:prSet>
      <dgm:spPr/>
    </dgm:pt>
    <dgm:pt modelId="{322743A8-AC2A-422E-841A-D022F11FDE22}" type="pres">
      <dgm:prSet presAssocID="{E55E3B8B-CEAF-4FD8-962A-3D65488D94FC}" presName="composite" presStyleCnt="0"/>
      <dgm:spPr/>
    </dgm:pt>
    <dgm:pt modelId="{413C32F1-2678-4046-88C4-D505C100E091}" type="pres">
      <dgm:prSet presAssocID="{E55E3B8B-CEAF-4FD8-962A-3D65488D94FC}" presName="parentText" presStyleLbl="alignNode1" presStyleIdx="0" presStyleCnt="6" custScaleY="85412">
        <dgm:presLayoutVars>
          <dgm:chMax val="1"/>
          <dgm:bulletEnabled val="1"/>
        </dgm:presLayoutVars>
      </dgm:prSet>
      <dgm:spPr>
        <a:prstGeom prst="rect">
          <a:avLst/>
        </a:prstGeom>
      </dgm:spPr>
    </dgm:pt>
    <dgm:pt modelId="{FF3AC68B-B84C-4FB3-906C-A9B1A70BF62B}" type="pres">
      <dgm:prSet presAssocID="{E55E3B8B-CEAF-4FD8-962A-3D65488D94FC}" presName="descendantText" presStyleLbl="alignAcc1" presStyleIdx="0" presStyleCnt="6" custLinFactNeighborX="0" custLinFactNeighborY="3406">
        <dgm:presLayoutVars>
          <dgm:bulletEnabled val="1"/>
        </dgm:presLayoutVars>
      </dgm:prSet>
      <dgm:spPr/>
    </dgm:pt>
    <dgm:pt modelId="{4B323348-DE69-440B-BD72-888656BA45C3}" type="pres">
      <dgm:prSet presAssocID="{1BAAFD9F-931F-4C09-8AC2-C6581AFF80B9}" presName="sp" presStyleCnt="0"/>
      <dgm:spPr/>
    </dgm:pt>
    <dgm:pt modelId="{5AF716EF-67CF-4073-B82E-4C6EFCF1236D}" type="pres">
      <dgm:prSet presAssocID="{F748C2E3-1EA1-4086-A659-D5B61AD67182}" presName="composite" presStyleCnt="0"/>
      <dgm:spPr/>
    </dgm:pt>
    <dgm:pt modelId="{C2E60A80-1397-4D02-820B-F7B981987A42}" type="pres">
      <dgm:prSet presAssocID="{F748C2E3-1EA1-4086-A659-D5B61AD67182}" presName="parentText" presStyleLbl="alignNode1" presStyleIdx="1" presStyleCnt="6" custLinFactNeighborY="-8393">
        <dgm:presLayoutVars>
          <dgm:chMax val="1"/>
          <dgm:bulletEnabled val="1"/>
        </dgm:presLayoutVars>
      </dgm:prSet>
      <dgm:spPr>
        <a:prstGeom prst="rect">
          <a:avLst/>
        </a:prstGeom>
      </dgm:spPr>
    </dgm:pt>
    <dgm:pt modelId="{C030B9C3-F141-4CD4-8BE2-CDCB4CFD8923}" type="pres">
      <dgm:prSet presAssocID="{F748C2E3-1EA1-4086-A659-D5B61AD67182}" presName="descendantText" presStyleLbl="alignAcc1" presStyleIdx="1" presStyleCnt="6" custLinFactNeighborY="12915">
        <dgm:presLayoutVars>
          <dgm:bulletEnabled val="1"/>
        </dgm:presLayoutVars>
      </dgm:prSet>
      <dgm:spPr/>
    </dgm:pt>
    <dgm:pt modelId="{7F88B01C-A56A-4295-BEA6-BC10485EDAFC}" type="pres">
      <dgm:prSet presAssocID="{706EC13E-45DC-41B0-BAEE-C5C4F8D4FD15}" presName="sp" presStyleCnt="0"/>
      <dgm:spPr/>
    </dgm:pt>
    <dgm:pt modelId="{EA53C574-8879-4B4B-96EE-49B14D3C6613}" type="pres">
      <dgm:prSet presAssocID="{9368F14B-5009-4550-B270-9F6BA0D7B747}" presName="composite" presStyleCnt="0"/>
      <dgm:spPr/>
    </dgm:pt>
    <dgm:pt modelId="{70B1E5B5-5ABE-4EBD-BEAA-7CA0ADBF033A}" type="pres">
      <dgm:prSet presAssocID="{9368F14B-5009-4550-B270-9F6BA0D7B747}" presName="parentText" presStyleLbl="alignNode1" presStyleIdx="2" presStyleCnt="6" custLinFactNeighborY="-8393">
        <dgm:presLayoutVars>
          <dgm:chMax val="1"/>
          <dgm:bulletEnabled val="1"/>
        </dgm:presLayoutVars>
      </dgm:prSet>
      <dgm:spPr>
        <a:prstGeom prst="rect">
          <a:avLst/>
        </a:prstGeom>
      </dgm:spPr>
    </dgm:pt>
    <dgm:pt modelId="{95054086-C55B-4798-BDFB-B734C75703FC}" type="pres">
      <dgm:prSet presAssocID="{9368F14B-5009-4550-B270-9F6BA0D7B747}" presName="descendantText" presStyleLbl="alignAcc1" presStyleIdx="2" presStyleCnt="6">
        <dgm:presLayoutVars>
          <dgm:bulletEnabled val="1"/>
        </dgm:presLayoutVars>
      </dgm:prSet>
      <dgm:spPr/>
    </dgm:pt>
    <dgm:pt modelId="{7B1311E0-18AB-4E40-9575-0DB2546534D2}" type="pres">
      <dgm:prSet presAssocID="{7F629E42-EAA3-4C75-AE14-8F811E0941EF}" presName="sp" presStyleCnt="0"/>
      <dgm:spPr/>
    </dgm:pt>
    <dgm:pt modelId="{2E150905-08F7-422E-882F-6E02C627C44A}" type="pres">
      <dgm:prSet presAssocID="{51FB084C-E81C-4C66-8443-3D9F2DC8EF11}" presName="composite" presStyleCnt="0"/>
      <dgm:spPr/>
    </dgm:pt>
    <dgm:pt modelId="{1352CBAF-9C7F-4375-94FC-519A1C6AE022}" type="pres">
      <dgm:prSet presAssocID="{51FB084C-E81C-4C66-8443-3D9F2DC8EF11}" presName="parentText" presStyleLbl="alignNode1" presStyleIdx="3" presStyleCnt="6" custLinFactNeighborY="-17985">
        <dgm:presLayoutVars>
          <dgm:chMax val="1"/>
          <dgm:bulletEnabled val="1"/>
        </dgm:presLayoutVars>
      </dgm:prSet>
      <dgm:spPr>
        <a:prstGeom prst="rect">
          <a:avLst/>
        </a:prstGeom>
      </dgm:spPr>
    </dgm:pt>
    <dgm:pt modelId="{4E33EED3-39E5-4761-9783-5ECE00803D50}" type="pres">
      <dgm:prSet presAssocID="{51FB084C-E81C-4C66-8443-3D9F2DC8EF11}" presName="descendantText" presStyleLbl="alignAcc1" presStyleIdx="3" presStyleCnt="6" custLinFactNeighborY="-1845">
        <dgm:presLayoutVars>
          <dgm:bulletEnabled val="1"/>
        </dgm:presLayoutVars>
      </dgm:prSet>
      <dgm:spPr/>
    </dgm:pt>
    <dgm:pt modelId="{E7074B2C-FE7B-475C-84DB-3BC0788E9092}" type="pres">
      <dgm:prSet presAssocID="{1EB6E9C6-D766-4009-8EE8-A708F6EAC454}" presName="sp" presStyleCnt="0"/>
      <dgm:spPr/>
    </dgm:pt>
    <dgm:pt modelId="{AED7E036-E0DA-45B3-B002-1D8240669008}" type="pres">
      <dgm:prSet presAssocID="{534A68F8-83F6-44D6-A793-BBEB6804DAA6}" presName="composite" presStyleCnt="0"/>
      <dgm:spPr/>
    </dgm:pt>
    <dgm:pt modelId="{FE925B49-5B06-4735-9CA9-7CF7880B9562}" type="pres">
      <dgm:prSet presAssocID="{534A68F8-83F6-44D6-A793-BBEB6804DAA6}" presName="parentText" presStyleLbl="alignNode1" presStyleIdx="4" presStyleCnt="6" custLinFactNeighborY="-26938">
        <dgm:presLayoutVars>
          <dgm:chMax val="1"/>
          <dgm:bulletEnabled val="1"/>
        </dgm:presLayoutVars>
      </dgm:prSet>
      <dgm:spPr>
        <a:prstGeom prst="rect">
          <a:avLst/>
        </a:prstGeom>
      </dgm:spPr>
    </dgm:pt>
    <dgm:pt modelId="{FDC260EF-5697-4603-A520-48669D3CD8E3}" type="pres">
      <dgm:prSet presAssocID="{534A68F8-83F6-44D6-A793-BBEB6804DAA6}" presName="descendantText" presStyleLbl="alignAcc1" presStyleIdx="4" presStyleCnt="6" custScaleY="157673" custLinFactNeighborY="-12915">
        <dgm:presLayoutVars>
          <dgm:bulletEnabled val="1"/>
        </dgm:presLayoutVars>
      </dgm:prSet>
      <dgm:spPr/>
    </dgm:pt>
    <dgm:pt modelId="{1546C887-93E0-4729-B2AD-2FE2DF0E7141}" type="pres">
      <dgm:prSet presAssocID="{24CB0451-1C47-4AE2-A62A-7C2689190CA9}" presName="sp" presStyleCnt="0"/>
      <dgm:spPr/>
    </dgm:pt>
    <dgm:pt modelId="{B3B25978-F775-4E0C-8DFA-A4F35F062CDC}" type="pres">
      <dgm:prSet presAssocID="{41355BCE-E66B-4036-A1E9-02CEEE9E3C68}" presName="composite" presStyleCnt="0"/>
      <dgm:spPr/>
    </dgm:pt>
    <dgm:pt modelId="{E9D1C795-34D0-4F96-88DB-C0BDAE03835A}" type="pres">
      <dgm:prSet presAssocID="{41355BCE-E66B-4036-A1E9-02CEEE9E3C68}" presName="parentText" presStyleLbl="alignNode1" presStyleIdx="5" presStyleCnt="6" custLinFactNeighborY="-15587">
        <dgm:presLayoutVars>
          <dgm:chMax val="1"/>
          <dgm:bulletEnabled val="1"/>
        </dgm:presLayoutVars>
      </dgm:prSet>
      <dgm:spPr>
        <a:prstGeom prst="rect">
          <a:avLst/>
        </a:prstGeom>
      </dgm:spPr>
    </dgm:pt>
    <dgm:pt modelId="{BEB46DB8-8836-4A40-96E4-1A46EA14B0DD}" type="pres">
      <dgm:prSet presAssocID="{41355BCE-E66B-4036-A1E9-02CEEE9E3C68}" presName="descendantText" presStyleLbl="alignAcc1" presStyleIdx="5" presStyleCnt="6">
        <dgm:presLayoutVars>
          <dgm:bulletEnabled val="1"/>
        </dgm:presLayoutVars>
      </dgm:prSet>
      <dgm:spPr/>
    </dgm:pt>
  </dgm:ptLst>
  <dgm:cxnLst>
    <dgm:cxn modelId="{2EA70100-B3B4-4679-903A-66E3B4FF89EA}" srcId="{41355BCE-E66B-4036-A1E9-02CEEE9E3C68}" destId="{323425F0-6D83-45A5-BF13-1AF52C48361F}" srcOrd="0" destOrd="0" parTransId="{A5237D5C-CBB9-44A4-AA49-560B0A911BB8}" sibTransId="{61ED819D-0B78-4BC7-9E38-23CC49335B14}"/>
    <dgm:cxn modelId="{9F9A5600-12AE-4051-AF26-FE8557CAB55E}" srcId="{F748C2E3-1EA1-4086-A659-D5B61AD67182}" destId="{E8256195-F161-40D1-8D13-2EC8606E5912}" srcOrd="0" destOrd="0" parTransId="{C4216352-624B-45FD-ADF9-998F8175CD25}" sibTransId="{3024CE33-7553-4FA3-9E2E-A56CE72D8BFF}"/>
    <dgm:cxn modelId="{8F13B202-A49E-42AC-AD6A-81C8BE6242F3}" type="presOf" srcId="{5B16CD9A-EAB6-419E-8D93-5180EDD3190E}" destId="{FF3AC68B-B84C-4FB3-906C-A9B1A70BF62B}" srcOrd="0" destOrd="0" presId="urn:microsoft.com/office/officeart/2005/8/layout/chevron2"/>
    <dgm:cxn modelId="{DD3D5C1A-783A-4DCD-B7F3-EE723464FD28}" type="presOf" srcId="{E55E3B8B-CEAF-4FD8-962A-3D65488D94FC}" destId="{413C32F1-2678-4046-88C4-D505C100E091}" srcOrd="0" destOrd="0" presId="urn:microsoft.com/office/officeart/2005/8/layout/chevron2"/>
    <dgm:cxn modelId="{D3101422-4757-4183-9581-17750970CC4E}" type="presOf" srcId="{51FB084C-E81C-4C66-8443-3D9F2DC8EF11}" destId="{1352CBAF-9C7F-4375-94FC-519A1C6AE022}" srcOrd="0" destOrd="0" presId="urn:microsoft.com/office/officeart/2005/8/layout/chevron2"/>
    <dgm:cxn modelId="{C2CA1622-9B99-4396-9980-BD237DBC2898}" type="presOf" srcId="{4CFFD0FE-2814-4CC8-91AE-807FD4D415AC}" destId="{95054086-C55B-4798-BDFB-B734C75703FC}" srcOrd="0" destOrd="0" presId="urn:microsoft.com/office/officeart/2005/8/layout/chevron2"/>
    <dgm:cxn modelId="{CF5F2823-05F5-41A1-A436-7FF927D6B847}" type="presOf" srcId="{41355BCE-E66B-4036-A1E9-02CEEE9E3C68}" destId="{E9D1C795-34D0-4F96-88DB-C0BDAE03835A}" srcOrd="0" destOrd="0" presId="urn:microsoft.com/office/officeart/2005/8/layout/chevron2"/>
    <dgm:cxn modelId="{4433382E-2A78-4C53-82AF-093A7CFD9F7D}" srcId="{51FB084C-E81C-4C66-8443-3D9F2DC8EF11}" destId="{CD7B4A52-5E80-4D7D-8E2C-8EF7FED9B806}" srcOrd="0" destOrd="0" parTransId="{673B84F0-CE7A-4095-B298-1047447696AD}" sibTransId="{70730282-4A92-4BD6-A6D8-B4507A16BCD5}"/>
    <dgm:cxn modelId="{1248A42E-E369-4A28-AF63-2D1CAB14BC76}" srcId="{00647684-291D-4B7B-AFF7-CBE3BA0DAFF8}" destId="{F748C2E3-1EA1-4086-A659-D5B61AD67182}" srcOrd="1" destOrd="0" parTransId="{5B187114-E02E-416A-A964-9F294A79CDD1}" sibTransId="{706EC13E-45DC-41B0-BAEE-C5C4F8D4FD15}"/>
    <dgm:cxn modelId="{653EDE2E-AF5F-43A1-A930-1D3FAECB91F7}" type="presOf" srcId="{E8256195-F161-40D1-8D13-2EC8606E5912}" destId="{C030B9C3-F141-4CD4-8BE2-CDCB4CFD8923}" srcOrd="0" destOrd="0" presId="urn:microsoft.com/office/officeart/2005/8/layout/chevron2"/>
    <dgm:cxn modelId="{2E2F1E64-4781-4C28-88E3-6370EB39254F}" srcId="{00647684-291D-4B7B-AFF7-CBE3BA0DAFF8}" destId="{51FB084C-E81C-4C66-8443-3D9F2DC8EF11}" srcOrd="3" destOrd="0" parTransId="{307AFBFC-8994-4581-9308-BFA035C2F426}" sibTransId="{1EB6E9C6-D766-4009-8EE8-A708F6EAC454}"/>
    <dgm:cxn modelId="{3F870D67-30E9-4E24-9BC7-AE361D5BFE29}" type="presOf" srcId="{00647684-291D-4B7B-AFF7-CBE3BA0DAFF8}" destId="{F2528822-2E64-474F-96F3-FEDFC084A134}" srcOrd="0" destOrd="0" presId="urn:microsoft.com/office/officeart/2005/8/layout/chevron2"/>
    <dgm:cxn modelId="{0E81F64C-986F-42AD-9404-F9D4B3782D34}" srcId="{00647684-291D-4B7B-AFF7-CBE3BA0DAFF8}" destId="{9368F14B-5009-4550-B270-9F6BA0D7B747}" srcOrd="2" destOrd="0" parTransId="{18783396-03F5-4170-9C45-307812B4C117}" sibTransId="{7F629E42-EAA3-4C75-AE14-8F811E0941EF}"/>
    <dgm:cxn modelId="{C45DCC4F-D58D-4BF7-9D48-F5CDE725C5C4}" srcId="{00647684-291D-4B7B-AFF7-CBE3BA0DAFF8}" destId="{41355BCE-E66B-4036-A1E9-02CEEE9E3C68}" srcOrd="5" destOrd="0" parTransId="{1CB68B3A-77C0-4532-8982-918961D9AABD}" sibTransId="{6A4AFD79-8D25-4CEC-8DDF-F786A38EBFBE}"/>
    <dgm:cxn modelId="{F798C951-FDC3-4664-A8A0-E1EDCB6C8A30}" type="presOf" srcId="{CD7B4A52-5E80-4D7D-8E2C-8EF7FED9B806}" destId="{4E33EED3-39E5-4761-9783-5ECE00803D50}" srcOrd="0" destOrd="0" presId="urn:microsoft.com/office/officeart/2005/8/layout/chevron2"/>
    <dgm:cxn modelId="{7F309C78-D902-4109-8A5F-72843AF6AF7B}" srcId="{534A68F8-83F6-44D6-A793-BBEB6804DAA6}" destId="{E8CDBF41-E9A1-4006-932A-9D5D7C384B58}" srcOrd="0" destOrd="0" parTransId="{3553E15F-8DBF-413F-8527-32FBD443A628}" sibTransId="{65FD6986-8ACE-47E3-83AC-02EDFEF28220}"/>
    <dgm:cxn modelId="{E62DC358-ABFF-4BD8-AF66-75E9FAC85B81}" type="presOf" srcId="{534A68F8-83F6-44D6-A793-BBEB6804DAA6}" destId="{FE925B49-5B06-4735-9CA9-7CF7880B9562}" srcOrd="0" destOrd="0" presId="urn:microsoft.com/office/officeart/2005/8/layout/chevron2"/>
    <dgm:cxn modelId="{428C727F-339E-4529-A95C-917B3600BE70}" type="presOf" srcId="{E8CDBF41-E9A1-4006-932A-9D5D7C384B58}" destId="{FDC260EF-5697-4603-A520-48669D3CD8E3}" srcOrd="0" destOrd="0" presId="urn:microsoft.com/office/officeart/2005/8/layout/chevron2"/>
    <dgm:cxn modelId="{8DAA8588-F061-4E08-B1FE-B285AC627905}" type="presOf" srcId="{323425F0-6D83-45A5-BF13-1AF52C48361F}" destId="{BEB46DB8-8836-4A40-96E4-1A46EA14B0DD}" srcOrd="0" destOrd="0" presId="urn:microsoft.com/office/officeart/2005/8/layout/chevron2"/>
    <dgm:cxn modelId="{537B8397-C301-48C5-8074-8B6E067AE3FE}" srcId="{9368F14B-5009-4550-B270-9F6BA0D7B747}" destId="{4CFFD0FE-2814-4CC8-91AE-807FD4D415AC}" srcOrd="0" destOrd="0" parTransId="{B5B9E1A3-A631-4737-84C4-E14B44C254F4}" sibTransId="{0D706764-FCCD-4673-BBCA-1FB69DF17692}"/>
    <dgm:cxn modelId="{FA8CC1A5-B3B9-4180-B4E4-725B0FDD690E}" srcId="{00647684-291D-4B7B-AFF7-CBE3BA0DAFF8}" destId="{E55E3B8B-CEAF-4FD8-962A-3D65488D94FC}" srcOrd="0" destOrd="0" parTransId="{CEAB6E3A-2EAD-4ACD-AB58-5CFB461C7481}" sibTransId="{1BAAFD9F-931F-4C09-8AC2-C6581AFF80B9}"/>
    <dgm:cxn modelId="{AAA7A0B1-0C63-4CB9-9640-07169142413D}" srcId="{E55E3B8B-CEAF-4FD8-962A-3D65488D94FC}" destId="{5B16CD9A-EAB6-419E-8D93-5180EDD3190E}" srcOrd="0" destOrd="0" parTransId="{604E4A0D-343F-46CE-99B9-9E22490B5B8F}" sibTransId="{571BC3F4-38B7-4BCE-BECA-9C9B6D540E04}"/>
    <dgm:cxn modelId="{CFC74CCD-7E0F-4FD6-88CE-EE68DEB723BE}" type="presOf" srcId="{9368F14B-5009-4550-B270-9F6BA0D7B747}" destId="{70B1E5B5-5ABE-4EBD-BEAA-7CA0ADBF033A}" srcOrd="0" destOrd="0" presId="urn:microsoft.com/office/officeart/2005/8/layout/chevron2"/>
    <dgm:cxn modelId="{388DC7EC-42CE-4812-8F84-AD1F42277D1F}" type="presOf" srcId="{F748C2E3-1EA1-4086-A659-D5B61AD67182}" destId="{C2E60A80-1397-4D02-820B-F7B981987A42}" srcOrd="0" destOrd="0" presId="urn:microsoft.com/office/officeart/2005/8/layout/chevron2"/>
    <dgm:cxn modelId="{859D4DFC-C87D-407F-8079-40E406A68A91}" srcId="{00647684-291D-4B7B-AFF7-CBE3BA0DAFF8}" destId="{534A68F8-83F6-44D6-A793-BBEB6804DAA6}" srcOrd="4" destOrd="0" parTransId="{F7D03AFA-D753-43C0-B65C-6C723F8E01E2}" sibTransId="{24CB0451-1C47-4AE2-A62A-7C2689190CA9}"/>
    <dgm:cxn modelId="{29C8E733-585F-4745-928D-75C2EE9BCB44}" type="presParOf" srcId="{F2528822-2E64-474F-96F3-FEDFC084A134}" destId="{322743A8-AC2A-422E-841A-D022F11FDE22}" srcOrd="0" destOrd="0" presId="urn:microsoft.com/office/officeart/2005/8/layout/chevron2"/>
    <dgm:cxn modelId="{A925F415-3624-4B7A-8DE0-F808DB042842}" type="presParOf" srcId="{322743A8-AC2A-422E-841A-D022F11FDE22}" destId="{413C32F1-2678-4046-88C4-D505C100E091}" srcOrd="0" destOrd="0" presId="urn:microsoft.com/office/officeart/2005/8/layout/chevron2"/>
    <dgm:cxn modelId="{1AB38F84-5164-45BC-9216-EA708D9A22CE}" type="presParOf" srcId="{322743A8-AC2A-422E-841A-D022F11FDE22}" destId="{FF3AC68B-B84C-4FB3-906C-A9B1A70BF62B}" srcOrd="1" destOrd="0" presId="urn:microsoft.com/office/officeart/2005/8/layout/chevron2"/>
    <dgm:cxn modelId="{7C07EC33-54F0-456A-A2FF-F31B588E25B0}" type="presParOf" srcId="{F2528822-2E64-474F-96F3-FEDFC084A134}" destId="{4B323348-DE69-440B-BD72-888656BA45C3}" srcOrd="1" destOrd="0" presId="urn:microsoft.com/office/officeart/2005/8/layout/chevron2"/>
    <dgm:cxn modelId="{90BC9499-8CF3-4810-B6F1-93D07D9A69E2}" type="presParOf" srcId="{F2528822-2E64-474F-96F3-FEDFC084A134}" destId="{5AF716EF-67CF-4073-B82E-4C6EFCF1236D}" srcOrd="2" destOrd="0" presId="urn:microsoft.com/office/officeart/2005/8/layout/chevron2"/>
    <dgm:cxn modelId="{F70036C3-5A5A-434E-A308-AD29BC1F1C99}" type="presParOf" srcId="{5AF716EF-67CF-4073-B82E-4C6EFCF1236D}" destId="{C2E60A80-1397-4D02-820B-F7B981987A42}" srcOrd="0" destOrd="0" presId="urn:microsoft.com/office/officeart/2005/8/layout/chevron2"/>
    <dgm:cxn modelId="{6038012C-6BE7-4D3D-B6B0-59234E35E412}" type="presParOf" srcId="{5AF716EF-67CF-4073-B82E-4C6EFCF1236D}" destId="{C030B9C3-F141-4CD4-8BE2-CDCB4CFD8923}" srcOrd="1" destOrd="0" presId="urn:microsoft.com/office/officeart/2005/8/layout/chevron2"/>
    <dgm:cxn modelId="{B4193AD0-FD16-4E6B-930D-D0F7DADE9213}" type="presParOf" srcId="{F2528822-2E64-474F-96F3-FEDFC084A134}" destId="{7F88B01C-A56A-4295-BEA6-BC10485EDAFC}" srcOrd="3" destOrd="0" presId="urn:microsoft.com/office/officeart/2005/8/layout/chevron2"/>
    <dgm:cxn modelId="{49737B89-30B4-47D0-A849-60D2BA36B2E0}" type="presParOf" srcId="{F2528822-2E64-474F-96F3-FEDFC084A134}" destId="{EA53C574-8879-4B4B-96EE-49B14D3C6613}" srcOrd="4" destOrd="0" presId="urn:microsoft.com/office/officeart/2005/8/layout/chevron2"/>
    <dgm:cxn modelId="{FDB1B139-1286-452D-8600-A70637834852}" type="presParOf" srcId="{EA53C574-8879-4B4B-96EE-49B14D3C6613}" destId="{70B1E5B5-5ABE-4EBD-BEAA-7CA0ADBF033A}" srcOrd="0" destOrd="0" presId="urn:microsoft.com/office/officeart/2005/8/layout/chevron2"/>
    <dgm:cxn modelId="{59398830-2A77-41CA-80FE-58662431EC74}" type="presParOf" srcId="{EA53C574-8879-4B4B-96EE-49B14D3C6613}" destId="{95054086-C55B-4798-BDFB-B734C75703FC}" srcOrd="1" destOrd="0" presId="urn:microsoft.com/office/officeart/2005/8/layout/chevron2"/>
    <dgm:cxn modelId="{5A39AB2A-1BF2-4A06-91C1-28BBE2E53914}" type="presParOf" srcId="{F2528822-2E64-474F-96F3-FEDFC084A134}" destId="{7B1311E0-18AB-4E40-9575-0DB2546534D2}" srcOrd="5" destOrd="0" presId="urn:microsoft.com/office/officeart/2005/8/layout/chevron2"/>
    <dgm:cxn modelId="{6EE9291B-F091-4401-8F5E-75EF800E2C60}" type="presParOf" srcId="{F2528822-2E64-474F-96F3-FEDFC084A134}" destId="{2E150905-08F7-422E-882F-6E02C627C44A}" srcOrd="6" destOrd="0" presId="urn:microsoft.com/office/officeart/2005/8/layout/chevron2"/>
    <dgm:cxn modelId="{D0EAFCEA-3AD6-4C1A-B30E-0DAE9A37A188}" type="presParOf" srcId="{2E150905-08F7-422E-882F-6E02C627C44A}" destId="{1352CBAF-9C7F-4375-94FC-519A1C6AE022}" srcOrd="0" destOrd="0" presId="urn:microsoft.com/office/officeart/2005/8/layout/chevron2"/>
    <dgm:cxn modelId="{E6D9DEA3-6AF8-42FA-A703-08F6F778CCAB}" type="presParOf" srcId="{2E150905-08F7-422E-882F-6E02C627C44A}" destId="{4E33EED3-39E5-4761-9783-5ECE00803D50}" srcOrd="1" destOrd="0" presId="urn:microsoft.com/office/officeart/2005/8/layout/chevron2"/>
    <dgm:cxn modelId="{71065915-C305-43D1-8DDE-71E87B2F703E}" type="presParOf" srcId="{F2528822-2E64-474F-96F3-FEDFC084A134}" destId="{E7074B2C-FE7B-475C-84DB-3BC0788E9092}" srcOrd="7" destOrd="0" presId="urn:microsoft.com/office/officeart/2005/8/layout/chevron2"/>
    <dgm:cxn modelId="{ADCFFB31-974F-4A78-A107-607ED05DAC9B}" type="presParOf" srcId="{F2528822-2E64-474F-96F3-FEDFC084A134}" destId="{AED7E036-E0DA-45B3-B002-1D8240669008}" srcOrd="8" destOrd="0" presId="urn:microsoft.com/office/officeart/2005/8/layout/chevron2"/>
    <dgm:cxn modelId="{CC46D73C-9399-4819-91DA-81ADC4F4BC7C}" type="presParOf" srcId="{AED7E036-E0DA-45B3-B002-1D8240669008}" destId="{FE925B49-5B06-4735-9CA9-7CF7880B9562}" srcOrd="0" destOrd="0" presId="urn:microsoft.com/office/officeart/2005/8/layout/chevron2"/>
    <dgm:cxn modelId="{D269C027-CDEA-4366-A615-7448D55F05D5}" type="presParOf" srcId="{AED7E036-E0DA-45B3-B002-1D8240669008}" destId="{FDC260EF-5697-4603-A520-48669D3CD8E3}" srcOrd="1" destOrd="0" presId="urn:microsoft.com/office/officeart/2005/8/layout/chevron2"/>
    <dgm:cxn modelId="{390A3D2C-93BF-4684-AEF2-AC6AEB3013E8}" type="presParOf" srcId="{F2528822-2E64-474F-96F3-FEDFC084A134}" destId="{1546C887-93E0-4729-B2AD-2FE2DF0E7141}" srcOrd="9" destOrd="0" presId="urn:microsoft.com/office/officeart/2005/8/layout/chevron2"/>
    <dgm:cxn modelId="{84989D68-7730-4C6F-B5BC-14B7FCCF51B9}" type="presParOf" srcId="{F2528822-2E64-474F-96F3-FEDFC084A134}" destId="{B3B25978-F775-4E0C-8DFA-A4F35F062CDC}" srcOrd="10" destOrd="0" presId="urn:microsoft.com/office/officeart/2005/8/layout/chevron2"/>
    <dgm:cxn modelId="{442C7182-DF61-477F-893E-6879F15C6E3C}" type="presParOf" srcId="{B3B25978-F775-4E0C-8DFA-A4F35F062CDC}" destId="{E9D1C795-34D0-4F96-88DB-C0BDAE03835A}" srcOrd="0" destOrd="0" presId="urn:microsoft.com/office/officeart/2005/8/layout/chevron2"/>
    <dgm:cxn modelId="{620DD2C3-AB03-4932-8DD5-0ABF7C9EC44C}" type="presParOf" srcId="{B3B25978-F775-4E0C-8DFA-A4F35F062CDC}" destId="{BEB46DB8-8836-4A40-96E4-1A46EA14B0DD}"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0647684-291D-4B7B-AFF7-CBE3BA0DAFF8}"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E723F20E-5CCC-4746-BFBC-0380793BFDE8}">
      <dgm:prSet custT="1"/>
      <dgm:spPr/>
      <dgm:t>
        <a:bodyPr/>
        <a:lstStyle/>
        <a:p>
          <a:r>
            <a:rPr lang="en-US" sz="1100">
              <a:latin typeface="Century Gothic" panose="020B0502020202020204" pitchFamily="34" charset="0"/>
            </a:rPr>
            <a:t>7</a:t>
          </a:r>
        </a:p>
      </dgm:t>
    </dgm:pt>
    <dgm:pt modelId="{7BF4F21A-D550-45B6-BED9-2C6DC39ED7FC}" type="parTrans" cxnId="{D02BB993-EADC-48D0-B30C-DC61918B75C6}">
      <dgm:prSet/>
      <dgm:spPr/>
      <dgm:t>
        <a:bodyPr/>
        <a:lstStyle/>
        <a:p>
          <a:endParaRPr lang="en-US" sz="1100"/>
        </a:p>
      </dgm:t>
    </dgm:pt>
    <dgm:pt modelId="{89848072-C220-41B2-95AD-4C5C260A0E8B}" type="sibTrans" cxnId="{D02BB993-EADC-48D0-B30C-DC61918B75C6}">
      <dgm:prSet/>
      <dgm:spPr/>
      <dgm:t>
        <a:bodyPr/>
        <a:lstStyle/>
        <a:p>
          <a:endParaRPr lang="en-US" sz="1100"/>
        </a:p>
      </dgm:t>
    </dgm:pt>
    <dgm:pt modelId="{804F3359-369F-408F-A228-4655C87D8BB6}">
      <dgm:prSet custT="1"/>
      <dgm:spPr/>
      <dgm:t>
        <a:bodyPr/>
        <a:lstStyle/>
        <a:p>
          <a:r>
            <a:rPr lang="en-US" sz="1100">
              <a:latin typeface="Century Gothic" panose="020B0502020202020204" pitchFamily="34" charset="0"/>
            </a:rPr>
            <a:t>8</a:t>
          </a:r>
        </a:p>
      </dgm:t>
    </dgm:pt>
    <dgm:pt modelId="{0FA645ED-D2AE-4072-ADE7-4C674D609E8C}" type="parTrans" cxnId="{C71F1961-A085-46F2-890E-0565A0B4EA44}">
      <dgm:prSet/>
      <dgm:spPr/>
      <dgm:t>
        <a:bodyPr/>
        <a:lstStyle/>
        <a:p>
          <a:endParaRPr lang="en-US" sz="1100"/>
        </a:p>
      </dgm:t>
    </dgm:pt>
    <dgm:pt modelId="{26713375-6A0A-48E2-B0D1-1C899AA10CC1}" type="sibTrans" cxnId="{C71F1961-A085-46F2-890E-0565A0B4EA44}">
      <dgm:prSet/>
      <dgm:spPr/>
      <dgm:t>
        <a:bodyPr/>
        <a:lstStyle/>
        <a:p>
          <a:endParaRPr lang="en-US" sz="1100"/>
        </a:p>
      </dgm:t>
    </dgm:pt>
    <dgm:pt modelId="{03313A13-2D33-4862-A80B-2A1E62147386}">
      <dgm:prSet custT="1"/>
      <dgm:spPr/>
      <dgm:t>
        <a:bodyPr/>
        <a:lstStyle/>
        <a:p>
          <a:pPr>
            <a:buNone/>
          </a:pPr>
          <a:r>
            <a:rPr lang="es-ES" sz="1100">
              <a:latin typeface="Century Gothic" panose="020B0502020202020204" pitchFamily="34" charset="0"/>
            </a:rPr>
            <a:t>Fecha, hora y lugar en que se abrirán las ofertas.</a:t>
          </a:r>
          <a:endParaRPr lang="en-US" sz="1100">
            <a:latin typeface="Century Gothic" panose="020B0502020202020204" pitchFamily="34" charset="0"/>
          </a:endParaRPr>
        </a:p>
      </dgm:t>
    </dgm:pt>
    <dgm:pt modelId="{D5E4B364-2C1A-411E-83BA-BADC9F2862C8}" type="parTrans" cxnId="{771A68B1-B9A9-4EE9-9142-44D9C4C07E27}">
      <dgm:prSet/>
      <dgm:spPr/>
      <dgm:t>
        <a:bodyPr/>
        <a:lstStyle/>
        <a:p>
          <a:endParaRPr lang="en-US" sz="1100"/>
        </a:p>
      </dgm:t>
    </dgm:pt>
    <dgm:pt modelId="{09E5D008-3E5D-44F3-864A-699B7466D2E7}" type="sibTrans" cxnId="{771A68B1-B9A9-4EE9-9142-44D9C4C07E27}">
      <dgm:prSet/>
      <dgm:spPr/>
      <dgm:t>
        <a:bodyPr/>
        <a:lstStyle/>
        <a:p>
          <a:endParaRPr lang="en-US" sz="1100"/>
        </a:p>
      </dgm:t>
    </dgm:pt>
    <dgm:pt modelId="{C212D89D-8442-4AE2-BDF8-C682064DE696}">
      <dgm:prSet custT="1"/>
      <dgm:spPr/>
      <dgm:t>
        <a:bodyPr/>
        <a:lstStyle/>
        <a:p>
          <a:r>
            <a:rPr lang="en-US" sz="1100">
              <a:latin typeface="Century Gothic" panose="020B0502020202020204" pitchFamily="34" charset="0"/>
            </a:rPr>
            <a:t>9</a:t>
          </a:r>
        </a:p>
      </dgm:t>
    </dgm:pt>
    <dgm:pt modelId="{91BFC26B-A595-4051-BEE3-28EF08097C98}" type="parTrans" cxnId="{2743EEE8-8B44-44F9-B691-0D5E08E3B477}">
      <dgm:prSet/>
      <dgm:spPr/>
      <dgm:t>
        <a:bodyPr/>
        <a:lstStyle/>
        <a:p>
          <a:endParaRPr lang="en-US" sz="1100"/>
        </a:p>
      </dgm:t>
    </dgm:pt>
    <dgm:pt modelId="{26FA8586-D0A1-4C96-B5F6-07F979ED65CF}" type="sibTrans" cxnId="{2743EEE8-8B44-44F9-B691-0D5E08E3B477}">
      <dgm:prSet/>
      <dgm:spPr/>
      <dgm:t>
        <a:bodyPr/>
        <a:lstStyle/>
        <a:p>
          <a:endParaRPr lang="en-US" sz="1100"/>
        </a:p>
      </dgm:t>
    </dgm:pt>
    <dgm:pt modelId="{C2DCC9B1-B39C-40C2-8692-C6B4B2BEC6BD}">
      <dgm:prSet custT="1"/>
      <dgm:spPr/>
      <dgm:t>
        <a:bodyPr/>
        <a:lstStyle/>
        <a:p>
          <a:pPr marL="57150" indent="0">
            <a:buNone/>
          </a:pPr>
          <a:r>
            <a:rPr lang="es-ES" sz="1100">
              <a:latin typeface="Century Gothic" panose="020B0502020202020204" pitchFamily="34" charset="0"/>
            </a:rPr>
            <a:t>Se incluirá la advertencia de que la ASG o la Junta podrán cancelar parcial o total del pliego, siempre que sea antes de formalizar el contrato o de emitirse una orden de compra.</a:t>
          </a:r>
          <a:endParaRPr lang="en-US" sz="1100">
            <a:latin typeface="Century Gothic" panose="020B0502020202020204" pitchFamily="34" charset="0"/>
          </a:endParaRPr>
        </a:p>
      </dgm:t>
    </dgm:pt>
    <dgm:pt modelId="{D48C7EAE-4B39-4903-8FC6-8398EC884584}" type="parTrans" cxnId="{74640922-594A-46F9-8CAB-50FAD676F58B}">
      <dgm:prSet/>
      <dgm:spPr/>
      <dgm:t>
        <a:bodyPr/>
        <a:lstStyle/>
        <a:p>
          <a:endParaRPr lang="en-US" sz="1100"/>
        </a:p>
      </dgm:t>
    </dgm:pt>
    <dgm:pt modelId="{5768BFAC-3D85-4EBC-99CE-0E8D8F8023F8}" type="sibTrans" cxnId="{74640922-594A-46F9-8CAB-50FAD676F58B}">
      <dgm:prSet/>
      <dgm:spPr/>
      <dgm:t>
        <a:bodyPr/>
        <a:lstStyle/>
        <a:p>
          <a:endParaRPr lang="en-US" sz="1100"/>
        </a:p>
      </dgm:t>
    </dgm:pt>
    <dgm:pt modelId="{9281DEAD-59D5-40D0-BFAA-CA2709F41A90}">
      <dgm:prSet custT="1"/>
      <dgm:spPr/>
      <dgm:t>
        <a:bodyPr/>
        <a:lstStyle/>
        <a:p>
          <a:r>
            <a:rPr lang="en-US" sz="1100">
              <a:latin typeface="Century Gothic" panose="020B0502020202020204" pitchFamily="34" charset="0"/>
            </a:rPr>
            <a:t>10</a:t>
          </a:r>
        </a:p>
      </dgm:t>
    </dgm:pt>
    <dgm:pt modelId="{61C2AFF4-4B19-41E2-942B-8F930EEEE0C9}" type="parTrans" cxnId="{329DAC1D-1023-49C8-B692-DA474EBC8B2C}">
      <dgm:prSet/>
      <dgm:spPr/>
      <dgm:t>
        <a:bodyPr/>
        <a:lstStyle/>
        <a:p>
          <a:endParaRPr lang="en-US" sz="1100"/>
        </a:p>
      </dgm:t>
    </dgm:pt>
    <dgm:pt modelId="{E0C56248-6DA6-4C6C-97C7-E8B6061EB9FB}" type="sibTrans" cxnId="{329DAC1D-1023-49C8-B692-DA474EBC8B2C}">
      <dgm:prSet/>
      <dgm:spPr/>
      <dgm:t>
        <a:bodyPr/>
        <a:lstStyle/>
        <a:p>
          <a:endParaRPr lang="en-US" sz="1100"/>
        </a:p>
      </dgm:t>
    </dgm:pt>
    <dgm:pt modelId="{F7348876-5AC1-4559-B8C4-42CCE70C5A57}">
      <dgm:prSet custT="1"/>
      <dgm:spPr/>
      <dgm:t>
        <a:bodyPr/>
        <a:lstStyle/>
        <a:p>
          <a:pPr marL="0" indent="0" algn="just">
            <a:buNone/>
          </a:pPr>
          <a:r>
            <a:rPr lang="es-ES" sz="1100">
              <a:latin typeface="Century Gothic" panose="020B0502020202020204" pitchFamily="34" charset="0"/>
            </a:rPr>
            <a:t>Se incluirá la advertencia de que la Administración o la Junta podrán enmendar cualquier invitación o pliego cuando ello sirva los mejores intereses del Gobierno de Puerto Rico.</a:t>
          </a:r>
          <a:endParaRPr lang="en-US" sz="1100">
            <a:latin typeface="Century Gothic" panose="020B0502020202020204" pitchFamily="34" charset="0"/>
          </a:endParaRPr>
        </a:p>
      </dgm:t>
    </dgm:pt>
    <dgm:pt modelId="{0CFE6509-3602-44B9-B326-2BB7BF8345D5}" type="parTrans" cxnId="{BED92DE7-8E1C-42F0-BCB5-0126B7480999}">
      <dgm:prSet/>
      <dgm:spPr/>
      <dgm:t>
        <a:bodyPr/>
        <a:lstStyle/>
        <a:p>
          <a:endParaRPr lang="en-US" sz="1100"/>
        </a:p>
      </dgm:t>
    </dgm:pt>
    <dgm:pt modelId="{0B582492-E19B-4B67-AD68-45F6B04E235E}" type="sibTrans" cxnId="{BED92DE7-8E1C-42F0-BCB5-0126B7480999}">
      <dgm:prSet/>
      <dgm:spPr/>
      <dgm:t>
        <a:bodyPr/>
        <a:lstStyle/>
        <a:p>
          <a:endParaRPr lang="en-US" sz="1100"/>
        </a:p>
      </dgm:t>
    </dgm:pt>
    <dgm:pt modelId="{1C5EDCC3-07B7-4678-A41D-4EC88F42811C}">
      <dgm:prSet custT="1"/>
      <dgm:spPr/>
      <dgm:t>
        <a:bodyPr/>
        <a:lstStyle/>
        <a:p>
          <a:r>
            <a:rPr lang="en-US" sz="1100">
              <a:latin typeface="Century Gothic" panose="020B0502020202020204" pitchFamily="34" charset="0"/>
            </a:rPr>
            <a:t>11</a:t>
          </a:r>
        </a:p>
      </dgm:t>
    </dgm:pt>
    <dgm:pt modelId="{DB636978-AED5-44D5-9008-6273A09468A9}" type="parTrans" cxnId="{66F330A1-372F-4F47-BB44-D0E7BC6DAF76}">
      <dgm:prSet/>
      <dgm:spPr/>
      <dgm:t>
        <a:bodyPr/>
        <a:lstStyle/>
        <a:p>
          <a:endParaRPr lang="en-US" sz="1100"/>
        </a:p>
      </dgm:t>
    </dgm:pt>
    <dgm:pt modelId="{AEFC8657-0A32-46B7-AD90-AC554C10665B}" type="sibTrans" cxnId="{66F330A1-372F-4F47-BB44-D0E7BC6DAF76}">
      <dgm:prSet/>
      <dgm:spPr/>
      <dgm:t>
        <a:bodyPr/>
        <a:lstStyle/>
        <a:p>
          <a:endParaRPr lang="en-US" sz="1100"/>
        </a:p>
      </dgm:t>
    </dgm:pt>
    <dgm:pt modelId="{C7C1CF61-FBAE-4C90-9EE9-1A994E9A808C}">
      <dgm:prSet custT="1"/>
      <dgm:spPr/>
      <dgm:t>
        <a:bodyPr/>
        <a:lstStyle/>
        <a:p>
          <a:pPr>
            <a:buNone/>
          </a:pPr>
          <a:r>
            <a:rPr lang="es-ES" sz="1100">
              <a:latin typeface="Century Gothic" panose="020B0502020202020204" pitchFamily="34" charset="0"/>
            </a:rPr>
            <a:t>Cualquier aviso requerido en leyes preferenciales.</a:t>
          </a:r>
          <a:endParaRPr lang="en-US" sz="1100">
            <a:latin typeface="Century Gothic" panose="020B0502020202020204" pitchFamily="34" charset="0"/>
          </a:endParaRPr>
        </a:p>
      </dgm:t>
    </dgm:pt>
    <dgm:pt modelId="{7BC5B827-C3AC-49BF-9C50-6D7E75E52091}" type="parTrans" cxnId="{33172B32-3D2C-4BCB-B083-EDE2A25A460F}">
      <dgm:prSet/>
      <dgm:spPr/>
      <dgm:t>
        <a:bodyPr/>
        <a:lstStyle/>
        <a:p>
          <a:endParaRPr lang="en-US" sz="1100"/>
        </a:p>
      </dgm:t>
    </dgm:pt>
    <dgm:pt modelId="{BDB0B7F3-7746-4107-8DBD-5758CC89D12F}" type="sibTrans" cxnId="{33172B32-3D2C-4BCB-B083-EDE2A25A460F}">
      <dgm:prSet/>
      <dgm:spPr/>
      <dgm:t>
        <a:bodyPr/>
        <a:lstStyle/>
        <a:p>
          <a:endParaRPr lang="en-US" sz="1100"/>
        </a:p>
      </dgm:t>
    </dgm:pt>
    <dgm:pt modelId="{26619893-6471-4A7E-8390-4D4C1276020C}">
      <dgm:prSet custT="1"/>
      <dgm:spPr/>
      <dgm:t>
        <a:bodyPr/>
        <a:lstStyle/>
        <a:p>
          <a:pPr>
            <a:buNone/>
          </a:pPr>
          <a:r>
            <a:rPr lang="es-ES" sz="1100">
              <a:latin typeface="Century Gothic" panose="020B0502020202020204" pitchFamily="34" charset="0"/>
            </a:rPr>
            <a:t>Advertencia sobre la fianza de licitación.</a:t>
          </a:r>
          <a:endParaRPr lang="en-US" sz="1100">
            <a:latin typeface="Century Gothic" panose="020B0502020202020204" pitchFamily="34" charset="0"/>
          </a:endParaRPr>
        </a:p>
      </dgm:t>
    </dgm:pt>
    <dgm:pt modelId="{2AB7FECC-13BA-4027-90A0-C949AC384E49}" type="parTrans" cxnId="{2A5513EF-F42F-4C98-BCE3-DE8EDE73A991}">
      <dgm:prSet/>
      <dgm:spPr/>
      <dgm:t>
        <a:bodyPr/>
        <a:lstStyle/>
        <a:p>
          <a:endParaRPr lang="en-US" sz="1100"/>
        </a:p>
      </dgm:t>
    </dgm:pt>
    <dgm:pt modelId="{87996EA2-C198-4A4C-B069-877B7D49DE54}" type="sibTrans" cxnId="{2A5513EF-F42F-4C98-BCE3-DE8EDE73A991}">
      <dgm:prSet/>
      <dgm:spPr/>
      <dgm:t>
        <a:bodyPr/>
        <a:lstStyle/>
        <a:p>
          <a:endParaRPr lang="en-US" sz="1100"/>
        </a:p>
      </dgm:t>
    </dgm:pt>
    <dgm:pt modelId="{F2528822-2E64-474F-96F3-FEDFC084A134}" type="pres">
      <dgm:prSet presAssocID="{00647684-291D-4B7B-AFF7-CBE3BA0DAFF8}" presName="linearFlow" presStyleCnt="0">
        <dgm:presLayoutVars>
          <dgm:dir/>
          <dgm:animLvl val="lvl"/>
          <dgm:resizeHandles val="exact"/>
        </dgm:presLayoutVars>
      </dgm:prSet>
      <dgm:spPr/>
    </dgm:pt>
    <dgm:pt modelId="{95045265-7760-46E8-9E8E-20974F3477F8}" type="pres">
      <dgm:prSet presAssocID="{E723F20E-5CCC-4746-BFBC-0380793BFDE8}" presName="composite" presStyleCnt="0"/>
      <dgm:spPr/>
    </dgm:pt>
    <dgm:pt modelId="{7E0A94BE-14A2-403B-8E59-44F950A5790C}" type="pres">
      <dgm:prSet presAssocID="{E723F20E-5CCC-4746-BFBC-0380793BFDE8}" presName="parentText" presStyleLbl="alignNode1" presStyleIdx="0" presStyleCnt="5" custScaleX="98046" custScaleY="120909" custLinFactNeighborX="575" custLinFactNeighborY="-1204">
        <dgm:presLayoutVars>
          <dgm:chMax val="1"/>
          <dgm:bulletEnabled val="1"/>
        </dgm:presLayoutVars>
      </dgm:prSet>
      <dgm:spPr>
        <a:prstGeom prst="rect">
          <a:avLst/>
        </a:prstGeom>
      </dgm:spPr>
    </dgm:pt>
    <dgm:pt modelId="{47E562D7-EDE7-4555-A094-6C30D01AB9FF}" type="pres">
      <dgm:prSet presAssocID="{E723F20E-5CCC-4746-BFBC-0380793BFDE8}" presName="descendantText" presStyleLbl="alignAcc1" presStyleIdx="0" presStyleCnt="5" custScaleY="100000" custLinFactNeighborY="-13920">
        <dgm:presLayoutVars>
          <dgm:bulletEnabled val="1"/>
        </dgm:presLayoutVars>
      </dgm:prSet>
      <dgm:spPr/>
    </dgm:pt>
    <dgm:pt modelId="{D5CC9009-4616-477A-890F-636C7E857AED}" type="pres">
      <dgm:prSet presAssocID="{89848072-C220-41B2-95AD-4C5C260A0E8B}" presName="sp" presStyleCnt="0"/>
      <dgm:spPr/>
    </dgm:pt>
    <dgm:pt modelId="{197D2D35-6E76-443D-A6EE-C5B6BFB1A75B}" type="pres">
      <dgm:prSet presAssocID="{804F3359-369F-408F-A228-4655C87D8BB6}" presName="composite" presStyleCnt="0"/>
      <dgm:spPr/>
    </dgm:pt>
    <dgm:pt modelId="{3EDBE1EC-CDC7-4F8E-A98E-D9C3BF9BA39D}" type="pres">
      <dgm:prSet presAssocID="{804F3359-369F-408F-A228-4655C87D8BB6}" presName="parentText" presStyleLbl="alignNode1" presStyleIdx="1" presStyleCnt="5" custFlipVert="1" custFlipHor="1" custScaleX="96821" custScaleY="96660" custLinFactNeighborX="1980" custLinFactNeighborY="-28245">
        <dgm:presLayoutVars>
          <dgm:chMax val="1"/>
          <dgm:bulletEnabled val="1"/>
        </dgm:presLayoutVars>
      </dgm:prSet>
      <dgm:spPr>
        <a:prstGeom prst="rect">
          <a:avLst/>
        </a:prstGeom>
      </dgm:spPr>
    </dgm:pt>
    <dgm:pt modelId="{FD68059D-C446-42C6-A39F-9E5D33273F43}" type="pres">
      <dgm:prSet presAssocID="{804F3359-369F-408F-A228-4655C87D8BB6}" presName="descendantText" presStyleLbl="alignAcc1" presStyleIdx="1" presStyleCnt="5" custScaleY="134606" custLinFactNeighborX="-220" custLinFactNeighborY="1191">
        <dgm:presLayoutVars>
          <dgm:bulletEnabled val="1"/>
        </dgm:presLayoutVars>
      </dgm:prSet>
      <dgm:spPr/>
    </dgm:pt>
    <dgm:pt modelId="{7B8E004A-F643-4C2B-8E44-AC2574ADB570}" type="pres">
      <dgm:prSet presAssocID="{26713375-6A0A-48E2-B0D1-1C899AA10CC1}" presName="sp" presStyleCnt="0"/>
      <dgm:spPr/>
    </dgm:pt>
    <dgm:pt modelId="{EB70E4FF-A7E4-42C6-A3A0-2BF82DD6B813}" type="pres">
      <dgm:prSet presAssocID="{C212D89D-8442-4AE2-BDF8-C682064DE696}" presName="composite" presStyleCnt="0"/>
      <dgm:spPr/>
    </dgm:pt>
    <dgm:pt modelId="{2829AD69-26BA-4D9B-A769-2A43832D6E7C}" type="pres">
      <dgm:prSet presAssocID="{C212D89D-8442-4AE2-BDF8-C682064DE696}" presName="parentText" presStyleLbl="alignNode1" presStyleIdx="2" presStyleCnt="5" custScaleX="96343" custScaleY="94358" custLinFactNeighborY="-17058">
        <dgm:presLayoutVars>
          <dgm:chMax val="1"/>
          <dgm:bulletEnabled val="1"/>
        </dgm:presLayoutVars>
      </dgm:prSet>
      <dgm:spPr>
        <a:prstGeom prst="rect">
          <a:avLst/>
        </a:prstGeom>
      </dgm:spPr>
    </dgm:pt>
    <dgm:pt modelId="{F4599804-4E56-4BC7-88BF-FA461805AF30}" type="pres">
      <dgm:prSet presAssocID="{C212D89D-8442-4AE2-BDF8-C682064DE696}" presName="descendantText" presStyleLbl="alignAcc1" presStyleIdx="2" presStyleCnt="5" custLinFactNeighborX="-215" custLinFactNeighborY="7718">
        <dgm:presLayoutVars>
          <dgm:bulletEnabled val="1"/>
        </dgm:presLayoutVars>
      </dgm:prSet>
      <dgm:spPr/>
    </dgm:pt>
    <dgm:pt modelId="{8D668038-030C-4DDC-9E98-25365E2DEF99}" type="pres">
      <dgm:prSet presAssocID="{26FA8586-D0A1-4C96-B5F6-07F979ED65CF}" presName="sp" presStyleCnt="0"/>
      <dgm:spPr/>
    </dgm:pt>
    <dgm:pt modelId="{A0BFD3BF-B2F2-4142-AD63-A91105218CA1}" type="pres">
      <dgm:prSet presAssocID="{9281DEAD-59D5-40D0-BFAA-CA2709F41A90}" presName="composite" presStyleCnt="0"/>
      <dgm:spPr/>
    </dgm:pt>
    <dgm:pt modelId="{9A2C6A99-A53F-4F5E-A31C-FF4A29BC3165}" type="pres">
      <dgm:prSet presAssocID="{9281DEAD-59D5-40D0-BFAA-CA2709F41A90}" presName="parentText" presStyleLbl="alignNode1" presStyleIdx="3" presStyleCnt="5" custLinFactNeighborY="-13120">
        <dgm:presLayoutVars>
          <dgm:chMax val="1"/>
          <dgm:bulletEnabled val="1"/>
        </dgm:presLayoutVars>
      </dgm:prSet>
      <dgm:spPr>
        <a:prstGeom prst="rect">
          <a:avLst/>
        </a:prstGeom>
      </dgm:spPr>
    </dgm:pt>
    <dgm:pt modelId="{E17C4108-361B-4851-BE5D-51D9CE9A1B52}" type="pres">
      <dgm:prSet presAssocID="{9281DEAD-59D5-40D0-BFAA-CA2709F41A90}" presName="descendantText" presStyleLbl="alignAcc1" presStyleIdx="3" presStyleCnt="5">
        <dgm:presLayoutVars>
          <dgm:bulletEnabled val="1"/>
        </dgm:presLayoutVars>
      </dgm:prSet>
      <dgm:spPr/>
    </dgm:pt>
    <dgm:pt modelId="{F5482C94-650F-474D-BACA-8A6F27AB2D32}" type="pres">
      <dgm:prSet presAssocID="{E0C56248-6DA6-4C6C-97C7-E8B6061EB9FB}" presName="sp" presStyleCnt="0"/>
      <dgm:spPr/>
    </dgm:pt>
    <dgm:pt modelId="{0C4E637F-54DC-4CC8-8B4B-A626FD357964}" type="pres">
      <dgm:prSet presAssocID="{1C5EDCC3-07B7-4678-A41D-4EC88F42811C}" presName="composite" presStyleCnt="0"/>
      <dgm:spPr/>
    </dgm:pt>
    <dgm:pt modelId="{06F8B86A-CE1D-4274-83FE-1F269BCED794}" type="pres">
      <dgm:prSet presAssocID="{1C5EDCC3-07B7-4678-A41D-4EC88F42811C}" presName="parentText" presStyleLbl="alignNode1" presStyleIdx="4" presStyleCnt="5" custLinFactNeighborY="-19684">
        <dgm:presLayoutVars>
          <dgm:chMax val="1"/>
          <dgm:bulletEnabled val="1"/>
        </dgm:presLayoutVars>
      </dgm:prSet>
      <dgm:spPr>
        <a:prstGeom prst="rect">
          <a:avLst/>
        </a:prstGeom>
      </dgm:spPr>
    </dgm:pt>
    <dgm:pt modelId="{14A7D942-C571-46D4-AB53-A00ACB3EC035}" type="pres">
      <dgm:prSet presAssocID="{1C5EDCC3-07B7-4678-A41D-4EC88F42811C}" presName="descendantText" presStyleLbl="alignAcc1" presStyleIdx="4" presStyleCnt="5">
        <dgm:presLayoutVars>
          <dgm:bulletEnabled val="1"/>
        </dgm:presLayoutVars>
      </dgm:prSet>
      <dgm:spPr/>
    </dgm:pt>
  </dgm:ptLst>
  <dgm:cxnLst>
    <dgm:cxn modelId="{639ADC0C-B5E7-42A2-B85E-8D9DD8CCEF65}" type="presOf" srcId="{9281DEAD-59D5-40D0-BFAA-CA2709F41A90}" destId="{9A2C6A99-A53F-4F5E-A31C-FF4A29BC3165}" srcOrd="0" destOrd="0" presId="urn:microsoft.com/office/officeart/2005/8/layout/chevron2"/>
    <dgm:cxn modelId="{535FD11A-CFEA-4A9A-B8BA-3144DB1CEEAD}" type="presOf" srcId="{C2DCC9B1-B39C-40C2-8692-C6B4B2BEC6BD}" destId="{FD68059D-C446-42C6-A39F-9E5D33273F43}" srcOrd="0" destOrd="0" presId="urn:microsoft.com/office/officeart/2005/8/layout/chevron2"/>
    <dgm:cxn modelId="{329DAC1D-1023-49C8-B692-DA474EBC8B2C}" srcId="{00647684-291D-4B7B-AFF7-CBE3BA0DAFF8}" destId="{9281DEAD-59D5-40D0-BFAA-CA2709F41A90}" srcOrd="3" destOrd="0" parTransId="{61C2AFF4-4B19-41E2-942B-8F930EEEE0C9}" sibTransId="{E0C56248-6DA6-4C6C-97C7-E8B6061EB9FB}"/>
    <dgm:cxn modelId="{74640922-594A-46F9-8CAB-50FAD676F58B}" srcId="{804F3359-369F-408F-A228-4655C87D8BB6}" destId="{C2DCC9B1-B39C-40C2-8692-C6B4B2BEC6BD}" srcOrd="0" destOrd="0" parTransId="{D48C7EAE-4B39-4903-8FC6-8398EC884584}" sibTransId="{5768BFAC-3D85-4EBC-99CE-0E8D8F8023F8}"/>
    <dgm:cxn modelId="{33172B32-3D2C-4BCB-B083-EDE2A25A460F}" srcId="{9281DEAD-59D5-40D0-BFAA-CA2709F41A90}" destId="{C7C1CF61-FBAE-4C90-9EE9-1A994E9A808C}" srcOrd="0" destOrd="0" parTransId="{7BC5B827-C3AC-49BF-9C50-6D7E75E52091}" sibTransId="{BDB0B7F3-7746-4107-8DBD-5758CC89D12F}"/>
    <dgm:cxn modelId="{C71F1961-A085-46F2-890E-0565A0B4EA44}" srcId="{00647684-291D-4B7B-AFF7-CBE3BA0DAFF8}" destId="{804F3359-369F-408F-A228-4655C87D8BB6}" srcOrd="1" destOrd="0" parTransId="{0FA645ED-D2AE-4072-ADE7-4C674D609E8C}" sibTransId="{26713375-6A0A-48E2-B0D1-1C899AA10CC1}"/>
    <dgm:cxn modelId="{8B8D4B66-799D-4188-9FD1-1D8D104CB669}" type="presOf" srcId="{C7C1CF61-FBAE-4C90-9EE9-1A994E9A808C}" destId="{E17C4108-361B-4851-BE5D-51D9CE9A1B52}" srcOrd="0" destOrd="0" presId="urn:microsoft.com/office/officeart/2005/8/layout/chevron2"/>
    <dgm:cxn modelId="{3F870D67-30E9-4E24-9BC7-AE361D5BFE29}" type="presOf" srcId="{00647684-291D-4B7B-AFF7-CBE3BA0DAFF8}" destId="{F2528822-2E64-474F-96F3-FEDFC084A134}" srcOrd="0" destOrd="0" presId="urn:microsoft.com/office/officeart/2005/8/layout/chevron2"/>
    <dgm:cxn modelId="{D02BB993-EADC-48D0-B30C-DC61918B75C6}" srcId="{00647684-291D-4B7B-AFF7-CBE3BA0DAFF8}" destId="{E723F20E-5CCC-4746-BFBC-0380793BFDE8}" srcOrd="0" destOrd="0" parTransId="{7BF4F21A-D550-45B6-BED9-2C6DC39ED7FC}" sibTransId="{89848072-C220-41B2-95AD-4C5C260A0E8B}"/>
    <dgm:cxn modelId="{1E71489C-07ED-47FA-8C67-13F13890100F}" type="presOf" srcId="{804F3359-369F-408F-A228-4655C87D8BB6}" destId="{3EDBE1EC-CDC7-4F8E-A98E-D9C3BF9BA39D}" srcOrd="0" destOrd="0" presId="urn:microsoft.com/office/officeart/2005/8/layout/chevron2"/>
    <dgm:cxn modelId="{0E0DB09C-5CC2-4EB5-B272-88CD649D01B9}" type="presOf" srcId="{F7348876-5AC1-4559-B8C4-42CCE70C5A57}" destId="{F4599804-4E56-4BC7-88BF-FA461805AF30}" srcOrd="0" destOrd="0" presId="urn:microsoft.com/office/officeart/2005/8/layout/chevron2"/>
    <dgm:cxn modelId="{66F330A1-372F-4F47-BB44-D0E7BC6DAF76}" srcId="{00647684-291D-4B7B-AFF7-CBE3BA0DAFF8}" destId="{1C5EDCC3-07B7-4678-A41D-4EC88F42811C}" srcOrd="4" destOrd="0" parTransId="{DB636978-AED5-44D5-9008-6273A09468A9}" sibTransId="{AEFC8657-0A32-46B7-AD90-AC554C10665B}"/>
    <dgm:cxn modelId="{529FEDA1-CF5A-428B-8FE4-BC48ADA49D1C}" type="presOf" srcId="{1C5EDCC3-07B7-4678-A41D-4EC88F42811C}" destId="{06F8B86A-CE1D-4274-83FE-1F269BCED794}" srcOrd="0" destOrd="0" presId="urn:microsoft.com/office/officeart/2005/8/layout/chevron2"/>
    <dgm:cxn modelId="{771A68B1-B9A9-4EE9-9142-44D9C4C07E27}" srcId="{E723F20E-5CCC-4746-BFBC-0380793BFDE8}" destId="{03313A13-2D33-4862-A80B-2A1E62147386}" srcOrd="0" destOrd="0" parTransId="{D5E4B364-2C1A-411E-83BA-BADC9F2862C8}" sibTransId="{09E5D008-3E5D-44F3-864A-699B7466D2E7}"/>
    <dgm:cxn modelId="{8FB339B6-7C52-4396-8272-0D551D401E67}" type="presOf" srcId="{E723F20E-5CCC-4746-BFBC-0380793BFDE8}" destId="{7E0A94BE-14A2-403B-8E59-44F950A5790C}" srcOrd="0" destOrd="0" presId="urn:microsoft.com/office/officeart/2005/8/layout/chevron2"/>
    <dgm:cxn modelId="{5E08FBD0-5FFE-4B77-9B7D-9AC1C122252C}" type="presOf" srcId="{03313A13-2D33-4862-A80B-2A1E62147386}" destId="{47E562D7-EDE7-4555-A094-6C30D01AB9FF}" srcOrd="0" destOrd="0" presId="urn:microsoft.com/office/officeart/2005/8/layout/chevron2"/>
    <dgm:cxn modelId="{3EDDFADA-BF15-4423-A4B8-4A4AD0E9A90C}" type="presOf" srcId="{26619893-6471-4A7E-8390-4D4C1276020C}" destId="{14A7D942-C571-46D4-AB53-A00ACB3EC035}" srcOrd="0" destOrd="0" presId="urn:microsoft.com/office/officeart/2005/8/layout/chevron2"/>
    <dgm:cxn modelId="{BED92DE7-8E1C-42F0-BCB5-0126B7480999}" srcId="{C212D89D-8442-4AE2-BDF8-C682064DE696}" destId="{F7348876-5AC1-4559-B8C4-42CCE70C5A57}" srcOrd="0" destOrd="0" parTransId="{0CFE6509-3602-44B9-B326-2BB7BF8345D5}" sibTransId="{0B582492-E19B-4B67-AD68-45F6B04E235E}"/>
    <dgm:cxn modelId="{2743EEE8-8B44-44F9-B691-0D5E08E3B477}" srcId="{00647684-291D-4B7B-AFF7-CBE3BA0DAFF8}" destId="{C212D89D-8442-4AE2-BDF8-C682064DE696}" srcOrd="2" destOrd="0" parTransId="{91BFC26B-A595-4051-BEE3-28EF08097C98}" sibTransId="{26FA8586-D0A1-4C96-B5F6-07F979ED65CF}"/>
    <dgm:cxn modelId="{2A5513EF-F42F-4C98-BCE3-DE8EDE73A991}" srcId="{1C5EDCC3-07B7-4678-A41D-4EC88F42811C}" destId="{26619893-6471-4A7E-8390-4D4C1276020C}" srcOrd="0" destOrd="0" parTransId="{2AB7FECC-13BA-4027-90A0-C949AC384E49}" sibTransId="{87996EA2-C198-4A4C-B069-877B7D49DE54}"/>
    <dgm:cxn modelId="{01C0B5FA-D9DF-449F-A557-BA7D82B7ABCF}" type="presOf" srcId="{C212D89D-8442-4AE2-BDF8-C682064DE696}" destId="{2829AD69-26BA-4D9B-A769-2A43832D6E7C}" srcOrd="0" destOrd="0" presId="urn:microsoft.com/office/officeart/2005/8/layout/chevron2"/>
    <dgm:cxn modelId="{FDDB24E3-B5ED-44EF-9DCF-2E0D225DE14A}" type="presParOf" srcId="{F2528822-2E64-474F-96F3-FEDFC084A134}" destId="{95045265-7760-46E8-9E8E-20974F3477F8}" srcOrd="0" destOrd="0" presId="urn:microsoft.com/office/officeart/2005/8/layout/chevron2"/>
    <dgm:cxn modelId="{4EE4604B-E6AC-4CC6-AEE6-9F757B6FBF09}" type="presParOf" srcId="{95045265-7760-46E8-9E8E-20974F3477F8}" destId="{7E0A94BE-14A2-403B-8E59-44F950A5790C}" srcOrd="0" destOrd="0" presId="urn:microsoft.com/office/officeart/2005/8/layout/chevron2"/>
    <dgm:cxn modelId="{416B38A2-D8E2-4C48-84AA-E5923CCACF61}" type="presParOf" srcId="{95045265-7760-46E8-9E8E-20974F3477F8}" destId="{47E562D7-EDE7-4555-A094-6C30D01AB9FF}" srcOrd="1" destOrd="0" presId="urn:microsoft.com/office/officeart/2005/8/layout/chevron2"/>
    <dgm:cxn modelId="{AAB89CD7-B21D-48AA-9A84-7F3A5EE5206B}" type="presParOf" srcId="{F2528822-2E64-474F-96F3-FEDFC084A134}" destId="{D5CC9009-4616-477A-890F-636C7E857AED}" srcOrd="1" destOrd="0" presId="urn:microsoft.com/office/officeart/2005/8/layout/chevron2"/>
    <dgm:cxn modelId="{612966D5-8DCB-4B48-B255-75F3C7AC77BE}" type="presParOf" srcId="{F2528822-2E64-474F-96F3-FEDFC084A134}" destId="{197D2D35-6E76-443D-A6EE-C5B6BFB1A75B}" srcOrd="2" destOrd="0" presId="urn:microsoft.com/office/officeart/2005/8/layout/chevron2"/>
    <dgm:cxn modelId="{45E056D8-1B3A-4307-B155-866DA43E4D9D}" type="presParOf" srcId="{197D2D35-6E76-443D-A6EE-C5B6BFB1A75B}" destId="{3EDBE1EC-CDC7-4F8E-A98E-D9C3BF9BA39D}" srcOrd="0" destOrd="0" presId="urn:microsoft.com/office/officeart/2005/8/layout/chevron2"/>
    <dgm:cxn modelId="{4ABA8FBC-F79F-4B07-917C-44538DC09575}" type="presParOf" srcId="{197D2D35-6E76-443D-A6EE-C5B6BFB1A75B}" destId="{FD68059D-C446-42C6-A39F-9E5D33273F43}" srcOrd="1" destOrd="0" presId="urn:microsoft.com/office/officeart/2005/8/layout/chevron2"/>
    <dgm:cxn modelId="{B018F286-FB59-4DE2-B827-824481DFA94C}" type="presParOf" srcId="{F2528822-2E64-474F-96F3-FEDFC084A134}" destId="{7B8E004A-F643-4C2B-8E44-AC2574ADB570}" srcOrd="3" destOrd="0" presId="urn:microsoft.com/office/officeart/2005/8/layout/chevron2"/>
    <dgm:cxn modelId="{4B12B32F-EF48-4F33-8B6C-C8450F3B0284}" type="presParOf" srcId="{F2528822-2E64-474F-96F3-FEDFC084A134}" destId="{EB70E4FF-A7E4-42C6-A3A0-2BF82DD6B813}" srcOrd="4" destOrd="0" presId="urn:microsoft.com/office/officeart/2005/8/layout/chevron2"/>
    <dgm:cxn modelId="{051BCD08-DBAA-45D4-A113-40B94E54B191}" type="presParOf" srcId="{EB70E4FF-A7E4-42C6-A3A0-2BF82DD6B813}" destId="{2829AD69-26BA-4D9B-A769-2A43832D6E7C}" srcOrd="0" destOrd="0" presId="urn:microsoft.com/office/officeart/2005/8/layout/chevron2"/>
    <dgm:cxn modelId="{AD97F72E-6AF0-4C3C-A513-58812C71133F}" type="presParOf" srcId="{EB70E4FF-A7E4-42C6-A3A0-2BF82DD6B813}" destId="{F4599804-4E56-4BC7-88BF-FA461805AF30}" srcOrd="1" destOrd="0" presId="urn:microsoft.com/office/officeart/2005/8/layout/chevron2"/>
    <dgm:cxn modelId="{832F2771-38FC-45D8-92F7-DB65807388D3}" type="presParOf" srcId="{F2528822-2E64-474F-96F3-FEDFC084A134}" destId="{8D668038-030C-4DDC-9E98-25365E2DEF99}" srcOrd="5" destOrd="0" presId="urn:microsoft.com/office/officeart/2005/8/layout/chevron2"/>
    <dgm:cxn modelId="{E509E165-4CB9-4375-8D31-6D74F807114A}" type="presParOf" srcId="{F2528822-2E64-474F-96F3-FEDFC084A134}" destId="{A0BFD3BF-B2F2-4142-AD63-A91105218CA1}" srcOrd="6" destOrd="0" presId="urn:microsoft.com/office/officeart/2005/8/layout/chevron2"/>
    <dgm:cxn modelId="{6240ED9D-8DD0-48B0-BC65-20A3E22E6A07}" type="presParOf" srcId="{A0BFD3BF-B2F2-4142-AD63-A91105218CA1}" destId="{9A2C6A99-A53F-4F5E-A31C-FF4A29BC3165}" srcOrd="0" destOrd="0" presId="urn:microsoft.com/office/officeart/2005/8/layout/chevron2"/>
    <dgm:cxn modelId="{5D749453-3767-4A89-AD49-169B243227C5}" type="presParOf" srcId="{A0BFD3BF-B2F2-4142-AD63-A91105218CA1}" destId="{E17C4108-361B-4851-BE5D-51D9CE9A1B52}" srcOrd="1" destOrd="0" presId="urn:microsoft.com/office/officeart/2005/8/layout/chevron2"/>
    <dgm:cxn modelId="{5D8ED653-F5ED-46F1-AFE5-66CA156DEE3B}" type="presParOf" srcId="{F2528822-2E64-474F-96F3-FEDFC084A134}" destId="{F5482C94-650F-474D-BACA-8A6F27AB2D32}" srcOrd="7" destOrd="0" presId="urn:microsoft.com/office/officeart/2005/8/layout/chevron2"/>
    <dgm:cxn modelId="{3441A9D4-3687-4EBF-BFBC-74B9F2A1E93C}" type="presParOf" srcId="{F2528822-2E64-474F-96F3-FEDFC084A134}" destId="{0C4E637F-54DC-4CC8-8B4B-A626FD357964}" srcOrd="8" destOrd="0" presId="urn:microsoft.com/office/officeart/2005/8/layout/chevron2"/>
    <dgm:cxn modelId="{2C46A19D-56FB-4774-B98F-92EB89F6B17A}" type="presParOf" srcId="{0C4E637F-54DC-4CC8-8B4B-A626FD357964}" destId="{06F8B86A-CE1D-4274-83FE-1F269BCED794}" srcOrd="0" destOrd="0" presId="urn:microsoft.com/office/officeart/2005/8/layout/chevron2"/>
    <dgm:cxn modelId="{04ECDF55-63FF-4D4D-A9FD-FBF3D5E4F87D}" type="presParOf" srcId="{0C4E637F-54DC-4CC8-8B4B-A626FD357964}" destId="{14A7D942-C571-46D4-AB53-A00ACB3EC035}"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8D1150-911F-420E-B08C-D0B3B214A731}">
      <dsp:nvSpPr>
        <dsp:cNvPr id="0" name=""/>
        <dsp:cNvSpPr/>
      </dsp:nvSpPr>
      <dsp:spPr>
        <a:xfrm>
          <a:off x="9242" y="1346949"/>
          <a:ext cx="2762398" cy="1657439"/>
        </a:xfrm>
        <a:prstGeom prst="roundRect">
          <a:avLst>
            <a:gd name="adj" fmla="val 10000"/>
          </a:avLst>
        </a:prstGeom>
        <a:solidFill>
          <a:schemeClr val="accent1">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b="0" kern="1200">
              <a:latin typeface="Century Gothic" panose="020B0502020202020204" pitchFamily="34" charset="0"/>
            </a:rPr>
            <a:t>Emitir y autorizar las invitaciones y los pliegos de las solicitudes de propuestas selladas y las subastas formales. </a:t>
          </a:r>
          <a:endParaRPr lang="en-US" sz="1400" b="0" kern="1200">
            <a:latin typeface="Century Gothic" panose="020B0502020202020204" pitchFamily="34" charset="0"/>
          </a:endParaRPr>
        </a:p>
      </dsp:txBody>
      <dsp:txXfrm>
        <a:off x="57787" y="1395494"/>
        <a:ext cx="2665308" cy="1560349"/>
      </dsp:txXfrm>
    </dsp:sp>
    <dsp:sp modelId="{783417D2-C29A-4A7F-A98B-C076A1C446FA}">
      <dsp:nvSpPr>
        <dsp:cNvPr id="0" name=""/>
        <dsp:cNvSpPr/>
      </dsp:nvSpPr>
      <dsp:spPr>
        <a:xfrm>
          <a:off x="3047880" y="1833131"/>
          <a:ext cx="585628" cy="685074"/>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3047880" y="1970146"/>
        <a:ext cx="409940" cy="411044"/>
      </dsp:txXfrm>
    </dsp:sp>
    <dsp:sp modelId="{CAD8DE07-4899-4B99-910D-032A3212082C}">
      <dsp:nvSpPr>
        <dsp:cNvPr id="0" name=""/>
        <dsp:cNvSpPr/>
      </dsp:nvSpPr>
      <dsp:spPr>
        <a:xfrm>
          <a:off x="3876600" y="1346949"/>
          <a:ext cx="2762398" cy="1657439"/>
        </a:xfrm>
        <a:prstGeom prst="roundRect">
          <a:avLst>
            <a:gd name="adj" fmla="val 10000"/>
          </a:avLst>
        </a:prstGeom>
        <a:solidFill>
          <a:schemeClr val="accent1">
            <a:shade val="50000"/>
            <a:hueOff val="268329"/>
            <a:satOff val="-6535"/>
            <a:lumOff val="2859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b="0" kern="1200">
              <a:latin typeface="Century Gothic" panose="020B0502020202020204" pitchFamily="34" charset="0"/>
            </a:rPr>
            <a:t>Evaluar y adjudicar solicitudes de propuestas selladas y/o subastas sobre toda compra o contratación cuyo costo estimado exceda la cantidad de $100,000.00. </a:t>
          </a:r>
          <a:endParaRPr lang="en-US" sz="1400" b="0" kern="1200">
            <a:latin typeface="Century Gothic" panose="020B0502020202020204" pitchFamily="34" charset="0"/>
          </a:endParaRPr>
        </a:p>
      </dsp:txBody>
      <dsp:txXfrm>
        <a:off x="3925145" y="1395494"/>
        <a:ext cx="2665308" cy="1560349"/>
      </dsp:txXfrm>
    </dsp:sp>
    <dsp:sp modelId="{8D9CA175-ECFD-4A39-AD9A-4AED34BEE9DD}">
      <dsp:nvSpPr>
        <dsp:cNvPr id="0" name=""/>
        <dsp:cNvSpPr/>
      </dsp:nvSpPr>
      <dsp:spPr>
        <a:xfrm>
          <a:off x="6915239" y="1833131"/>
          <a:ext cx="585628" cy="685074"/>
        </a:xfrm>
        <a:prstGeom prst="rightArrow">
          <a:avLst>
            <a:gd name="adj1" fmla="val 60000"/>
            <a:gd name="adj2" fmla="val 50000"/>
          </a:avLst>
        </a:prstGeom>
        <a:solidFill>
          <a:srgbClr val="E04403"/>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6915239" y="1970146"/>
        <a:ext cx="409940" cy="411044"/>
      </dsp:txXfrm>
    </dsp:sp>
    <dsp:sp modelId="{DCCB8F88-55B5-4539-ADB6-A95535CD7146}">
      <dsp:nvSpPr>
        <dsp:cNvPr id="0" name=""/>
        <dsp:cNvSpPr/>
      </dsp:nvSpPr>
      <dsp:spPr>
        <a:xfrm>
          <a:off x="7743958" y="1346949"/>
          <a:ext cx="2762398" cy="1657439"/>
        </a:xfrm>
        <a:prstGeom prst="roundRect">
          <a:avLst>
            <a:gd name="adj" fmla="val 10000"/>
          </a:avLst>
        </a:prstGeom>
        <a:solidFill>
          <a:srgbClr val="E0440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a:latin typeface="Century Gothic" panose="020B0502020202020204" pitchFamily="34" charset="0"/>
            </a:rPr>
            <a:t>Emitir las </a:t>
          </a:r>
          <a:r>
            <a:rPr lang="es-ES" sz="1400" b="0" kern="1200">
              <a:latin typeface="Century Gothic" panose="020B0502020202020204" pitchFamily="34" charset="0"/>
            </a:rPr>
            <a:t>notificaciones de adjudicación </a:t>
          </a:r>
          <a:r>
            <a:rPr lang="es-ES" sz="1400" kern="1200">
              <a:latin typeface="Century Gothic" panose="020B0502020202020204" pitchFamily="34" charset="0"/>
            </a:rPr>
            <a:t>de subastas o cualquier orden, requerimiento, o resolución, que en derecho proceda.</a:t>
          </a:r>
          <a:endParaRPr lang="en-US" sz="1400" kern="1200">
            <a:latin typeface="Century Gothic" panose="020B0502020202020204" pitchFamily="34" charset="0"/>
          </a:endParaRPr>
        </a:p>
      </dsp:txBody>
      <dsp:txXfrm>
        <a:off x="7792503" y="1395494"/>
        <a:ext cx="2665308" cy="15603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3C32F1-2678-4046-88C4-D505C100E091}">
      <dsp:nvSpPr>
        <dsp:cNvPr id="0" name=""/>
        <dsp:cNvSpPr/>
      </dsp:nvSpPr>
      <dsp:spPr>
        <a:xfrm rot="5400000">
          <a:off x="-60579" y="103467"/>
          <a:ext cx="671449" cy="5502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latin typeface="Century Gothic" panose="020B0502020202020204" pitchFamily="34" charset="0"/>
            </a:rPr>
            <a:t>1</a:t>
          </a:r>
        </a:p>
      </dsp:txBody>
      <dsp:txXfrm rot="-5400000">
        <a:off x="0" y="42888"/>
        <a:ext cx="550291" cy="671449"/>
      </dsp:txXfrm>
    </dsp:sp>
    <dsp:sp modelId="{FF3AC68B-B84C-4FB3-906C-A9B1A70BF62B}">
      <dsp:nvSpPr>
        <dsp:cNvPr id="0" name=""/>
        <dsp:cNvSpPr/>
      </dsp:nvSpPr>
      <dsp:spPr>
        <a:xfrm rot="5400000">
          <a:off x="2514138" y="-1903554"/>
          <a:ext cx="510984" cy="443867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s-ES" sz="1100" kern="1200">
              <a:latin typeface="Century Gothic" panose="020B0502020202020204" pitchFamily="34" charset="0"/>
            </a:rPr>
            <a:t>Número de la subasta y el propósito.</a:t>
          </a:r>
          <a:endParaRPr lang="en-US" sz="1100" kern="1200">
            <a:latin typeface="Century Gothic" panose="020B0502020202020204" pitchFamily="34" charset="0"/>
          </a:endParaRPr>
        </a:p>
      </dsp:txBody>
      <dsp:txXfrm rot="-5400000">
        <a:off x="550291" y="85237"/>
        <a:ext cx="4413734" cy="461096"/>
      </dsp:txXfrm>
    </dsp:sp>
    <dsp:sp modelId="{C2E60A80-1397-4D02-820B-F7B981987A42}">
      <dsp:nvSpPr>
        <dsp:cNvPr id="0" name=""/>
        <dsp:cNvSpPr/>
      </dsp:nvSpPr>
      <dsp:spPr>
        <a:xfrm rot="5400000">
          <a:off x="-117919" y="669499"/>
          <a:ext cx="786130" cy="5502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latin typeface="Century Gothic" panose="020B0502020202020204" pitchFamily="34" charset="0"/>
            </a:rPr>
            <a:t>2</a:t>
          </a:r>
        </a:p>
      </dsp:txBody>
      <dsp:txXfrm rot="-5400000">
        <a:off x="0" y="551580"/>
        <a:ext cx="550291" cy="786130"/>
      </dsp:txXfrm>
    </dsp:sp>
    <dsp:sp modelId="{C030B9C3-F141-4CD4-8BE2-CDCB4CFD8923}">
      <dsp:nvSpPr>
        <dsp:cNvPr id="0" name=""/>
        <dsp:cNvSpPr/>
      </dsp:nvSpPr>
      <dsp:spPr>
        <a:xfrm rot="5400000">
          <a:off x="2514138" y="-1280293"/>
          <a:ext cx="510984" cy="443867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s-ES" sz="1100" kern="1200">
              <a:latin typeface="Century Gothic" panose="020B0502020202020204" pitchFamily="34" charset="0"/>
            </a:rPr>
            <a:t>Fecha de publicación de la subasta.</a:t>
          </a:r>
          <a:endParaRPr lang="en-US" sz="1100" kern="1200">
            <a:latin typeface="Century Gothic" panose="020B0502020202020204" pitchFamily="34" charset="0"/>
          </a:endParaRPr>
        </a:p>
      </dsp:txBody>
      <dsp:txXfrm rot="-5400000">
        <a:off x="550291" y="708498"/>
        <a:ext cx="4413734" cy="461096"/>
      </dsp:txXfrm>
    </dsp:sp>
    <dsp:sp modelId="{70B1E5B5-5ABE-4EBD-BEAA-7CA0ADBF033A}">
      <dsp:nvSpPr>
        <dsp:cNvPr id="0" name=""/>
        <dsp:cNvSpPr/>
      </dsp:nvSpPr>
      <dsp:spPr>
        <a:xfrm rot="5400000">
          <a:off x="-117919" y="1358851"/>
          <a:ext cx="786130" cy="5502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latin typeface="Century Gothic" panose="020B0502020202020204" pitchFamily="34" charset="0"/>
            </a:rPr>
            <a:t>3</a:t>
          </a:r>
        </a:p>
      </dsp:txBody>
      <dsp:txXfrm rot="-5400000">
        <a:off x="0" y="1240932"/>
        <a:ext cx="550291" cy="786130"/>
      </dsp:txXfrm>
    </dsp:sp>
    <dsp:sp modelId="{95054086-C55B-4798-BDFB-B734C75703FC}">
      <dsp:nvSpPr>
        <dsp:cNvPr id="0" name=""/>
        <dsp:cNvSpPr/>
      </dsp:nvSpPr>
      <dsp:spPr>
        <a:xfrm rot="5400000">
          <a:off x="2514138" y="-656934"/>
          <a:ext cx="510984" cy="443867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s-ES" sz="1100" kern="1200">
              <a:latin typeface="Century Gothic" panose="020B0502020202020204" pitchFamily="34" charset="0"/>
            </a:rPr>
            <a:t>Condiciones o requisitos que tienen que reunir los licitadores.</a:t>
          </a:r>
          <a:endParaRPr lang="en-US" sz="1100" kern="1200">
            <a:latin typeface="Century Gothic" panose="020B0502020202020204" pitchFamily="34" charset="0"/>
          </a:endParaRPr>
        </a:p>
      </dsp:txBody>
      <dsp:txXfrm rot="-5400000">
        <a:off x="550291" y="1331857"/>
        <a:ext cx="4413734" cy="461096"/>
      </dsp:txXfrm>
    </dsp:sp>
    <dsp:sp modelId="{1352CBAF-9C7F-4375-94FC-519A1C6AE022}">
      <dsp:nvSpPr>
        <dsp:cNvPr id="0" name=""/>
        <dsp:cNvSpPr/>
      </dsp:nvSpPr>
      <dsp:spPr>
        <a:xfrm rot="5400000">
          <a:off x="-117919" y="1972798"/>
          <a:ext cx="786130" cy="5502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latin typeface="Century Gothic" panose="020B0502020202020204" pitchFamily="34" charset="0"/>
            </a:rPr>
            <a:t>4</a:t>
          </a:r>
        </a:p>
      </dsp:txBody>
      <dsp:txXfrm rot="-5400000">
        <a:off x="0" y="1854879"/>
        <a:ext cx="550291" cy="786130"/>
      </dsp:txXfrm>
    </dsp:sp>
    <dsp:sp modelId="{4E33EED3-39E5-4761-9783-5ECE00803D50}">
      <dsp:nvSpPr>
        <dsp:cNvPr id="0" name=""/>
        <dsp:cNvSpPr/>
      </dsp:nvSpPr>
      <dsp:spPr>
        <a:xfrm rot="5400000">
          <a:off x="2514138" y="22989"/>
          <a:ext cx="510984" cy="443867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s-ES" sz="1100" kern="1200">
              <a:latin typeface="Century Gothic" panose="020B0502020202020204" pitchFamily="34" charset="0"/>
            </a:rPr>
            <a:t>Instrucciones específicas de dónde y cómo obtener copia de los pliegos de la subasta.</a:t>
          </a:r>
          <a:endParaRPr lang="en-US" sz="1100" kern="1200">
            <a:latin typeface="Century Gothic" panose="020B0502020202020204" pitchFamily="34" charset="0"/>
          </a:endParaRPr>
        </a:p>
      </dsp:txBody>
      <dsp:txXfrm rot="-5400000">
        <a:off x="550291" y="2011780"/>
        <a:ext cx="4413734" cy="461096"/>
      </dsp:txXfrm>
    </dsp:sp>
    <dsp:sp modelId="{FE925B49-5B06-4735-9CA9-7CF7880B9562}">
      <dsp:nvSpPr>
        <dsp:cNvPr id="0" name=""/>
        <dsp:cNvSpPr/>
      </dsp:nvSpPr>
      <dsp:spPr>
        <a:xfrm rot="5400000">
          <a:off x="-117919" y="2739118"/>
          <a:ext cx="786130" cy="5502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1100" kern="1200">
              <a:latin typeface="Century Gothic" panose="020B0502020202020204" pitchFamily="34" charset="0"/>
            </a:rPr>
            <a:t>5</a:t>
          </a:r>
        </a:p>
      </dsp:txBody>
      <dsp:txXfrm rot="-5400000">
        <a:off x="0" y="2621199"/>
        <a:ext cx="550291" cy="786130"/>
      </dsp:txXfrm>
    </dsp:sp>
    <dsp:sp modelId="{FDC260EF-5697-4603-A520-48669D3CD8E3}">
      <dsp:nvSpPr>
        <dsp:cNvPr id="0" name=""/>
        <dsp:cNvSpPr/>
      </dsp:nvSpPr>
      <dsp:spPr>
        <a:xfrm rot="5400000">
          <a:off x="2366788" y="803126"/>
          <a:ext cx="805685" cy="443867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s-ES" sz="1100" kern="1200">
              <a:latin typeface="Century Gothic" panose="020B0502020202020204" pitchFamily="34" charset="0"/>
            </a:rPr>
            <a:t>En los casos donde haya reunión pre-subasta la fecha, hora y lugar de esta, expresándose si la asistencia es compulsoria.</a:t>
          </a:r>
          <a:endParaRPr lang="en-US" sz="1100" kern="1200">
            <a:latin typeface="Century Gothic" panose="020B0502020202020204" pitchFamily="34" charset="0"/>
          </a:endParaRPr>
        </a:p>
      </dsp:txBody>
      <dsp:txXfrm rot="-5400000">
        <a:off x="550292" y="2658952"/>
        <a:ext cx="4399348" cy="727025"/>
      </dsp:txXfrm>
    </dsp:sp>
    <dsp:sp modelId="{E9D1C795-34D0-4F96-88DB-C0BDAE03835A}">
      <dsp:nvSpPr>
        <dsp:cNvPr id="0" name=""/>
        <dsp:cNvSpPr/>
      </dsp:nvSpPr>
      <dsp:spPr>
        <a:xfrm rot="5400000">
          <a:off x="-117919" y="3517704"/>
          <a:ext cx="786130" cy="55029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1100" kern="1200">
              <a:latin typeface="Century Gothic" panose="020B0502020202020204" pitchFamily="34" charset="0"/>
            </a:rPr>
            <a:t>6</a:t>
          </a:r>
        </a:p>
      </dsp:txBody>
      <dsp:txXfrm rot="-5400000">
        <a:off x="0" y="3399785"/>
        <a:ext cx="550291" cy="786130"/>
      </dsp:txXfrm>
    </dsp:sp>
    <dsp:sp modelId="{BEB46DB8-8836-4A40-96E4-1A46EA14B0DD}">
      <dsp:nvSpPr>
        <dsp:cNvPr id="0" name=""/>
        <dsp:cNvSpPr/>
      </dsp:nvSpPr>
      <dsp:spPr>
        <a:xfrm rot="5400000">
          <a:off x="2514138" y="1558472"/>
          <a:ext cx="510984" cy="443867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s-ES" sz="1100" kern="1200">
              <a:latin typeface="Century Gothic" panose="020B0502020202020204" pitchFamily="34" charset="0"/>
            </a:rPr>
            <a:t>Fecha, hora y modo de entregar las ofertas.</a:t>
          </a:r>
          <a:endParaRPr lang="en-US" sz="1100" kern="1200">
            <a:latin typeface="Century Gothic" panose="020B0502020202020204" pitchFamily="34" charset="0"/>
          </a:endParaRPr>
        </a:p>
      </dsp:txBody>
      <dsp:txXfrm rot="-5400000">
        <a:off x="550291" y="3547263"/>
        <a:ext cx="4413734" cy="4610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0A94BE-14A2-403B-8E59-44F950A5790C}">
      <dsp:nvSpPr>
        <dsp:cNvPr id="0" name=""/>
        <dsp:cNvSpPr/>
      </dsp:nvSpPr>
      <dsp:spPr>
        <a:xfrm rot="5400000">
          <a:off x="-233212" y="254296"/>
          <a:ext cx="1095646" cy="62192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latin typeface="Century Gothic" panose="020B0502020202020204" pitchFamily="34" charset="0"/>
            </a:rPr>
            <a:t>7</a:t>
          </a:r>
        </a:p>
      </dsp:txBody>
      <dsp:txXfrm rot="-5400000">
        <a:off x="3647" y="17437"/>
        <a:ext cx="621927" cy="1095646"/>
      </dsp:txXfrm>
    </dsp:sp>
    <dsp:sp modelId="{47E562D7-EDE7-4555-A094-6C30D01AB9FF}">
      <dsp:nvSpPr>
        <dsp:cNvPr id="0" name=""/>
        <dsp:cNvSpPr/>
      </dsp:nvSpPr>
      <dsp:spPr>
        <a:xfrm rot="5400000">
          <a:off x="2732723" y="-2057309"/>
          <a:ext cx="589013" cy="478581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None/>
          </a:pPr>
          <a:r>
            <a:rPr lang="es-ES" sz="1100" kern="1200">
              <a:latin typeface="Century Gothic" panose="020B0502020202020204" pitchFamily="34" charset="0"/>
            </a:rPr>
            <a:t>Fecha, hora y lugar en que se abrirán las ofertas.</a:t>
          </a:r>
          <a:endParaRPr lang="en-US" sz="1100" kern="1200">
            <a:latin typeface="Century Gothic" panose="020B0502020202020204" pitchFamily="34" charset="0"/>
          </a:endParaRPr>
        </a:p>
      </dsp:txBody>
      <dsp:txXfrm rot="-5400000">
        <a:off x="634322" y="69845"/>
        <a:ext cx="4757063" cy="531507"/>
      </dsp:txXfrm>
    </dsp:sp>
    <dsp:sp modelId="{3EDBE1EC-CDC7-4F8E-A98E-D9C3BF9BA39D}">
      <dsp:nvSpPr>
        <dsp:cNvPr id="0" name=""/>
        <dsp:cNvSpPr/>
      </dsp:nvSpPr>
      <dsp:spPr>
        <a:xfrm rot="5400000" flipH="1" flipV="1">
          <a:off x="-118316" y="989280"/>
          <a:ext cx="875908" cy="61415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latin typeface="Century Gothic" panose="020B0502020202020204" pitchFamily="34" charset="0"/>
            </a:rPr>
            <a:t>8</a:t>
          </a:r>
        </a:p>
      </dsp:txBody>
      <dsp:txXfrm rot="-5400000">
        <a:off x="12559" y="858405"/>
        <a:ext cx="614157" cy="875908"/>
      </dsp:txXfrm>
    </dsp:sp>
    <dsp:sp modelId="{FD68059D-C446-42C6-A39F-9E5D33273F43}">
      <dsp:nvSpPr>
        <dsp:cNvPr id="0" name=""/>
        <dsp:cNvSpPr/>
      </dsp:nvSpPr>
      <dsp:spPr>
        <a:xfrm rot="5400000">
          <a:off x="2620278" y="-977032"/>
          <a:ext cx="792847" cy="478581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0" algn="l" defTabSz="488950">
            <a:lnSpc>
              <a:spcPct val="90000"/>
            </a:lnSpc>
            <a:spcBef>
              <a:spcPct val="0"/>
            </a:spcBef>
            <a:spcAft>
              <a:spcPct val="15000"/>
            </a:spcAft>
            <a:buNone/>
          </a:pPr>
          <a:r>
            <a:rPr lang="es-ES" sz="1100" kern="1200">
              <a:latin typeface="Century Gothic" panose="020B0502020202020204" pitchFamily="34" charset="0"/>
            </a:rPr>
            <a:t>Se incluirá la advertencia de que la ASG o la Junta podrán cancelar parcial o total del pliego, siempre que sea antes de formalizar el contrato o de emitirse una orden de compra.</a:t>
          </a:r>
          <a:endParaRPr lang="en-US" sz="1100" kern="1200">
            <a:latin typeface="Century Gothic" panose="020B0502020202020204" pitchFamily="34" charset="0"/>
          </a:endParaRPr>
        </a:p>
      </dsp:txBody>
      <dsp:txXfrm rot="-5400000">
        <a:off x="623794" y="1058156"/>
        <a:ext cx="4747112" cy="715439"/>
      </dsp:txXfrm>
    </dsp:sp>
    <dsp:sp modelId="{2829AD69-26BA-4D9B-A769-2A43832D6E7C}">
      <dsp:nvSpPr>
        <dsp:cNvPr id="0" name=""/>
        <dsp:cNvSpPr/>
      </dsp:nvSpPr>
      <dsp:spPr>
        <a:xfrm rot="5400000">
          <a:off x="-121961" y="1846092"/>
          <a:ext cx="855048" cy="61112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latin typeface="Century Gothic" panose="020B0502020202020204" pitchFamily="34" charset="0"/>
            </a:rPr>
            <a:t>9</a:t>
          </a:r>
        </a:p>
      </dsp:txBody>
      <dsp:txXfrm rot="-5400000">
        <a:off x="0" y="1724131"/>
        <a:ext cx="611125" cy="855048"/>
      </dsp:txXfrm>
    </dsp:sp>
    <dsp:sp modelId="{F4599804-4E56-4BC7-88BF-FA461805AF30}">
      <dsp:nvSpPr>
        <dsp:cNvPr id="0" name=""/>
        <dsp:cNvSpPr/>
      </dsp:nvSpPr>
      <dsp:spPr>
        <a:xfrm rot="5400000">
          <a:off x="2722434" y="-174235"/>
          <a:ext cx="589013" cy="478581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0" lvl="1" indent="0" algn="just" defTabSz="488950">
            <a:lnSpc>
              <a:spcPct val="90000"/>
            </a:lnSpc>
            <a:spcBef>
              <a:spcPct val="0"/>
            </a:spcBef>
            <a:spcAft>
              <a:spcPct val="15000"/>
            </a:spcAft>
            <a:buNone/>
          </a:pPr>
          <a:r>
            <a:rPr lang="es-ES" sz="1100" kern="1200">
              <a:latin typeface="Century Gothic" panose="020B0502020202020204" pitchFamily="34" charset="0"/>
            </a:rPr>
            <a:t>Se incluirá la advertencia de que la Administración o la Junta podrán enmendar cualquier invitación o pliego cuando ello sirva los mejores intereses del Gobierno de Puerto Rico.</a:t>
          </a:r>
          <a:endParaRPr lang="en-US" sz="1100" kern="1200">
            <a:latin typeface="Century Gothic" panose="020B0502020202020204" pitchFamily="34" charset="0"/>
          </a:endParaRPr>
        </a:p>
      </dsp:txBody>
      <dsp:txXfrm rot="-5400000">
        <a:off x="624033" y="1952919"/>
        <a:ext cx="4757063" cy="531507"/>
      </dsp:txXfrm>
    </dsp:sp>
    <dsp:sp modelId="{9A2C6A99-A53F-4F5E-A31C-FF4A29BC3165}">
      <dsp:nvSpPr>
        <dsp:cNvPr id="0" name=""/>
        <dsp:cNvSpPr/>
      </dsp:nvSpPr>
      <dsp:spPr>
        <a:xfrm rot="5400000">
          <a:off x="-135926" y="2639234"/>
          <a:ext cx="906174" cy="63432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latin typeface="Century Gothic" panose="020B0502020202020204" pitchFamily="34" charset="0"/>
            </a:rPr>
            <a:t>10</a:t>
          </a:r>
        </a:p>
      </dsp:txBody>
      <dsp:txXfrm rot="-5400000">
        <a:off x="0" y="2503308"/>
        <a:ext cx="634322" cy="906174"/>
      </dsp:txXfrm>
    </dsp:sp>
    <dsp:sp modelId="{E17C4108-361B-4851-BE5D-51D9CE9A1B52}">
      <dsp:nvSpPr>
        <dsp:cNvPr id="0" name=""/>
        <dsp:cNvSpPr/>
      </dsp:nvSpPr>
      <dsp:spPr>
        <a:xfrm rot="5400000">
          <a:off x="2732723" y="523796"/>
          <a:ext cx="589013" cy="478581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None/>
          </a:pPr>
          <a:r>
            <a:rPr lang="es-ES" sz="1100" kern="1200">
              <a:latin typeface="Century Gothic" panose="020B0502020202020204" pitchFamily="34" charset="0"/>
            </a:rPr>
            <a:t>Cualquier aviso requerido en leyes preferenciales.</a:t>
          </a:r>
          <a:endParaRPr lang="en-US" sz="1100" kern="1200">
            <a:latin typeface="Century Gothic" panose="020B0502020202020204" pitchFamily="34" charset="0"/>
          </a:endParaRPr>
        </a:p>
      </dsp:txBody>
      <dsp:txXfrm rot="-5400000">
        <a:off x="634322" y="2650951"/>
        <a:ext cx="4757063" cy="531507"/>
      </dsp:txXfrm>
    </dsp:sp>
    <dsp:sp modelId="{06F8B86A-CE1D-4274-83FE-1F269BCED794}">
      <dsp:nvSpPr>
        <dsp:cNvPr id="0" name=""/>
        <dsp:cNvSpPr/>
      </dsp:nvSpPr>
      <dsp:spPr>
        <a:xfrm rot="5400000">
          <a:off x="-135926" y="3374371"/>
          <a:ext cx="906174" cy="63432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latin typeface="Century Gothic" panose="020B0502020202020204" pitchFamily="34" charset="0"/>
            </a:rPr>
            <a:t>11</a:t>
          </a:r>
        </a:p>
      </dsp:txBody>
      <dsp:txXfrm rot="-5400000">
        <a:off x="0" y="3238445"/>
        <a:ext cx="634322" cy="906174"/>
      </dsp:txXfrm>
    </dsp:sp>
    <dsp:sp modelId="{14A7D942-C571-46D4-AB53-A00ACB3EC035}">
      <dsp:nvSpPr>
        <dsp:cNvPr id="0" name=""/>
        <dsp:cNvSpPr/>
      </dsp:nvSpPr>
      <dsp:spPr>
        <a:xfrm rot="5400000">
          <a:off x="2732723" y="1318414"/>
          <a:ext cx="589013" cy="478581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None/>
          </a:pPr>
          <a:r>
            <a:rPr lang="es-ES" sz="1100" kern="1200">
              <a:latin typeface="Century Gothic" panose="020B0502020202020204" pitchFamily="34" charset="0"/>
            </a:rPr>
            <a:t>Advertencia sobre la fianza de licitación.</a:t>
          </a:r>
          <a:endParaRPr lang="en-US" sz="1100" kern="1200">
            <a:latin typeface="Century Gothic" panose="020B0502020202020204" pitchFamily="34" charset="0"/>
          </a:endParaRPr>
        </a:p>
      </dsp:txBody>
      <dsp:txXfrm rot="-5400000">
        <a:off x="634322" y="3445569"/>
        <a:ext cx="4757063" cy="531507"/>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6-04T20:03:55.058"/>
    </inkml:context>
    <inkml:brush xml:id="br0">
      <inkml:brushProperty name="width" value="0.05" units="cm"/>
      <inkml:brushProperty name="height" value="0.05" units="cm"/>
    </inkml:brush>
  </inkml:definitions>
  <inkml:trace contextRef="#ctx0" brushRef="#br0">1 1 4200,'0'0'1033</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3039163" cy="466805"/>
          </a:xfrm>
          <a:prstGeom prst="rect">
            <a:avLst/>
          </a:prstGeom>
        </p:spPr>
        <p:txBody>
          <a:bodyPr vert="horz" lIns="91440" tIns="45721" rIns="91440" bIns="45721" rtlCol="0"/>
          <a:lstStyle>
            <a:lvl1pPr algn="l">
              <a:defRPr sz="1200"/>
            </a:lvl1pPr>
          </a:lstStyle>
          <a:p>
            <a:endParaRPr lang="es-PR"/>
          </a:p>
        </p:txBody>
      </p:sp>
      <p:sp>
        <p:nvSpPr>
          <p:cNvPr id="3" name="Date Placeholder 2"/>
          <p:cNvSpPr>
            <a:spLocks noGrp="1"/>
          </p:cNvSpPr>
          <p:nvPr>
            <p:ph type="dt" idx="1"/>
          </p:nvPr>
        </p:nvSpPr>
        <p:spPr>
          <a:xfrm>
            <a:off x="3971239" y="1"/>
            <a:ext cx="3039163" cy="466805"/>
          </a:xfrm>
          <a:prstGeom prst="rect">
            <a:avLst/>
          </a:prstGeom>
        </p:spPr>
        <p:txBody>
          <a:bodyPr vert="horz" lIns="91440" tIns="45721" rIns="91440" bIns="45721" rtlCol="0"/>
          <a:lstStyle>
            <a:lvl1pPr algn="r">
              <a:defRPr sz="1200"/>
            </a:lvl1pPr>
          </a:lstStyle>
          <a:p>
            <a:fld id="{863DE5AF-1ABD-4701-8139-41C12D2DFDAB}" type="datetimeFigureOut">
              <a:rPr lang="es-PR" smtClean="0"/>
              <a:t>08/30/2021</a:t>
            </a:fld>
            <a:endParaRPr lang="es-PR"/>
          </a:p>
        </p:txBody>
      </p:sp>
      <p:sp>
        <p:nvSpPr>
          <p:cNvPr id="4" name="Slide Image Placeholder 3"/>
          <p:cNvSpPr>
            <a:spLocks noGrp="1" noRot="1" noChangeAspect="1"/>
          </p:cNvSpPr>
          <p:nvPr>
            <p:ph type="sldImg" idx="2"/>
          </p:nvPr>
        </p:nvSpPr>
        <p:spPr>
          <a:xfrm>
            <a:off x="717550" y="1162050"/>
            <a:ext cx="5576888" cy="3136900"/>
          </a:xfrm>
          <a:prstGeom prst="rect">
            <a:avLst/>
          </a:prstGeom>
          <a:noFill/>
          <a:ln w="12700">
            <a:solidFill>
              <a:prstClr val="black"/>
            </a:solidFill>
          </a:ln>
        </p:spPr>
        <p:txBody>
          <a:bodyPr vert="horz" lIns="91440" tIns="45721" rIns="91440" bIns="45721" rtlCol="0" anchor="ctr"/>
          <a:lstStyle/>
          <a:p>
            <a:endParaRPr lang="es-PR"/>
          </a:p>
        </p:txBody>
      </p:sp>
      <p:sp>
        <p:nvSpPr>
          <p:cNvPr id="5" name="Notes Placeholder 4"/>
          <p:cNvSpPr>
            <a:spLocks noGrp="1"/>
          </p:cNvSpPr>
          <p:nvPr>
            <p:ph type="body" sz="quarter" idx="3"/>
          </p:nvPr>
        </p:nvSpPr>
        <p:spPr>
          <a:xfrm>
            <a:off x="701834" y="4474341"/>
            <a:ext cx="5608320" cy="3661400"/>
          </a:xfrm>
          <a:prstGeom prst="rect">
            <a:avLst/>
          </a:prstGeom>
        </p:spPr>
        <p:txBody>
          <a:bodyPr vert="horz" lIns="91440" tIns="45721" rIns="91440" bIns="4572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PR"/>
          </a:p>
        </p:txBody>
      </p:sp>
      <p:sp>
        <p:nvSpPr>
          <p:cNvPr id="6" name="Footer Placeholder 5"/>
          <p:cNvSpPr>
            <a:spLocks noGrp="1"/>
          </p:cNvSpPr>
          <p:nvPr>
            <p:ph type="ftr" sz="quarter" idx="4"/>
          </p:nvPr>
        </p:nvSpPr>
        <p:spPr>
          <a:xfrm>
            <a:off x="2" y="8831185"/>
            <a:ext cx="3039163" cy="466805"/>
          </a:xfrm>
          <a:prstGeom prst="rect">
            <a:avLst/>
          </a:prstGeom>
        </p:spPr>
        <p:txBody>
          <a:bodyPr vert="horz" lIns="91440" tIns="45721" rIns="91440" bIns="45721" rtlCol="0" anchor="b"/>
          <a:lstStyle>
            <a:lvl1pPr algn="l">
              <a:defRPr sz="1200"/>
            </a:lvl1pPr>
          </a:lstStyle>
          <a:p>
            <a:endParaRPr lang="es-PR"/>
          </a:p>
        </p:txBody>
      </p:sp>
      <p:sp>
        <p:nvSpPr>
          <p:cNvPr id="7" name="Slide Number Placeholder 6"/>
          <p:cNvSpPr>
            <a:spLocks noGrp="1"/>
          </p:cNvSpPr>
          <p:nvPr>
            <p:ph type="sldNum" sz="quarter" idx="5"/>
          </p:nvPr>
        </p:nvSpPr>
        <p:spPr>
          <a:xfrm>
            <a:off x="3971239" y="8831185"/>
            <a:ext cx="3039163" cy="466805"/>
          </a:xfrm>
          <a:prstGeom prst="rect">
            <a:avLst/>
          </a:prstGeom>
        </p:spPr>
        <p:txBody>
          <a:bodyPr vert="horz" lIns="91440" tIns="45721" rIns="91440" bIns="45721" rtlCol="0" anchor="b"/>
          <a:lstStyle>
            <a:lvl1pPr algn="r">
              <a:defRPr sz="1200"/>
            </a:lvl1pPr>
          </a:lstStyle>
          <a:p>
            <a:fld id="{50270392-71A7-471E-8DE4-1AA437154768}" type="slidenum">
              <a:rPr lang="es-PR" smtClean="0"/>
              <a:t>‹#›</a:t>
            </a:fld>
            <a:endParaRPr lang="es-PR"/>
          </a:p>
        </p:txBody>
      </p:sp>
    </p:spTree>
    <p:extLst>
      <p:ext uri="{BB962C8B-B14F-4D97-AF65-F5344CB8AC3E}">
        <p14:creationId xmlns:p14="http://schemas.microsoft.com/office/powerpoint/2010/main" val="40254336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0270392-71A7-471E-8DE4-1AA437154768}" type="slidenum">
              <a:rPr lang="es-PR" smtClean="0"/>
              <a:t>3</a:t>
            </a:fld>
            <a:endParaRPr lang="es-PR"/>
          </a:p>
        </p:txBody>
      </p:sp>
    </p:spTree>
    <p:extLst>
      <p:ext uri="{BB962C8B-B14F-4D97-AF65-F5344CB8AC3E}">
        <p14:creationId xmlns:p14="http://schemas.microsoft.com/office/powerpoint/2010/main" val="3665695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0270392-71A7-471E-8DE4-1AA437154768}" type="slidenum">
              <a:rPr lang="es-PR" smtClean="0"/>
              <a:t>4</a:t>
            </a:fld>
            <a:endParaRPr lang="es-PR"/>
          </a:p>
        </p:txBody>
      </p:sp>
    </p:spTree>
    <p:extLst>
      <p:ext uri="{BB962C8B-B14F-4D97-AF65-F5344CB8AC3E}">
        <p14:creationId xmlns:p14="http://schemas.microsoft.com/office/powerpoint/2010/main" val="28822748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0270392-71A7-471E-8DE4-1AA437154768}" type="slidenum">
              <a:rPr lang="es-PR" smtClean="0"/>
              <a:t>8</a:t>
            </a:fld>
            <a:endParaRPr lang="es-PR"/>
          </a:p>
        </p:txBody>
      </p:sp>
    </p:spTree>
    <p:extLst>
      <p:ext uri="{BB962C8B-B14F-4D97-AF65-F5344CB8AC3E}">
        <p14:creationId xmlns:p14="http://schemas.microsoft.com/office/powerpoint/2010/main" val="10817011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PR"/>
          </a:p>
        </p:txBody>
      </p:sp>
      <p:sp>
        <p:nvSpPr>
          <p:cNvPr id="4" name="Slide Number Placeholder 3"/>
          <p:cNvSpPr>
            <a:spLocks noGrp="1"/>
          </p:cNvSpPr>
          <p:nvPr>
            <p:ph type="sldNum" sz="quarter" idx="5"/>
          </p:nvPr>
        </p:nvSpPr>
        <p:spPr/>
        <p:txBody>
          <a:bodyPr/>
          <a:lstStyle/>
          <a:p>
            <a:pPr defTabSz="457246">
              <a:defRPr/>
            </a:pPr>
            <a:fld id="{92D4468B-FA54-4253-BB6C-EDD030505FED}" type="slidenum">
              <a:rPr lang="es-PR">
                <a:solidFill>
                  <a:prstClr val="black"/>
                </a:solidFill>
                <a:latin typeface="Calibri" panose="020F0502020204030204"/>
              </a:rPr>
              <a:pPr defTabSz="457246">
                <a:defRPr/>
              </a:pPr>
              <a:t>26</a:t>
            </a:fld>
            <a:endParaRPr lang="es-PR">
              <a:solidFill>
                <a:prstClr val="black"/>
              </a:solidFill>
              <a:latin typeface="Calibri" panose="020F0502020204030204"/>
            </a:endParaRPr>
          </a:p>
        </p:txBody>
      </p:sp>
    </p:spTree>
    <p:extLst>
      <p:ext uri="{BB962C8B-B14F-4D97-AF65-F5344CB8AC3E}">
        <p14:creationId xmlns:p14="http://schemas.microsoft.com/office/powerpoint/2010/main" val="3409238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defTabSz="457246"/>
            <a:fld id="{50270392-71A7-471E-8DE4-1AA437154768}" type="slidenum">
              <a:rPr lang="es-PR">
                <a:solidFill>
                  <a:prstClr val="black"/>
                </a:solidFill>
                <a:latin typeface="Calibri" panose="020F0502020204030204"/>
              </a:rPr>
              <a:pPr defTabSz="457246"/>
              <a:t>56</a:t>
            </a:fld>
            <a:endParaRPr lang="es-PR">
              <a:solidFill>
                <a:prstClr val="black"/>
              </a:solidFill>
              <a:latin typeface="Calibri" panose="020F0502020204030204"/>
            </a:endParaRPr>
          </a:p>
        </p:txBody>
      </p:sp>
    </p:spTree>
    <p:extLst>
      <p:ext uri="{BB962C8B-B14F-4D97-AF65-F5344CB8AC3E}">
        <p14:creationId xmlns:p14="http://schemas.microsoft.com/office/powerpoint/2010/main" val="8991535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defTabSz="457246"/>
            <a:fld id="{50270392-71A7-471E-8DE4-1AA437154768}" type="slidenum">
              <a:rPr lang="es-PR">
                <a:solidFill>
                  <a:prstClr val="black"/>
                </a:solidFill>
                <a:latin typeface="Calibri" panose="020F0502020204030204"/>
              </a:rPr>
              <a:pPr defTabSz="457246"/>
              <a:t>58</a:t>
            </a:fld>
            <a:endParaRPr lang="es-PR">
              <a:solidFill>
                <a:prstClr val="black"/>
              </a:solidFill>
              <a:latin typeface="Calibri" panose="020F0502020204030204"/>
            </a:endParaRPr>
          </a:p>
        </p:txBody>
      </p:sp>
    </p:spTree>
    <p:extLst>
      <p:ext uri="{BB962C8B-B14F-4D97-AF65-F5344CB8AC3E}">
        <p14:creationId xmlns:p14="http://schemas.microsoft.com/office/powerpoint/2010/main" val="1852187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7018007-840D-4213-AB9A-F7D11365D64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325FFF-9BC3-4C0C-814B-ECF8D7C4F6A9}" type="slidenum">
              <a:rPr lang="en-US" smtClean="0"/>
              <a:t>‹#›</a:t>
            </a:fld>
            <a:endParaRPr lang="en-US"/>
          </a:p>
        </p:txBody>
      </p:sp>
    </p:spTree>
    <p:extLst>
      <p:ext uri="{BB962C8B-B14F-4D97-AF65-F5344CB8AC3E}">
        <p14:creationId xmlns:p14="http://schemas.microsoft.com/office/powerpoint/2010/main" val="4025796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018007-840D-4213-AB9A-F7D11365D64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325FFF-9BC3-4C0C-814B-ECF8D7C4F6A9}" type="slidenum">
              <a:rPr lang="en-US" smtClean="0"/>
              <a:t>‹#›</a:t>
            </a:fld>
            <a:endParaRPr lang="en-US"/>
          </a:p>
        </p:txBody>
      </p:sp>
    </p:spTree>
    <p:extLst>
      <p:ext uri="{BB962C8B-B14F-4D97-AF65-F5344CB8AC3E}">
        <p14:creationId xmlns:p14="http://schemas.microsoft.com/office/powerpoint/2010/main" val="573695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018007-840D-4213-AB9A-F7D11365D64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325FFF-9BC3-4C0C-814B-ECF8D7C4F6A9}" type="slidenum">
              <a:rPr lang="en-US" smtClean="0"/>
              <a:t>‹#›</a:t>
            </a:fld>
            <a:endParaRPr lang="en-US"/>
          </a:p>
        </p:txBody>
      </p:sp>
    </p:spTree>
    <p:extLst>
      <p:ext uri="{BB962C8B-B14F-4D97-AF65-F5344CB8AC3E}">
        <p14:creationId xmlns:p14="http://schemas.microsoft.com/office/powerpoint/2010/main" val="704187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7018007-840D-4213-AB9A-F7D11365D64E}"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325FFF-9BC3-4C0C-814B-ECF8D7C4F6A9}" type="slidenum">
              <a:rPr lang="en-US" smtClean="0"/>
              <a:t>‹#›</a:t>
            </a:fld>
            <a:endParaRPr lang="en-US"/>
          </a:p>
        </p:txBody>
      </p:sp>
    </p:spTree>
    <p:extLst>
      <p:ext uri="{BB962C8B-B14F-4D97-AF65-F5344CB8AC3E}">
        <p14:creationId xmlns:p14="http://schemas.microsoft.com/office/powerpoint/2010/main" val="4093039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7018007-840D-4213-AB9A-F7D11365D64E}" type="datetimeFigureOut">
              <a:rPr lang="en-US" smtClean="0"/>
              <a:t>8/30/2021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9325FFF-9BC3-4C0C-814B-ECF8D7C4F6A9}" type="slidenum">
              <a:rPr lang="en-US" smtClean="0"/>
              <a:t>‹#›</a:t>
            </a:fld>
            <a:endParaRPr lang="en-US"/>
          </a:p>
        </p:txBody>
      </p:sp>
    </p:spTree>
    <p:extLst>
      <p:ext uri="{BB962C8B-B14F-4D97-AF65-F5344CB8AC3E}">
        <p14:creationId xmlns:p14="http://schemas.microsoft.com/office/powerpoint/2010/main" val="13915412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7018007-840D-4213-AB9A-F7D11365D64E}" type="datetimeFigureOut">
              <a:rPr lang="en-US" smtClean="0"/>
              <a:t>8/30/2021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9325FFF-9BC3-4C0C-814B-ECF8D7C4F6A9}" type="slidenum">
              <a:rPr lang="en-US" smtClean="0"/>
              <a:t>‹#›</a:t>
            </a:fld>
            <a:endParaRPr lang="en-US"/>
          </a:p>
        </p:txBody>
      </p:sp>
    </p:spTree>
    <p:extLst>
      <p:ext uri="{BB962C8B-B14F-4D97-AF65-F5344CB8AC3E}">
        <p14:creationId xmlns:p14="http://schemas.microsoft.com/office/powerpoint/2010/main" val="48250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018007-840D-4213-AB9A-F7D11365D64E}" type="datetimeFigureOut">
              <a:rPr lang="en-US" smtClean="0"/>
              <a:t>8/30/2021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9325FFF-9BC3-4C0C-814B-ECF8D7C4F6A9}" type="slidenum">
              <a:rPr lang="en-US" smtClean="0"/>
              <a:t>‹#›</a:t>
            </a:fld>
            <a:endParaRPr lang="en-US"/>
          </a:p>
        </p:txBody>
      </p:sp>
    </p:spTree>
    <p:extLst>
      <p:ext uri="{BB962C8B-B14F-4D97-AF65-F5344CB8AC3E}">
        <p14:creationId xmlns:p14="http://schemas.microsoft.com/office/powerpoint/2010/main" val="537614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7018007-840D-4213-AB9A-F7D11365D64E}"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325FFF-9BC3-4C0C-814B-ECF8D7C4F6A9}" type="slidenum">
              <a:rPr lang="en-US" smtClean="0"/>
              <a:t>‹#›</a:t>
            </a:fld>
            <a:endParaRPr lang="en-US"/>
          </a:p>
        </p:txBody>
      </p:sp>
    </p:spTree>
    <p:extLst>
      <p:ext uri="{BB962C8B-B14F-4D97-AF65-F5344CB8AC3E}">
        <p14:creationId xmlns:p14="http://schemas.microsoft.com/office/powerpoint/2010/main" val="1653354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9"/>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7018007-840D-4213-AB9A-F7D11365D64E}"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325FFF-9BC3-4C0C-814B-ECF8D7C4F6A9}" type="slidenum">
              <a:rPr lang="en-US" smtClean="0"/>
              <a:t>‹#›</a:t>
            </a:fld>
            <a:endParaRPr lang="en-US"/>
          </a:p>
        </p:txBody>
      </p:sp>
    </p:spTree>
    <p:extLst>
      <p:ext uri="{BB962C8B-B14F-4D97-AF65-F5344CB8AC3E}">
        <p14:creationId xmlns:p14="http://schemas.microsoft.com/office/powerpoint/2010/main" val="200757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018007-840D-4213-AB9A-F7D11365D64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325FFF-9BC3-4C0C-814B-ECF8D7C4F6A9}" type="slidenum">
              <a:rPr lang="en-US" smtClean="0"/>
              <a:t>‹#›</a:t>
            </a:fld>
            <a:endParaRPr lang="en-US"/>
          </a:p>
        </p:txBody>
      </p:sp>
    </p:spTree>
    <p:extLst>
      <p:ext uri="{BB962C8B-B14F-4D97-AF65-F5344CB8AC3E}">
        <p14:creationId xmlns:p14="http://schemas.microsoft.com/office/powerpoint/2010/main" val="2832184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018007-840D-4213-AB9A-F7D11365D64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325FFF-9BC3-4C0C-814B-ECF8D7C4F6A9}" type="slidenum">
              <a:rPr lang="en-US" smtClean="0"/>
              <a:t>‹#›</a:t>
            </a:fld>
            <a:endParaRPr lang="en-US"/>
          </a:p>
        </p:txBody>
      </p:sp>
    </p:spTree>
    <p:extLst>
      <p:ext uri="{BB962C8B-B14F-4D97-AF65-F5344CB8AC3E}">
        <p14:creationId xmlns:p14="http://schemas.microsoft.com/office/powerpoint/2010/main" val="3651924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018007-840D-4213-AB9A-F7D11365D64E}" type="datetimeFigureOut">
              <a:rPr lang="en-US" smtClean="0"/>
              <a:t>8/30/2021</a:t>
            </a:fld>
            <a:endParaRPr lang="en-US"/>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325FFF-9BC3-4C0C-814B-ECF8D7C4F6A9}" type="slidenum">
              <a:rPr lang="en-US" smtClean="0"/>
              <a:t>‹#›</a:t>
            </a:fld>
            <a:endParaRPr lang="en-US"/>
          </a:p>
        </p:txBody>
      </p:sp>
    </p:spTree>
    <p:extLst>
      <p:ext uri="{BB962C8B-B14F-4D97-AF65-F5344CB8AC3E}">
        <p14:creationId xmlns:p14="http://schemas.microsoft.com/office/powerpoint/2010/main" val="17502700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customXml" Target="../ink/ink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4.png"/><Relationship Id="rId7" Type="http://schemas.openxmlformats.org/officeDocument/2006/relationships/image" Target="../media/image9.sv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svg"/><Relationship Id="rId18" Type="http://schemas.openxmlformats.org/officeDocument/2006/relationships/image" Target="../media/image27.png"/><Relationship Id="rId3" Type="http://schemas.openxmlformats.org/officeDocument/2006/relationships/image" Target="../media/image12.svg"/><Relationship Id="rId21" Type="http://schemas.openxmlformats.org/officeDocument/2006/relationships/image" Target="../media/image30.svg"/><Relationship Id="rId7" Type="http://schemas.openxmlformats.org/officeDocument/2006/relationships/image" Target="../media/image16.svg"/><Relationship Id="rId12" Type="http://schemas.openxmlformats.org/officeDocument/2006/relationships/image" Target="../media/image21.png"/><Relationship Id="rId17" Type="http://schemas.openxmlformats.org/officeDocument/2006/relationships/image" Target="../media/image26.sv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20.svg"/><Relationship Id="rId5" Type="http://schemas.openxmlformats.org/officeDocument/2006/relationships/image" Target="../media/image14.svg"/><Relationship Id="rId15" Type="http://schemas.openxmlformats.org/officeDocument/2006/relationships/image" Target="../media/image24.svg"/><Relationship Id="rId10" Type="http://schemas.openxmlformats.org/officeDocument/2006/relationships/image" Target="../media/image19.png"/><Relationship Id="rId19" Type="http://schemas.openxmlformats.org/officeDocument/2006/relationships/image" Target="../media/image28.svg"/><Relationship Id="rId4" Type="http://schemas.openxmlformats.org/officeDocument/2006/relationships/image" Target="../media/image13.png"/><Relationship Id="rId9" Type="http://schemas.openxmlformats.org/officeDocument/2006/relationships/image" Target="../media/image18.svg"/><Relationship Id="rId14" Type="http://schemas.openxmlformats.org/officeDocument/2006/relationships/image" Target="../media/image23.png"/></Relationships>
</file>

<file path=ppt/slides/_rels/slide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svg"/><Relationship Id="rId2" Type="http://schemas.openxmlformats.org/officeDocument/2006/relationships/hyperlink" Target="http://www.bvirtual.ogp.pr.gov/ogp/BVirtual/LeyesOrganicas/pdf/73-2019.pdf" TargetMode="Externa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svg"/><Relationship Id="rId4" Type="http://schemas.openxmlformats.org/officeDocument/2006/relationships/image" Target="../media/image32.png"/></Relationships>
</file>

<file path=ppt/slides/_rels/slide7.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hyperlink" Target="http://www.asg.pr.gov/Pages/Reglamentos.aspx" TargetMode="External"/><Relationship Id="rId5" Type="http://schemas.openxmlformats.org/officeDocument/2006/relationships/image" Target="../media/image35.svg"/><Relationship Id="rId4" Type="http://schemas.openxmlformats.org/officeDocument/2006/relationships/image" Target="../media/image34.png"/></Relationships>
</file>

<file path=ppt/slides/_rels/slide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8.svg"/><Relationship Id="rId4" Type="http://schemas.openxmlformats.org/officeDocument/2006/relationships/image" Target="../media/image37.png"/></Relationships>
</file>

<file path=ppt/slides/_rels/slide9.xml.rels><?xml version="1.0" encoding="UTF-8" standalone="yes"?>
<Relationships xmlns="http://schemas.openxmlformats.org/package/2006/relationships"><Relationship Id="rId3" Type="http://schemas.openxmlformats.org/officeDocument/2006/relationships/image" Target="../media/image40.svg"/><Relationship Id="rId7" Type="http://schemas.openxmlformats.org/officeDocument/2006/relationships/hyperlink" Target="http://www.bvirtual.ogp.pr.gov/ogp/Bvirtual/leyesreferencia/PDF/Contratos/253-2006/253-2006.pdf" TargetMode="External"/><Relationship Id="rId2"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hyperlink" Target="http://www.bvirtual.ogp.pr.gov/ogp/Bvirtual/leyesreferencia/PDF/Construccion/42-2018.pdf" TargetMode="External"/><Relationship Id="rId5" Type="http://schemas.openxmlformats.org/officeDocument/2006/relationships/hyperlink" Target="http://www.bvirtual.ogp.pr.gov/ogp/Bvirtual/leyesreferencia/PDF/Compras/129-2005/129-2005.pdf" TargetMode="External"/><Relationship Id="rId4" Type="http://schemas.openxmlformats.org/officeDocument/2006/relationships/hyperlink" Target="http://www.bvirtual.ogp.pr.gov/ogp/Bvirtual/leyesreferencia/PDF/Compras/14-2004/14-2004.pdf"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svg"/><Relationship Id="rId7" Type="http://schemas.openxmlformats.org/officeDocument/2006/relationships/image" Target="../media/image48.sv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svg"/><Relationship Id="rId4" Type="http://schemas.openxmlformats.org/officeDocument/2006/relationships/image" Target="../media/image45.png"/><Relationship Id="rId9" Type="http://schemas.openxmlformats.org/officeDocument/2006/relationships/image" Target="../media/image50.svg"/></Relationships>
</file>

<file path=ppt/slides/_rels/slide16.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slideLayout" Target="../slideLayouts/slideLayout2.xml"/><Relationship Id="rId5" Type="http://schemas.openxmlformats.org/officeDocument/2006/relationships/image" Target="../media/image38.svg"/><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2.sv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4.svg"/><Relationship Id="rId7" Type="http://schemas.openxmlformats.org/officeDocument/2006/relationships/image" Target="../media/image38.svg"/><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56.svg"/><Relationship Id="rId4" Type="http://schemas.openxmlformats.org/officeDocument/2006/relationships/image" Target="../media/image55.png"/></Relationships>
</file>

<file path=ppt/slides/_rels/slide26.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notesSlide" Target="../notesSlides/notesSlide4.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57.emf"/><Relationship Id="rId5" Type="http://schemas.openxmlformats.org/officeDocument/2006/relationships/oleObject" Target="../embeddings/oleObject1.bin"/><Relationship Id="rId10" Type="http://schemas.openxmlformats.org/officeDocument/2006/relationships/image" Target="../media/image60.png"/><Relationship Id="rId4" Type="http://schemas.openxmlformats.org/officeDocument/2006/relationships/image" Target="../media/image5.jpeg"/><Relationship Id="rId9" Type="http://schemas.openxmlformats.org/officeDocument/2006/relationships/image" Target="../media/image59.png"/></Relationships>
</file>

<file path=ppt/slides/_rels/slide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3.sv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5.sv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7.svg"/><Relationship Id="rId2" Type="http://schemas.openxmlformats.org/officeDocument/2006/relationships/image" Target="../media/image66.png"/><Relationship Id="rId1" Type="http://schemas.openxmlformats.org/officeDocument/2006/relationships/slideLayout" Target="../slideLayouts/slideLayout2.xml"/><Relationship Id="rId5" Type="http://schemas.openxmlformats.org/officeDocument/2006/relationships/image" Target="../media/image38.svg"/><Relationship Id="rId4" Type="http://schemas.openxmlformats.org/officeDocument/2006/relationships/image" Target="../media/image37.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2.xml"/><Relationship Id="rId5" Type="http://schemas.openxmlformats.org/officeDocument/2006/relationships/image" Target="../media/image71.svg"/><Relationship Id="rId4" Type="http://schemas.openxmlformats.org/officeDocument/2006/relationships/image" Target="../media/image70.png"/></Relationships>
</file>

<file path=ppt/slides/_rels/slide56.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5.jpeg"/><Relationship Id="rId7" Type="http://schemas.openxmlformats.org/officeDocument/2006/relationships/image" Target="../media/image75.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74.png"/><Relationship Id="rId11" Type="http://schemas.openxmlformats.org/officeDocument/2006/relationships/image" Target="../media/image79.svg"/><Relationship Id="rId5" Type="http://schemas.openxmlformats.org/officeDocument/2006/relationships/image" Target="../media/image73.svg"/><Relationship Id="rId10" Type="http://schemas.openxmlformats.org/officeDocument/2006/relationships/image" Target="../media/image78.png"/><Relationship Id="rId4" Type="http://schemas.openxmlformats.org/officeDocument/2006/relationships/image" Target="../media/image72.png"/><Relationship Id="rId9" Type="http://schemas.openxmlformats.org/officeDocument/2006/relationships/image" Target="../media/image77.svg"/></Relationships>
</file>

<file path=ppt/slides/_rels/slide57.xml.rels><?xml version="1.0" encoding="UTF-8" standalone="yes"?>
<Relationships xmlns="http://schemas.openxmlformats.org/package/2006/relationships"><Relationship Id="rId2" Type="http://schemas.openxmlformats.org/officeDocument/2006/relationships/image" Target="../media/image80.em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3.svg"/><Relationship Id="rId5" Type="http://schemas.openxmlformats.org/officeDocument/2006/relationships/image" Target="../media/image82.png"/><Relationship Id="rId4" Type="http://schemas.openxmlformats.org/officeDocument/2006/relationships/image" Target="../media/image81.jpeg"/></Relationships>
</file>

<file path=ppt/slides/_rels/slide59.xml.rels><?xml version="1.0" encoding="UTF-8" standalone="yes"?>
<Relationships xmlns="http://schemas.openxmlformats.org/package/2006/relationships"><Relationship Id="rId2" Type="http://schemas.openxmlformats.org/officeDocument/2006/relationships/image" Target="../media/image84.emf"/><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87.svg"/></Relationships>
</file>

<file path=ppt/slides/_rels/slide62.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3" Type="http://schemas.openxmlformats.org/officeDocument/2006/relationships/image" Target="../media/image90.svg"/><Relationship Id="rId2" Type="http://schemas.openxmlformats.org/officeDocument/2006/relationships/image" Target="../media/image8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03149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1FCDC93-05F5-4BC3-A45E-E51947BF3317}"/>
              </a:ext>
            </a:extLst>
          </p:cNvPr>
          <p:cNvSpPr>
            <a:spLocks noGrp="1"/>
          </p:cNvSpPr>
          <p:nvPr>
            <p:ph type="title"/>
          </p:nvPr>
        </p:nvSpPr>
        <p:spPr>
          <a:xfrm>
            <a:off x="785688" y="365129"/>
            <a:ext cx="3132516" cy="1083843"/>
          </a:xfrm>
        </p:spPr>
        <p:txBody>
          <a:bodyPr/>
          <a:lstStyle/>
          <a:p>
            <a:r>
              <a:rPr lang="es-PR" b="1">
                <a:solidFill>
                  <a:schemeClr val="accent1">
                    <a:lumMod val="50000"/>
                  </a:schemeClr>
                </a:solidFill>
                <a:latin typeface="Century Gothic" panose="020B0502020202020204" pitchFamily="34" charset="0"/>
              </a:rPr>
              <a:t>Panelistas</a:t>
            </a:r>
          </a:p>
        </p:txBody>
      </p:sp>
      <p:pic>
        <p:nvPicPr>
          <p:cNvPr id="20" name="Picture 7">
            <a:extLst>
              <a:ext uri="{FF2B5EF4-FFF2-40B4-BE49-F238E27FC236}">
                <a16:creationId xmlns:a16="http://schemas.microsoft.com/office/drawing/2014/main" id="{A76E9557-06A7-48B7-8B03-7E7F6A9B8A69}"/>
              </a:ext>
            </a:extLst>
          </p:cNvPr>
          <p:cNvPicPr>
            <a:picLocks noChangeAspect="1"/>
          </p:cNvPicPr>
          <p:nvPr/>
        </p:nvPicPr>
        <p:blipFill>
          <a:blip r:embed="rId3"/>
          <a:stretch>
            <a:fillRect/>
          </a:stretch>
        </p:blipFill>
        <p:spPr>
          <a:xfrm>
            <a:off x="656006" y="566975"/>
            <a:ext cx="47625" cy="581025"/>
          </a:xfrm>
          <a:prstGeom prst="rect">
            <a:avLst/>
          </a:prstGeom>
        </p:spPr>
      </p:pic>
      <mc:AlternateContent xmlns:mc="http://schemas.openxmlformats.org/markup-compatibility/2006" xmlns:p14="http://schemas.microsoft.com/office/powerpoint/2010/main">
        <mc:Choice Requires="p14">
          <p:contentPart p14:bwMode="auto" r:id="rId4">
            <p14:nvContentPartPr>
              <p14:cNvPr id="2" name="Ink 1">
                <a:extLst>
                  <a:ext uri="{FF2B5EF4-FFF2-40B4-BE49-F238E27FC236}">
                    <a16:creationId xmlns:a16="http://schemas.microsoft.com/office/drawing/2014/main" id="{4A2550BB-69B0-4501-A27B-0DF115A4601A}"/>
                  </a:ext>
                </a:extLst>
              </p14:cNvPr>
              <p14:cNvContentPartPr/>
              <p14:nvPr/>
            </p14:nvContentPartPr>
            <p14:xfrm>
              <a:off x="7012543" y="2994566"/>
              <a:ext cx="360" cy="360"/>
            </p14:xfrm>
          </p:contentPart>
        </mc:Choice>
        <mc:Fallback xmlns="">
          <p:pic>
            <p:nvPicPr>
              <p:cNvPr id="2" name="Ink 1">
                <a:extLst>
                  <a:ext uri="{FF2B5EF4-FFF2-40B4-BE49-F238E27FC236}">
                    <a16:creationId xmlns:a16="http://schemas.microsoft.com/office/drawing/2014/main" id="{4A2550BB-69B0-4501-A27B-0DF115A4601A}"/>
                  </a:ext>
                </a:extLst>
              </p:cNvPr>
              <p:cNvPicPr/>
              <p:nvPr/>
            </p:nvPicPr>
            <p:blipFill>
              <a:blip r:embed="rId5"/>
              <a:stretch>
                <a:fillRect/>
              </a:stretch>
            </p:blipFill>
            <p:spPr>
              <a:xfrm>
                <a:off x="7003543" y="2985566"/>
                <a:ext cx="18000" cy="18000"/>
              </a:xfrm>
              <a:prstGeom prst="rect">
                <a:avLst/>
              </a:prstGeom>
            </p:spPr>
          </p:pic>
        </mc:Fallback>
      </mc:AlternateContent>
    </p:spTree>
    <p:extLst>
      <p:ext uri="{BB962C8B-B14F-4D97-AF65-F5344CB8AC3E}">
        <p14:creationId xmlns:p14="http://schemas.microsoft.com/office/powerpoint/2010/main" val="346857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stretch>
            <a:fillRect/>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4435184-6019-4390-9683-51E18F6866C6}"/>
              </a:ext>
            </a:extLst>
          </p:cNvPr>
          <p:cNvSpPr txBox="1"/>
          <p:nvPr/>
        </p:nvSpPr>
        <p:spPr>
          <a:xfrm>
            <a:off x="1420141" y="1768775"/>
            <a:ext cx="8848851" cy="4445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panose="020B0604020202020204" pitchFamily="34" charset="0"/>
              <a:buChar char="•"/>
            </a:pPr>
            <a:r>
              <a:rPr lang="es-PR" sz="1400" b="1">
                <a:solidFill>
                  <a:schemeClr val="accent1">
                    <a:lumMod val="50000"/>
                  </a:schemeClr>
                </a:solidFill>
                <a:latin typeface="Century Gothic"/>
                <a:ea typeface="+mn-lt"/>
                <a:cs typeface="+mn-lt"/>
              </a:rPr>
              <a:t>Conocimiento general de la Ley Núm. 73-2019; el impacto sobre las regulaciones anteriores de compras al establecerse un nuevo proceso uniforme para las adquisiciones del Gobierno de Puerto Rico.</a:t>
            </a:r>
          </a:p>
          <a:p>
            <a:pPr marL="285750" indent="-285750" algn="just">
              <a:buFont typeface="Arial" panose="020B0604020202020204" pitchFamily="34" charset="0"/>
              <a:buChar char="•"/>
            </a:pPr>
            <a:endParaRPr lang="es-PR" sz="1400" b="1">
              <a:solidFill>
                <a:schemeClr val="accent1">
                  <a:lumMod val="50000"/>
                </a:schemeClr>
              </a:solidFill>
              <a:latin typeface="Century Gothic"/>
              <a:ea typeface="+mn-lt"/>
              <a:cs typeface="+mn-lt"/>
            </a:endParaRPr>
          </a:p>
          <a:p>
            <a:pPr marL="285750" indent="-285750" algn="just">
              <a:spcAft>
                <a:spcPts val="1200"/>
              </a:spcAft>
              <a:buFont typeface="Arial" panose="020B0604020202020204" pitchFamily="34" charset="0"/>
              <a:buChar char="•"/>
            </a:pPr>
            <a:r>
              <a:rPr lang="es-PR" sz="1400" b="1">
                <a:solidFill>
                  <a:schemeClr val="accent1">
                    <a:lumMod val="50000"/>
                  </a:schemeClr>
                </a:solidFill>
                <a:latin typeface="Century Gothic"/>
                <a:ea typeface="+mn-lt"/>
                <a:cs typeface="+mn-lt"/>
              </a:rPr>
              <a:t>Obtener conocimiento sobre el Reglamento 9230, </a:t>
            </a:r>
            <a:r>
              <a:rPr lang="es-PR" sz="1400" b="1" i="1">
                <a:solidFill>
                  <a:schemeClr val="accent1">
                    <a:lumMod val="50000"/>
                  </a:schemeClr>
                </a:solidFill>
                <a:latin typeface="Century Gothic"/>
                <a:ea typeface="+mn-lt"/>
                <a:cs typeface="+mn-lt"/>
              </a:rPr>
              <a:t>"Reglamento Uniforme de Compras y Subastas de Bienes, Obras y Servicios No Profesionales de la Administración de Servicios Generales del Gobierno de Puerto Rico. “</a:t>
            </a:r>
          </a:p>
          <a:p>
            <a:pPr marL="285750" indent="-285750" algn="just">
              <a:buFont typeface="Arial" panose="020B0604020202020204" pitchFamily="34" charset="0"/>
              <a:buChar char="•"/>
            </a:pPr>
            <a:r>
              <a:rPr lang="es-PR" sz="1400" b="1" i="1">
                <a:solidFill>
                  <a:schemeClr val="accent1">
                    <a:lumMod val="50000"/>
                  </a:schemeClr>
                </a:solidFill>
                <a:latin typeface="Century Gothic"/>
                <a:ea typeface="+mn-lt"/>
                <a:cs typeface="+mn-lt"/>
              </a:rPr>
              <a:t>Conocimiento y cumplimiento con las distintas pol</a:t>
            </a:r>
            <a:r>
              <a:rPr lang="en-US" sz="1400" b="1" i="1">
                <a:solidFill>
                  <a:schemeClr val="accent1">
                    <a:lumMod val="50000"/>
                  </a:schemeClr>
                </a:solidFill>
                <a:latin typeface="Century Gothic"/>
                <a:ea typeface="+mn-lt"/>
                <a:cs typeface="+mn-lt"/>
              </a:rPr>
              <a:t>íticas de preferencias que </a:t>
            </a:r>
            <a:r>
              <a:rPr lang="en-US" sz="1400" b="1" i="1" err="1">
                <a:solidFill>
                  <a:schemeClr val="accent1">
                    <a:lumMod val="50000"/>
                  </a:schemeClr>
                </a:solidFill>
                <a:latin typeface="Century Gothic"/>
                <a:ea typeface="+mn-lt"/>
                <a:cs typeface="+mn-lt"/>
              </a:rPr>
              <a:t>rigen</a:t>
            </a:r>
            <a:r>
              <a:rPr lang="en-US" sz="1400" b="1" i="1">
                <a:solidFill>
                  <a:schemeClr val="accent1">
                    <a:lumMod val="50000"/>
                  </a:schemeClr>
                </a:solidFill>
                <a:latin typeface="Century Gothic"/>
                <a:ea typeface="+mn-lt"/>
                <a:cs typeface="+mn-lt"/>
              </a:rPr>
              <a:t> las compras gubernamentales.</a:t>
            </a:r>
            <a:endParaRPr lang="es-PR" sz="1400" b="1" i="1">
              <a:solidFill>
                <a:schemeClr val="accent1">
                  <a:lumMod val="50000"/>
                </a:schemeClr>
              </a:solidFill>
              <a:latin typeface="Century Gothic"/>
              <a:ea typeface="+mn-lt"/>
              <a:cs typeface="+mn-lt"/>
            </a:endParaRPr>
          </a:p>
          <a:p>
            <a:pPr algn="just"/>
            <a:endParaRPr lang="es-PR" sz="1400" b="1">
              <a:solidFill>
                <a:schemeClr val="accent1">
                  <a:lumMod val="50000"/>
                </a:schemeClr>
              </a:solidFill>
              <a:latin typeface="Century Gothic"/>
              <a:ea typeface="+mn-lt"/>
              <a:cs typeface="+mn-lt"/>
            </a:endParaRPr>
          </a:p>
          <a:p>
            <a:pPr marL="285750" indent="-285750" algn="just">
              <a:buFont typeface="Arial" panose="020B0604020202020204" pitchFamily="34" charset="0"/>
              <a:buChar char="•"/>
            </a:pPr>
            <a:r>
              <a:rPr lang="es-PR" sz="1400" b="1">
                <a:solidFill>
                  <a:schemeClr val="accent1">
                    <a:lumMod val="50000"/>
                  </a:schemeClr>
                </a:solidFill>
                <a:latin typeface="Century Gothic"/>
                <a:ea typeface="+mn-lt"/>
                <a:cs typeface="+mn-lt"/>
              </a:rPr>
              <a:t>Conocimiento integral sobre los procesos de adquisiciones más importantes, como lo son los distintos métodos de licitaciones y las compras excepcionales. </a:t>
            </a:r>
            <a:endParaRPr lang="es-PR" sz="1400" b="1">
              <a:solidFill>
                <a:schemeClr val="accent1">
                  <a:lumMod val="50000"/>
                </a:schemeClr>
              </a:solidFill>
              <a:latin typeface="Century Gothic"/>
            </a:endParaRPr>
          </a:p>
          <a:p>
            <a:pPr algn="just"/>
            <a:endParaRPr lang="es-PR" sz="1400" b="1">
              <a:solidFill>
                <a:schemeClr val="accent1">
                  <a:lumMod val="50000"/>
                </a:schemeClr>
              </a:solidFill>
              <a:latin typeface="Century Gothic"/>
              <a:ea typeface="+mn-lt"/>
              <a:cs typeface="+mn-lt"/>
            </a:endParaRPr>
          </a:p>
          <a:p>
            <a:pPr marL="285750" indent="-285750" algn="just">
              <a:buFont typeface="Arial" panose="020B0604020202020204" pitchFamily="34" charset="0"/>
              <a:buChar char="•"/>
            </a:pPr>
            <a:r>
              <a:rPr lang="es-PR" sz="1400" b="1">
                <a:solidFill>
                  <a:schemeClr val="accent1">
                    <a:lumMod val="50000"/>
                  </a:schemeClr>
                </a:solidFill>
                <a:latin typeface="Century Gothic"/>
                <a:ea typeface="+mn-lt"/>
                <a:cs typeface="+mn-lt"/>
              </a:rPr>
              <a:t>Trámites Procesales:  </a:t>
            </a:r>
          </a:p>
          <a:p>
            <a:pPr algn="just"/>
            <a:endParaRPr lang="es-PR" sz="1050" b="1">
              <a:solidFill>
                <a:schemeClr val="accent1">
                  <a:lumMod val="50000"/>
                </a:schemeClr>
              </a:solidFill>
              <a:latin typeface="Century Gothic"/>
              <a:ea typeface="+mn-lt"/>
              <a:cs typeface="+mn-lt"/>
            </a:endParaRPr>
          </a:p>
          <a:p>
            <a:pPr marL="742950" lvl="1" indent="-285750" algn="just">
              <a:lnSpc>
                <a:spcPct val="150000"/>
              </a:lnSpc>
              <a:buFont typeface="Courier New" panose="05000000000000000000" pitchFamily="2" charset="2"/>
              <a:buChar char="o"/>
            </a:pPr>
            <a:r>
              <a:rPr lang="es-PR" sz="1400" b="1">
                <a:solidFill>
                  <a:schemeClr val="accent1">
                    <a:lumMod val="50000"/>
                  </a:schemeClr>
                </a:solidFill>
                <a:latin typeface="Century Gothic"/>
                <a:ea typeface="+mn-lt"/>
                <a:cs typeface="+mn-lt"/>
              </a:rPr>
              <a:t>Subastas Formales, RFP y RFQ ante la Junta de Subastas.</a:t>
            </a:r>
          </a:p>
          <a:p>
            <a:pPr marL="742950" lvl="1" indent="-285750" algn="just">
              <a:lnSpc>
                <a:spcPct val="150000"/>
              </a:lnSpc>
              <a:buFont typeface="Courier New" panose="05000000000000000000" pitchFamily="2" charset="2"/>
              <a:buChar char="o"/>
            </a:pPr>
            <a:r>
              <a:rPr lang="es-PR" sz="1400" b="1">
                <a:solidFill>
                  <a:schemeClr val="accent1">
                    <a:lumMod val="50000"/>
                  </a:schemeClr>
                </a:solidFill>
                <a:latin typeface="Century Gothic"/>
                <a:ea typeface="+mn-lt"/>
                <a:cs typeface="+mn-lt"/>
              </a:rPr>
              <a:t>Proceso de impugnación ante la Junta Revisora del Gobierno de Puerto Rico.</a:t>
            </a:r>
            <a:r>
              <a:rPr lang="es-PR" sz="1600" b="1">
                <a:solidFill>
                  <a:schemeClr val="accent1">
                    <a:lumMod val="50000"/>
                  </a:schemeClr>
                </a:solidFill>
                <a:latin typeface="Century Gothic"/>
                <a:ea typeface="+mn-lt"/>
                <a:cs typeface="+mn-lt"/>
              </a:rPr>
              <a:t>  	</a:t>
            </a:r>
            <a:r>
              <a:rPr lang="es-PR" sz="1600">
                <a:solidFill>
                  <a:schemeClr val="accent1">
                    <a:lumMod val="50000"/>
                  </a:schemeClr>
                </a:solidFill>
                <a:latin typeface="Century Gothic"/>
                <a:ea typeface="+mn-lt"/>
                <a:cs typeface="+mn-lt"/>
              </a:rPr>
              <a:t>		</a:t>
            </a:r>
            <a:endParaRPr lang="es-PR">
              <a:solidFill>
                <a:schemeClr val="accent1">
                  <a:lumMod val="50000"/>
                </a:schemeClr>
              </a:solidFill>
              <a:cs typeface="Calibri" panose="020F0502020204030204"/>
            </a:endParaRPr>
          </a:p>
        </p:txBody>
      </p:sp>
      <p:sp>
        <p:nvSpPr>
          <p:cNvPr id="7" name="TextBox 6">
            <a:extLst>
              <a:ext uri="{FF2B5EF4-FFF2-40B4-BE49-F238E27FC236}">
                <a16:creationId xmlns:a16="http://schemas.microsoft.com/office/drawing/2014/main" id="{07A0C18A-085A-4F28-B11B-6AF90445C57B}"/>
              </a:ext>
            </a:extLst>
          </p:cNvPr>
          <p:cNvSpPr txBox="1"/>
          <p:nvPr/>
        </p:nvSpPr>
        <p:spPr>
          <a:xfrm>
            <a:off x="901979" y="431943"/>
            <a:ext cx="577682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MX" sz="3200" b="1">
                <a:solidFill>
                  <a:schemeClr val="accent1">
                    <a:lumMod val="50000"/>
                  </a:schemeClr>
                </a:solidFill>
                <a:latin typeface="Century Gothic"/>
                <a:ea typeface="+mj-ea"/>
                <a:cs typeface="+mj-cs"/>
              </a:rPr>
              <a:t>Objetivos de la Conferencia</a:t>
            </a:r>
            <a:endParaRPr lang="en-US">
              <a:solidFill>
                <a:schemeClr val="accent1">
                  <a:lumMod val="50000"/>
                </a:schemeClr>
              </a:solidFill>
            </a:endParaRPr>
          </a:p>
        </p:txBody>
      </p:sp>
      <p:sp>
        <p:nvSpPr>
          <p:cNvPr id="12" name="TextBox 11">
            <a:extLst>
              <a:ext uri="{FF2B5EF4-FFF2-40B4-BE49-F238E27FC236}">
                <a16:creationId xmlns:a16="http://schemas.microsoft.com/office/drawing/2014/main" id="{EBF71C2D-DC9D-4578-93B4-3CD234DCCC4C}"/>
              </a:ext>
            </a:extLst>
          </p:cNvPr>
          <p:cNvSpPr txBox="1"/>
          <p:nvPr/>
        </p:nvSpPr>
        <p:spPr>
          <a:xfrm>
            <a:off x="901979" y="920774"/>
            <a:ext cx="679761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chemeClr val="accent1">
                    <a:lumMod val="50000"/>
                  </a:schemeClr>
                </a:solidFill>
                <a:latin typeface="Century Gothic"/>
              </a:rPr>
              <a:t>Al </a:t>
            </a:r>
            <a:r>
              <a:rPr lang="en-US" b="1" err="1">
                <a:solidFill>
                  <a:schemeClr val="accent1">
                    <a:lumMod val="50000"/>
                  </a:schemeClr>
                </a:solidFill>
                <a:latin typeface="Century Gothic"/>
              </a:rPr>
              <a:t>concluir</a:t>
            </a:r>
            <a:r>
              <a:rPr lang="en-US" b="1">
                <a:solidFill>
                  <a:schemeClr val="accent1">
                    <a:lumMod val="50000"/>
                  </a:schemeClr>
                </a:solidFill>
                <a:latin typeface="Century Gothic"/>
              </a:rPr>
              <a:t> la </a:t>
            </a:r>
            <a:r>
              <a:rPr lang="en-US" b="1" err="1">
                <a:solidFill>
                  <a:schemeClr val="accent1">
                    <a:lumMod val="50000"/>
                  </a:schemeClr>
                </a:solidFill>
                <a:latin typeface="Century Gothic"/>
              </a:rPr>
              <a:t>Conferencia</a:t>
            </a:r>
            <a:r>
              <a:rPr lang="en-US" b="1">
                <a:solidFill>
                  <a:schemeClr val="accent1">
                    <a:lumMod val="50000"/>
                  </a:schemeClr>
                </a:solidFill>
                <a:latin typeface="Century Gothic"/>
              </a:rPr>
              <a:t> los </a:t>
            </a:r>
            <a:r>
              <a:rPr lang="en-US" b="1" err="1">
                <a:solidFill>
                  <a:schemeClr val="accent1">
                    <a:lumMod val="50000"/>
                  </a:schemeClr>
                </a:solidFill>
                <a:latin typeface="Century Gothic"/>
              </a:rPr>
              <a:t>participantes</a:t>
            </a:r>
            <a:r>
              <a:rPr lang="en-US" b="1">
                <a:solidFill>
                  <a:schemeClr val="accent1">
                    <a:lumMod val="50000"/>
                  </a:schemeClr>
                </a:solidFill>
                <a:latin typeface="Century Gothic"/>
              </a:rPr>
              <a:t> </a:t>
            </a:r>
            <a:r>
              <a:rPr lang="en-US" b="1" err="1">
                <a:solidFill>
                  <a:schemeClr val="accent1">
                    <a:lumMod val="50000"/>
                  </a:schemeClr>
                </a:solidFill>
                <a:latin typeface="Century Gothic"/>
              </a:rPr>
              <a:t>tendrán</a:t>
            </a:r>
            <a:r>
              <a:rPr lang="en-US" b="1">
                <a:solidFill>
                  <a:schemeClr val="accent1">
                    <a:lumMod val="50000"/>
                  </a:schemeClr>
                </a:solidFill>
                <a:latin typeface="Century Gothic"/>
              </a:rPr>
              <a:t>:</a:t>
            </a:r>
          </a:p>
        </p:txBody>
      </p:sp>
      <p:pic>
        <p:nvPicPr>
          <p:cNvPr id="8" name="Picture 7">
            <a:extLst>
              <a:ext uri="{FF2B5EF4-FFF2-40B4-BE49-F238E27FC236}">
                <a16:creationId xmlns:a16="http://schemas.microsoft.com/office/drawing/2014/main" id="{7E6F41F4-DA8D-424D-AA0C-05F25E9F5B4F}"/>
              </a:ext>
            </a:extLst>
          </p:cNvPr>
          <p:cNvPicPr>
            <a:picLocks noChangeAspect="1"/>
          </p:cNvPicPr>
          <p:nvPr/>
        </p:nvPicPr>
        <p:blipFill>
          <a:blip r:embed="rId4"/>
          <a:stretch>
            <a:fillRect/>
          </a:stretch>
        </p:blipFill>
        <p:spPr>
          <a:xfrm>
            <a:off x="732206" y="630261"/>
            <a:ext cx="47625" cy="581025"/>
          </a:xfrm>
          <a:prstGeom prst="rect">
            <a:avLst/>
          </a:prstGeom>
        </p:spPr>
      </p:pic>
    </p:spTree>
    <p:extLst>
      <p:ext uri="{BB962C8B-B14F-4D97-AF65-F5344CB8AC3E}">
        <p14:creationId xmlns:p14="http://schemas.microsoft.com/office/powerpoint/2010/main" val="7589422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extBox 48">
            <a:extLst>
              <a:ext uri="{FF2B5EF4-FFF2-40B4-BE49-F238E27FC236}">
                <a16:creationId xmlns:a16="http://schemas.microsoft.com/office/drawing/2014/main" id="{D46366A3-7884-4122-8BED-F520CB8C0841}"/>
              </a:ext>
            </a:extLst>
          </p:cNvPr>
          <p:cNvSpPr txBox="1"/>
          <p:nvPr/>
        </p:nvSpPr>
        <p:spPr>
          <a:xfrm>
            <a:off x="7917840" y="1875418"/>
            <a:ext cx="4121840" cy="1384995"/>
          </a:xfrm>
          <a:prstGeom prst="rect">
            <a:avLst/>
          </a:prstGeom>
          <a:noFill/>
        </p:spPr>
        <p:txBody>
          <a:bodyPr wrap="square" lIns="91440" tIns="45720" rIns="91440" bIns="45720" anchor="t">
            <a:spAutoFit/>
          </a:bodyPr>
          <a:lstStyle/>
          <a:p>
            <a:pPr defTabSz="1219170" fontAlgn="base">
              <a:spcBef>
                <a:spcPct val="0"/>
              </a:spcBef>
              <a:spcAft>
                <a:spcPct val="0"/>
              </a:spcAft>
            </a:pPr>
            <a:r>
              <a:rPr lang="es-PR" sz="1400">
                <a:solidFill>
                  <a:schemeClr val="bg2">
                    <a:lumMod val="25000"/>
                  </a:schemeClr>
                </a:solidFill>
                <a:latin typeface="Century Gothic"/>
              </a:rPr>
              <a:t>La </a:t>
            </a:r>
            <a:r>
              <a:rPr lang="es-PR" sz="1400" b="1">
                <a:solidFill>
                  <a:schemeClr val="accent1">
                    <a:lumMod val="50000"/>
                  </a:schemeClr>
                </a:solidFill>
                <a:latin typeface="Century Gothic"/>
              </a:rPr>
              <a:t>Administración de Servicios Generales </a:t>
            </a:r>
            <a:r>
              <a:rPr lang="es-PR" sz="1400">
                <a:solidFill>
                  <a:schemeClr val="accent1">
                    <a:lumMod val="50000"/>
                  </a:schemeClr>
                </a:solidFill>
                <a:latin typeface="Century Gothic"/>
              </a:rPr>
              <a:t>(ASG)</a:t>
            </a:r>
            <a:r>
              <a:rPr lang="es-PR" sz="1400">
                <a:solidFill>
                  <a:schemeClr val="bg2">
                    <a:lumMod val="25000"/>
                  </a:schemeClr>
                </a:solidFill>
                <a:latin typeface="Century Gothic"/>
              </a:rPr>
              <a:t> es la entidad gubernamental responsable de implementar la política pública relativa a la adquisición de bienes, obras y servicios No profesionales del Gobierno de Puerto Rico.</a:t>
            </a:r>
            <a:endParaRPr lang="en-US" sz="1600">
              <a:cs typeface="Calibri" panose="020F0502020204030204"/>
            </a:endParaRPr>
          </a:p>
        </p:txBody>
      </p:sp>
      <p:sp>
        <p:nvSpPr>
          <p:cNvPr id="6" name="TextBox 5">
            <a:extLst>
              <a:ext uri="{FF2B5EF4-FFF2-40B4-BE49-F238E27FC236}">
                <a16:creationId xmlns:a16="http://schemas.microsoft.com/office/drawing/2014/main" id="{C2A42C3D-5AC6-4672-B3F1-31EE67665150}"/>
              </a:ext>
            </a:extLst>
          </p:cNvPr>
          <p:cNvSpPr txBox="1"/>
          <p:nvPr/>
        </p:nvSpPr>
        <p:spPr>
          <a:xfrm>
            <a:off x="1144438" y="554966"/>
            <a:ext cx="27432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PR" sz="3200" b="1">
                <a:solidFill>
                  <a:schemeClr val="accent1">
                    <a:lumMod val="50000"/>
                  </a:schemeClr>
                </a:solidFill>
                <a:latin typeface="Century Gothic"/>
                <a:ea typeface="+mj-ea"/>
                <a:cs typeface="+mj-cs"/>
              </a:rPr>
              <a:t>Introducción</a:t>
            </a:r>
            <a:endParaRPr lang="en-US">
              <a:solidFill>
                <a:schemeClr val="accent1">
                  <a:lumMod val="50000"/>
                </a:schemeClr>
              </a:solidFill>
            </a:endParaRPr>
          </a:p>
        </p:txBody>
      </p:sp>
      <p:pic>
        <p:nvPicPr>
          <p:cNvPr id="7" name="Picture 7">
            <a:extLst>
              <a:ext uri="{FF2B5EF4-FFF2-40B4-BE49-F238E27FC236}">
                <a16:creationId xmlns:a16="http://schemas.microsoft.com/office/drawing/2014/main" id="{0853420C-C4ED-4E72-B119-8941CB3DAA37}"/>
              </a:ext>
            </a:extLst>
          </p:cNvPr>
          <p:cNvPicPr>
            <a:picLocks noChangeAspect="1"/>
          </p:cNvPicPr>
          <p:nvPr/>
        </p:nvPicPr>
        <p:blipFill>
          <a:blip r:embed="rId3"/>
          <a:stretch>
            <a:fillRect/>
          </a:stretch>
        </p:blipFill>
        <p:spPr>
          <a:xfrm>
            <a:off x="1025735" y="608072"/>
            <a:ext cx="47625" cy="581025"/>
          </a:xfrm>
          <a:prstGeom prst="rect">
            <a:avLst/>
          </a:prstGeom>
        </p:spPr>
      </p:pic>
      <p:pic>
        <p:nvPicPr>
          <p:cNvPr id="45" name="Picture 7">
            <a:extLst>
              <a:ext uri="{FF2B5EF4-FFF2-40B4-BE49-F238E27FC236}">
                <a16:creationId xmlns:a16="http://schemas.microsoft.com/office/drawing/2014/main" id="{0734B4CE-F9FD-4C25-9B2F-FF6D18276A0B}"/>
              </a:ext>
            </a:extLst>
          </p:cNvPr>
          <p:cNvPicPr>
            <a:picLocks noChangeAspect="1"/>
          </p:cNvPicPr>
          <p:nvPr/>
        </p:nvPicPr>
        <p:blipFill>
          <a:blip r:embed="rId3"/>
          <a:stretch>
            <a:fillRect/>
          </a:stretch>
        </p:blipFill>
        <p:spPr>
          <a:xfrm>
            <a:off x="1025735" y="586038"/>
            <a:ext cx="47625" cy="581025"/>
          </a:xfrm>
          <a:prstGeom prst="rect">
            <a:avLst/>
          </a:prstGeom>
        </p:spPr>
      </p:pic>
      <p:sp>
        <p:nvSpPr>
          <p:cNvPr id="2" name="TextBox 1">
            <a:extLst>
              <a:ext uri="{FF2B5EF4-FFF2-40B4-BE49-F238E27FC236}">
                <a16:creationId xmlns:a16="http://schemas.microsoft.com/office/drawing/2014/main" id="{AC324AB5-7292-4D86-9BF2-7240A9B14B0F}"/>
              </a:ext>
            </a:extLst>
          </p:cNvPr>
          <p:cNvSpPr txBox="1"/>
          <p:nvPr/>
        </p:nvSpPr>
        <p:spPr>
          <a:xfrm>
            <a:off x="8410697" y="3464785"/>
            <a:ext cx="2149554" cy="830997"/>
          </a:xfrm>
          <a:prstGeom prst="rect">
            <a:avLst/>
          </a:prstGeom>
          <a:noFill/>
        </p:spPr>
        <p:txBody>
          <a:bodyPr wrap="square" rtlCol="0">
            <a:spAutoFit/>
          </a:bodyPr>
          <a:lstStyle/>
          <a:p>
            <a:r>
              <a:rPr lang="en-US" sz="1200" b="1">
                <a:solidFill>
                  <a:srgbClr val="002060"/>
                </a:solidFill>
                <a:latin typeface="Century Gothic" panose="020B0502020202020204" pitchFamily="34" charset="0"/>
              </a:rPr>
              <a:t>Centro </a:t>
            </a:r>
            <a:r>
              <a:rPr lang="en-US" sz="1200" b="1" err="1">
                <a:solidFill>
                  <a:srgbClr val="002060"/>
                </a:solidFill>
                <a:latin typeface="Century Gothic" panose="020B0502020202020204" pitchFamily="34" charset="0"/>
              </a:rPr>
              <a:t>Gubernamental</a:t>
            </a:r>
            <a:endParaRPr lang="en-US" sz="1200" b="1">
              <a:solidFill>
                <a:srgbClr val="002060"/>
              </a:solidFill>
              <a:latin typeface="Century Gothic" panose="020B0502020202020204" pitchFamily="34" charset="0"/>
            </a:endParaRPr>
          </a:p>
          <a:p>
            <a:r>
              <a:rPr lang="en-US" sz="1200" b="1">
                <a:solidFill>
                  <a:srgbClr val="002060"/>
                </a:solidFill>
                <a:latin typeface="Century Gothic" panose="020B0502020202020204" pitchFamily="34" charset="0"/>
              </a:rPr>
              <a:t>Roberto Sánchez </a:t>
            </a:r>
            <a:r>
              <a:rPr lang="en-US" sz="1200" b="1" err="1">
                <a:solidFill>
                  <a:srgbClr val="002060"/>
                </a:solidFill>
                <a:latin typeface="Century Gothic" panose="020B0502020202020204" pitchFamily="34" charset="0"/>
              </a:rPr>
              <a:t>Vilella</a:t>
            </a:r>
            <a:r>
              <a:rPr lang="en-US" sz="1200" b="1">
                <a:solidFill>
                  <a:srgbClr val="002060"/>
                </a:solidFill>
                <a:latin typeface="Century Gothic" panose="020B0502020202020204" pitchFamily="34" charset="0"/>
              </a:rPr>
              <a:t> </a:t>
            </a:r>
            <a:r>
              <a:rPr lang="en-US" sz="1200">
                <a:solidFill>
                  <a:schemeClr val="bg2">
                    <a:lumMod val="25000"/>
                  </a:schemeClr>
                </a:solidFill>
                <a:latin typeface="Century Gothic" panose="020B0502020202020204" pitchFamily="34" charset="0"/>
              </a:rPr>
              <a:t>(</a:t>
            </a:r>
            <a:r>
              <a:rPr lang="en-US" sz="1200" err="1">
                <a:solidFill>
                  <a:schemeClr val="bg2">
                    <a:lumMod val="25000"/>
                  </a:schemeClr>
                </a:solidFill>
                <a:latin typeface="Century Gothic" panose="020B0502020202020204" pitchFamily="34" charset="0"/>
              </a:rPr>
              <a:t>Minillas</a:t>
            </a:r>
            <a:r>
              <a:rPr lang="en-US" sz="1200">
                <a:solidFill>
                  <a:schemeClr val="bg2">
                    <a:lumMod val="25000"/>
                  </a:schemeClr>
                </a:solidFill>
                <a:latin typeface="Century Gothic" panose="020B0502020202020204" pitchFamily="34" charset="0"/>
              </a:rPr>
              <a:t>), Torre Norte</a:t>
            </a:r>
          </a:p>
          <a:p>
            <a:r>
              <a:rPr lang="en-US" sz="1200" err="1">
                <a:solidFill>
                  <a:schemeClr val="bg2">
                    <a:lumMod val="25000"/>
                  </a:schemeClr>
                </a:solidFill>
                <a:latin typeface="Century Gothic" panose="020B0502020202020204" pitchFamily="34" charset="0"/>
              </a:rPr>
              <a:t>Pisos</a:t>
            </a:r>
            <a:r>
              <a:rPr lang="en-US" sz="1200">
                <a:solidFill>
                  <a:schemeClr val="bg2">
                    <a:lumMod val="25000"/>
                  </a:schemeClr>
                </a:solidFill>
                <a:latin typeface="Century Gothic" panose="020B0502020202020204" pitchFamily="34" charset="0"/>
              </a:rPr>
              <a:t> 11, 12 y 13</a:t>
            </a:r>
            <a:endParaRPr lang="en-PR" sz="1200">
              <a:solidFill>
                <a:schemeClr val="bg2">
                  <a:lumMod val="25000"/>
                </a:schemeClr>
              </a:solidFill>
              <a:latin typeface="Century Gothic" panose="020B0502020202020204" pitchFamily="34" charset="0"/>
            </a:endParaRPr>
          </a:p>
        </p:txBody>
      </p:sp>
      <p:sp>
        <p:nvSpPr>
          <p:cNvPr id="47" name="TextBox 46">
            <a:extLst>
              <a:ext uri="{FF2B5EF4-FFF2-40B4-BE49-F238E27FC236}">
                <a16:creationId xmlns:a16="http://schemas.microsoft.com/office/drawing/2014/main" id="{957DA398-5427-4774-B629-393BC33C8669}"/>
              </a:ext>
            </a:extLst>
          </p:cNvPr>
          <p:cNvSpPr txBox="1"/>
          <p:nvPr/>
        </p:nvSpPr>
        <p:spPr>
          <a:xfrm>
            <a:off x="8666996" y="4592876"/>
            <a:ext cx="1656558" cy="477054"/>
          </a:xfrm>
          <a:prstGeom prst="rect">
            <a:avLst/>
          </a:prstGeom>
          <a:noFill/>
        </p:spPr>
        <p:txBody>
          <a:bodyPr wrap="square" rtlCol="0">
            <a:spAutoFit/>
          </a:bodyPr>
          <a:lstStyle/>
          <a:p>
            <a:r>
              <a:rPr lang="es-PR" sz="1100">
                <a:solidFill>
                  <a:schemeClr val="bg2">
                    <a:lumMod val="25000"/>
                  </a:schemeClr>
                </a:solidFill>
                <a:latin typeface="Century Gothic" panose="020B0502020202020204" pitchFamily="34" charset="0"/>
              </a:rPr>
              <a:t>Página Web</a:t>
            </a:r>
          </a:p>
          <a:p>
            <a:r>
              <a:rPr lang="es-PR" sz="1400" b="1">
                <a:solidFill>
                  <a:srgbClr val="002060"/>
                </a:solidFill>
                <a:latin typeface="Century Gothic" panose="020B0502020202020204" pitchFamily="34" charset="0"/>
              </a:rPr>
              <a:t>www.asg.pr.gov</a:t>
            </a:r>
          </a:p>
        </p:txBody>
      </p:sp>
      <p:pic>
        <p:nvPicPr>
          <p:cNvPr id="4" name="Graphic 3" descr="Internet with solid fill">
            <a:extLst>
              <a:ext uri="{FF2B5EF4-FFF2-40B4-BE49-F238E27FC236}">
                <a16:creationId xmlns:a16="http://schemas.microsoft.com/office/drawing/2014/main" id="{75FF051F-31FC-45DF-B9BA-53E3D1219C3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7971281" y="4434761"/>
            <a:ext cx="695715" cy="695715"/>
          </a:xfrm>
          <a:prstGeom prst="rect">
            <a:avLst/>
          </a:prstGeom>
        </p:spPr>
      </p:pic>
      <p:pic>
        <p:nvPicPr>
          <p:cNvPr id="8" name="Graphic 7" descr="Marker with solid fill">
            <a:extLst>
              <a:ext uri="{FF2B5EF4-FFF2-40B4-BE49-F238E27FC236}">
                <a16:creationId xmlns:a16="http://schemas.microsoft.com/office/drawing/2014/main" id="{14CD9639-9899-489F-9836-903051661DF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7865416" y="3434351"/>
            <a:ext cx="695715" cy="695715"/>
          </a:xfrm>
          <a:prstGeom prst="rect">
            <a:avLst/>
          </a:prstGeom>
        </p:spPr>
      </p:pic>
      <p:cxnSp>
        <p:nvCxnSpPr>
          <p:cNvPr id="46" name="Straight Arrow Connector 45">
            <a:extLst>
              <a:ext uri="{FF2B5EF4-FFF2-40B4-BE49-F238E27FC236}">
                <a16:creationId xmlns:a16="http://schemas.microsoft.com/office/drawing/2014/main" id="{048E075C-121B-4310-839B-1BD77910D57B}"/>
              </a:ext>
            </a:extLst>
          </p:cNvPr>
          <p:cNvCxnSpPr>
            <a:cxnSpLocks/>
          </p:cNvCxnSpPr>
          <p:nvPr/>
        </p:nvCxnSpPr>
        <p:spPr>
          <a:xfrm>
            <a:off x="7289451" y="3605012"/>
            <a:ext cx="499765" cy="0"/>
          </a:xfrm>
          <a:prstGeom prst="straightConnector1">
            <a:avLst/>
          </a:prstGeom>
          <a:ln>
            <a:solidFill>
              <a:schemeClr val="bg1">
                <a:lumMod val="85000"/>
              </a:schemeClr>
            </a:solidFill>
            <a:headEnd type="none"/>
            <a:tailEnd type="oval"/>
          </a:ln>
        </p:spPr>
        <p:style>
          <a:lnRef idx="1">
            <a:schemeClr val="accent1"/>
          </a:lnRef>
          <a:fillRef idx="0">
            <a:schemeClr val="accent1"/>
          </a:fillRef>
          <a:effectRef idx="0">
            <a:schemeClr val="accent1"/>
          </a:effectRef>
          <a:fontRef idx="minor">
            <a:schemeClr val="tx1"/>
          </a:fontRef>
        </p:style>
      </p:cxnSp>
      <p:grpSp>
        <p:nvGrpSpPr>
          <p:cNvPr id="18" name="Group 17">
            <a:extLst>
              <a:ext uri="{FF2B5EF4-FFF2-40B4-BE49-F238E27FC236}">
                <a16:creationId xmlns:a16="http://schemas.microsoft.com/office/drawing/2014/main" id="{4AF33186-2E0C-499E-8168-5AA207A0E7AA}"/>
              </a:ext>
            </a:extLst>
          </p:cNvPr>
          <p:cNvGrpSpPr/>
          <p:nvPr/>
        </p:nvGrpSpPr>
        <p:grpSpPr>
          <a:xfrm>
            <a:off x="1669850" y="1439955"/>
            <a:ext cx="6195566" cy="5090046"/>
            <a:chOff x="1669849" y="1439954"/>
            <a:chExt cx="6511234" cy="5349387"/>
          </a:xfrm>
        </p:grpSpPr>
        <p:pic>
          <p:nvPicPr>
            <p:cNvPr id="48" name="Picture 47">
              <a:extLst>
                <a:ext uri="{FF2B5EF4-FFF2-40B4-BE49-F238E27FC236}">
                  <a16:creationId xmlns:a16="http://schemas.microsoft.com/office/drawing/2014/main" id="{DBB70439-1038-466D-8524-375D7D586E41}"/>
                </a:ext>
              </a:extLst>
            </p:cNvPr>
            <p:cNvPicPr>
              <a:picLocks noChangeAspect="1"/>
            </p:cNvPicPr>
            <p:nvPr/>
          </p:nvPicPr>
          <p:blipFill rotWithShape="1">
            <a:blip r:embed="rId8">
              <a:extLst>
                <a:ext uri="{28A0092B-C50C-407E-A947-70E740481C1C}">
                  <a14:useLocalDpi xmlns:a14="http://schemas.microsoft.com/office/drawing/2010/main" val="0"/>
                </a:ext>
              </a:extLst>
            </a:blip>
            <a:srcRect l="-3701" t="-5720" r="-5306" b="-2626"/>
            <a:stretch/>
          </p:blipFill>
          <p:spPr>
            <a:xfrm>
              <a:off x="4636680" y="2187504"/>
              <a:ext cx="2697448" cy="2681077"/>
            </a:xfrm>
            <a:prstGeom prst="rect">
              <a:avLst/>
            </a:prstGeom>
          </p:spPr>
        </p:pic>
        <p:sp>
          <p:nvSpPr>
            <p:cNvPr id="32" name="Rectangle: Rounded Corners 31">
              <a:extLst>
                <a:ext uri="{FF2B5EF4-FFF2-40B4-BE49-F238E27FC236}">
                  <a16:creationId xmlns:a16="http://schemas.microsoft.com/office/drawing/2014/main" id="{94DDF8EB-724B-42F8-B7B4-96DAA12147BB}"/>
                </a:ext>
              </a:extLst>
            </p:cNvPr>
            <p:cNvSpPr/>
            <p:nvPr/>
          </p:nvSpPr>
          <p:spPr>
            <a:xfrm>
              <a:off x="1678876" y="1480795"/>
              <a:ext cx="1891649" cy="719773"/>
            </a:xfrm>
            <a:prstGeom prst="roundRect">
              <a:avLst/>
            </a:prstGeom>
            <a:solidFill>
              <a:srgbClr val="07003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solidFill>
                  <a:srgbClr val="002060"/>
                </a:solidFill>
              </a:endParaRPr>
            </a:p>
          </p:txBody>
        </p:sp>
        <p:sp>
          <p:nvSpPr>
            <p:cNvPr id="33" name="Rectangle: Rounded Corners 32">
              <a:extLst>
                <a:ext uri="{FF2B5EF4-FFF2-40B4-BE49-F238E27FC236}">
                  <a16:creationId xmlns:a16="http://schemas.microsoft.com/office/drawing/2014/main" id="{841896CB-0B12-4A20-9B42-C080202C75A3}"/>
                </a:ext>
              </a:extLst>
            </p:cNvPr>
            <p:cNvSpPr/>
            <p:nvPr/>
          </p:nvSpPr>
          <p:spPr>
            <a:xfrm>
              <a:off x="1669849" y="2421451"/>
              <a:ext cx="1891649" cy="719773"/>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latin typeface="Century Gothic"/>
              </a:endParaRPr>
            </a:p>
          </p:txBody>
        </p:sp>
        <p:sp>
          <p:nvSpPr>
            <p:cNvPr id="34" name="Rectangle: Rounded Corners 33">
              <a:extLst>
                <a:ext uri="{FF2B5EF4-FFF2-40B4-BE49-F238E27FC236}">
                  <a16:creationId xmlns:a16="http://schemas.microsoft.com/office/drawing/2014/main" id="{114103FC-51AC-4AA8-AF33-2164ECB76262}"/>
                </a:ext>
              </a:extLst>
            </p:cNvPr>
            <p:cNvSpPr/>
            <p:nvPr/>
          </p:nvSpPr>
          <p:spPr>
            <a:xfrm>
              <a:off x="1669849" y="3313981"/>
              <a:ext cx="1891649" cy="719773"/>
            </a:xfrm>
            <a:prstGeom prst="roundRect">
              <a:avLst/>
            </a:prstGeom>
            <a:solidFill>
              <a:srgbClr val="07003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solidFill>
                  <a:srgbClr val="002060"/>
                </a:solidFill>
                <a:latin typeface="Century Gothic"/>
              </a:endParaRPr>
            </a:p>
          </p:txBody>
        </p:sp>
        <p:sp>
          <p:nvSpPr>
            <p:cNvPr id="35" name="Rectangle: Rounded Corners 34">
              <a:extLst>
                <a:ext uri="{FF2B5EF4-FFF2-40B4-BE49-F238E27FC236}">
                  <a16:creationId xmlns:a16="http://schemas.microsoft.com/office/drawing/2014/main" id="{D73A7899-A186-4CDD-A26C-2D58C0FF4809}"/>
                </a:ext>
              </a:extLst>
            </p:cNvPr>
            <p:cNvSpPr/>
            <p:nvPr/>
          </p:nvSpPr>
          <p:spPr>
            <a:xfrm>
              <a:off x="1669849" y="4206511"/>
              <a:ext cx="1891649" cy="719773"/>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latin typeface="Century Gothic"/>
              </a:endParaRPr>
            </a:p>
          </p:txBody>
        </p:sp>
        <p:sp>
          <p:nvSpPr>
            <p:cNvPr id="36" name="Rectangle: Rounded Corners 35">
              <a:extLst>
                <a:ext uri="{FF2B5EF4-FFF2-40B4-BE49-F238E27FC236}">
                  <a16:creationId xmlns:a16="http://schemas.microsoft.com/office/drawing/2014/main" id="{4DDE4FC6-4EB9-4AD9-8A9E-DA456CD8048F}"/>
                </a:ext>
              </a:extLst>
            </p:cNvPr>
            <p:cNvSpPr/>
            <p:nvPr/>
          </p:nvSpPr>
          <p:spPr>
            <a:xfrm>
              <a:off x="1694896" y="5100215"/>
              <a:ext cx="1891649" cy="719773"/>
            </a:xfrm>
            <a:prstGeom prst="roundRect">
              <a:avLst/>
            </a:prstGeom>
            <a:solidFill>
              <a:srgbClr val="07003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solidFill>
                  <a:srgbClr val="002060"/>
                </a:solidFill>
                <a:latin typeface="Century Gothic"/>
              </a:endParaRPr>
            </a:p>
          </p:txBody>
        </p:sp>
        <p:sp>
          <p:nvSpPr>
            <p:cNvPr id="39" name="TextBox 38">
              <a:extLst>
                <a:ext uri="{FF2B5EF4-FFF2-40B4-BE49-F238E27FC236}">
                  <a16:creationId xmlns:a16="http://schemas.microsoft.com/office/drawing/2014/main" id="{646B05C0-71BF-458F-AA32-5F753A964AE5}"/>
                </a:ext>
              </a:extLst>
            </p:cNvPr>
            <p:cNvSpPr txBox="1"/>
            <p:nvPr/>
          </p:nvSpPr>
          <p:spPr>
            <a:xfrm>
              <a:off x="1719928" y="1656015"/>
              <a:ext cx="1852240" cy="369332"/>
            </a:xfrm>
            <a:prstGeom prst="rect">
              <a:avLst/>
            </a:prstGeom>
            <a:noFill/>
          </p:spPr>
          <p:txBody>
            <a:bodyPr wrap="square" rtlCol="0">
              <a:spAutoFit/>
            </a:bodyPr>
            <a:lstStyle/>
            <a:p>
              <a:r>
                <a:rPr lang="en-US" b="1" err="1">
                  <a:solidFill>
                    <a:schemeClr val="bg1"/>
                  </a:solidFill>
                  <a:latin typeface="Century Gothic"/>
                </a:rPr>
                <a:t>Transparencia</a:t>
              </a:r>
              <a:endParaRPr lang="es-PR" b="1">
                <a:solidFill>
                  <a:schemeClr val="bg1"/>
                </a:solidFill>
                <a:latin typeface="Century Gothic"/>
              </a:endParaRPr>
            </a:p>
          </p:txBody>
        </p:sp>
        <p:sp>
          <p:nvSpPr>
            <p:cNvPr id="40" name="TextBox 39">
              <a:extLst>
                <a:ext uri="{FF2B5EF4-FFF2-40B4-BE49-F238E27FC236}">
                  <a16:creationId xmlns:a16="http://schemas.microsoft.com/office/drawing/2014/main" id="{F3A3D39C-CD5D-46F5-B6D1-D3E3031F42E3}"/>
                </a:ext>
              </a:extLst>
            </p:cNvPr>
            <p:cNvSpPr txBox="1"/>
            <p:nvPr/>
          </p:nvSpPr>
          <p:spPr>
            <a:xfrm>
              <a:off x="1761437" y="2567916"/>
              <a:ext cx="1708467" cy="369332"/>
            </a:xfrm>
            <a:prstGeom prst="rect">
              <a:avLst/>
            </a:prstGeom>
            <a:noFill/>
          </p:spPr>
          <p:txBody>
            <a:bodyPr wrap="square" rtlCol="0">
              <a:spAutoFit/>
            </a:bodyPr>
            <a:lstStyle/>
            <a:p>
              <a:pPr algn="ctr"/>
              <a:r>
                <a:rPr lang="en-US" b="1" err="1">
                  <a:solidFill>
                    <a:srgbClr val="002060"/>
                  </a:solidFill>
                  <a:latin typeface="Century Gothic"/>
                </a:rPr>
                <a:t>Eficiencia</a:t>
              </a:r>
              <a:endParaRPr lang="es-PR" b="1">
                <a:solidFill>
                  <a:srgbClr val="002060"/>
                </a:solidFill>
                <a:latin typeface="Century Gothic"/>
              </a:endParaRPr>
            </a:p>
          </p:txBody>
        </p:sp>
        <p:sp>
          <p:nvSpPr>
            <p:cNvPr id="41" name="TextBox 40">
              <a:extLst>
                <a:ext uri="{FF2B5EF4-FFF2-40B4-BE49-F238E27FC236}">
                  <a16:creationId xmlns:a16="http://schemas.microsoft.com/office/drawing/2014/main" id="{AE9BECD5-5AA6-4A5E-B931-017F76001C0B}"/>
                </a:ext>
              </a:extLst>
            </p:cNvPr>
            <p:cNvSpPr txBox="1"/>
            <p:nvPr/>
          </p:nvSpPr>
          <p:spPr>
            <a:xfrm>
              <a:off x="1716509" y="3500843"/>
              <a:ext cx="1891647" cy="369332"/>
            </a:xfrm>
            <a:prstGeom prst="rect">
              <a:avLst/>
            </a:prstGeom>
            <a:noFill/>
          </p:spPr>
          <p:txBody>
            <a:bodyPr wrap="square" rtlCol="0">
              <a:spAutoFit/>
            </a:bodyPr>
            <a:lstStyle/>
            <a:p>
              <a:pPr algn="ctr"/>
              <a:r>
                <a:rPr lang="en-US" b="1" err="1">
                  <a:solidFill>
                    <a:schemeClr val="bg1"/>
                  </a:solidFill>
                  <a:latin typeface="Century Gothic"/>
                </a:rPr>
                <a:t>Centralización</a:t>
              </a:r>
              <a:endParaRPr lang="es-PR" b="1">
                <a:solidFill>
                  <a:schemeClr val="bg1"/>
                </a:solidFill>
                <a:latin typeface="Century Gothic"/>
              </a:endParaRPr>
            </a:p>
          </p:txBody>
        </p:sp>
        <p:sp>
          <p:nvSpPr>
            <p:cNvPr id="42" name="TextBox 41">
              <a:extLst>
                <a:ext uri="{FF2B5EF4-FFF2-40B4-BE49-F238E27FC236}">
                  <a16:creationId xmlns:a16="http://schemas.microsoft.com/office/drawing/2014/main" id="{7FE3F31A-E46A-48EE-917C-FC9A67656BB8}"/>
                </a:ext>
              </a:extLst>
            </p:cNvPr>
            <p:cNvSpPr txBox="1"/>
            <p:nvPr/>
          </p:nvSpPr>
          <p:spPr>
            <a:xfrm>
              <a:off x="1753749" y="4382318"/>
              <a:ext cx="1708467" cy="369332"/>
            </a:xfrm>
            <a:prstGeom prst="rect">
              <a:avLst/>
            </a:prstGeom>
            <a:noFill/>
          </p:spPr>
          <p:txBody>
            <a:bodyPr wrap="square" rtlCol="0">
              <a:spAutoFit/>
            </a:bodyPr>
            <a:lstStyle/>
            <a:p>
              <a:pPr algn="ctr"/>
              <a:r>
                <a:rPr lang="en-US" b="1" err="1">
                  <a:solidFill>
                    <a:srgbClr val="002060"/>
                  </a:solidFill>
                  <a:latin typeface="Century Gothic"/>
                </a:rPr>
                <a:t>Confianza</a:t>
              </a:r>
              <a:endParaRPr lang="es-PR" b="1">
                <a:solidFill>
                  <a:srgbClr val="002060"/>
                </a:solidFill>
                <a:latin typeface="Century Gothic"/>
              </a:endParaRPr>
            </a:p>
          </p:txBody>
        </p:sp>
        <p:sp>
          <p:nvSpPr>
            <p:cNvPr id="43" name="TextBox 42">
              <a:extLst>
                <a:ext uri="{FF2B5EF4-FFF2-40B4-BE49-F238E27FC236}">
                  <a16:creationId xmlns:a16="http://schemas.microsoft.com/office/drawing/2014/main" id="{699C4B82-E32B-4A49-B16F-B89509A9A758}"/>
                </a:ext>
              </a:extLst>
            </p:cNvPr>
            <p:cNvSpPr txBox="1"/>
            <p:nvPr/>
          </p:nvSpPr>
          <p:spPr>
            <a:xfrm>
              <a:off x="1786487" y="5116027"/>
              <a:ext cx="1708467" cy="646331"/>
            </a:xfrm>
            <a:prstGeom prst="rect">
              <a:avLst/>
            </a:prstGeom>
            <a:noFill/>
          </p:spPr>
          <p:txBody>
            <a:bodyPr wrap="square" rtlCol="0">
              <a:spAutoFit/>
            </a:bodyPr>
            <a:lstStyle/>
            <a:p>
              <a:pPr algn="ctr"/>
              <a:r>
                <a:rPr lang="en-US" b="1">
                  <a:solidFill>
                    <a:schemeClr val="bg1"/>
                  </a:solidFill>
                  <a:latin typeface="Century Gothic"/>
                </a:rPr>
                <a:t>Erradicar la corrupción</a:t>
              </a:r>
              <a:endParaRPr lang="es-PR" b="1">
                <a:solidFill>
                  <a:schemeClr val="bg1"/>
                </a:solidFill>
                <a:latin typeface="Century Gothic"/>
              </a:endParaRPr>
            </a:p>
          </p:txBody>
        </p:sp>
        <p:cxnSp>
          <p:nvCxnSpPr>
            <p:cNvPr id="11" name="Straight Arrow Connector 10">
              <a:extLst>
                <a:ext uri="{FF2B5EF4-FFF2-40B4-BE49-F238E27FC236}">
                  <a16:creationId xmlns:a16="http://schemas.microsoft.com/office/drawing/2014/main" id="{D2320F1C-3188-40B0-B583-59DBE4C816AE}"/>
                </a:ext>
              </a:extLst>
            </p:cNvPr>
            <p:cNvCxnSpPr>
              <a:cxnSpLocks/>
            </p:cNvCxnSpPr>
            <p:nvPr/>
          </p:nvCxnSpPr>
          <p:spPr>
            <a:xfrm>
              <a:off x="3594376" y="1838441"/>
              <a:ext cx="316301" cy="1"/>
            </a:xfrm>
            <a:prstGeom prst="straightConnector1">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4C318600-B594-4DD5-9AA6-0EC777608959}"/>
                </a:ext>
              </a:extLst>
            </p:cNvPr>
            <p:cNvCxnSpPr>
              <a:cxnSpLocks/>
            </p:cNvCxnSpPr>
            <p:nvPr/>
          </p:nvCxnSpPr>
          <p:spPr>
            <a:xfrm flipH="1">
              <a:off x="3900042" y="1439954"/>
              <a:ext cx="37127" cy="5292861"/>
            </a:xfrm>
            <a:prstGeom prst="straightConnector1">
              <a:avLst/>
            </a:prstGeom>
            <a:ln w="2857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5F762582-B8AE-459C-9FCD-67B5BCA3F982}"/>
                </a:ext>
              </a:extLst>
            </p:cNvPr>
            <p:cNvCxnSpPr>
              <a:cxnSpLocks/>
            </p:cNvCxnSpPr>
            <p:nvPr/>
          </p:nvCxnSpPr>
          <p:spPr>
            <a:xfrm>
              <a:off x="3634343" y="5458732"/>
              <a:ext cx="316301" cy="1"/>
            </a:xfrm>
            <a:prstGeom prst="straightConnector1">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E996D917-C8A6-4FEF-A97F-A36256CEDDC3}"/>
                </a:ext>
              </a:extLst>
            </p:cNvPr>
            <p:cNvCxnSpPr>
              <a:cxnSpLocks/>
            </p:cNvCxnSpPr>
            <p:nvPr/>
          </p:nvCxnSpPr>
          <p:spPr>
            <a:xfrm>
              <a:off x="3626723" y="4497801"/>
              <a:ext cx="316301" cy="1"/>
            </a:xfrm>
            <a:prstGeom prst="straightConnector1">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D582EC62-9BB6-4250-AA77-3C7A468FB102}"/>
                </a:ext>
              </a:extLst>
            </p:cNvPr>
            <p:cNvCxnSpPr>
              <a:cxnSpLocks/>
            </p:cNvCxnSpPr>
            <p:nvPr/>
          </p:nvCxnSpPr>
          <p:spPr>
            <a:xfrm>
              <a:off x="3612345" y="3609325"/>
              <a:ext cx="316301" cy="1"/>
            </a:xfrm>
            <a:prstGeom prst="straightConnector1">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3659C256-6CF7-4763-A293-003D9CCF5E4D}"/>
                </a:ext>
              </a:extLst>
            </p:cNvPr>
            <p:cNvCxnSpPr>
              <a:cxnSpLocks/>
            </p:cNvCxnSpPr>
            <p:nvPr/>
          </p:nvCxnSpPr>
          <p:spPr>
            <a:xfrm>
              <a:off x="3612346" y="2753440"/>
              <a:ext cx="316301" cy="1"/>
            </a:xfrm>
            <a:prstGeom prst="straightConnector1">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E56EA271-1829-4B74-B645-518DDC94ED6D}"/>
                </a:ext>
              </a:extLst>
            </p:cNvPr>
            <p:cNvCxnSpPr>
              <a:cxnSpLocks/>
            </p:cNvCxnSpPr>
            <p:nvPr/>
          </p:nvCxnSpPr>
          <p:spPr>
            <a:xfrm>
              <a:off x="3926852" y="3614289"/>
              <a:ext cx="596514" cy="0"/>
            </a:xfrm>
            <a:prstGeom prst="straightConnector1">
              <a:avLst/>
            </a:prstGeom>
            <a:ln>
              <a:solidFill>
                <a:schemeClr val="bg1">
                  <a:lumMod val="8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50" name="Rectangle: Rounded Corners 49">
              <a:extLst>
                <a:ext uri="{FF2B5EF4-FFF2-40B4-BE49-F238E27FC236}">
                  <a16:creationId xmlns:a16="http://schemas.microsoft.com/office/drawing/2014/main" id="{C014A0B2-EC3D-4B53-BAD5-C1C66875212E}"/>
                </a:ext>
              </a:extLst>
            </p:cNvPr>
            <p:cNvSpPr/>
            <p:nvPr/>
          </p:nvSpPr>
          <p:spPr>
            <a:xfrm>
              <a:off x="1729783" y="6013042"/>
              <a:ext cx="1891649" cy="719773"/>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latin typeface="Century Gothic"/>
              </a:endParaRPr>
            </a:p>
          </p:txBody>
        </p:sp>
        <p:sp>
          <p:nvSpPr>
            <p:cNvPr id="51" name="TextBox 50">
              <a:extLst>
                <a:ext uri="{FF2B5EF4-FFF2-40B4-BE49-F238E27FC236}">
                  <a16:creationId xmlns:a16="http://schemas.microsoft.com/office/drawing/2014/main" id="{788133C9-BED2-49D3-996F-DD996CB229D6}"/>
                </a:ext>
              </a:extLst>
            </p:cNvPr>
            <p:cNvSpPr txBox="1"/>
            <p:nvPr/>
          </p:nvSpPr>
          <p:spPr>
            <a:xfrm>
              <a:off x="1813683" y="6045013"/>
              <a:ext cx="1708467" cy="646331"/>
            </a:xfrm>
            <a:prstGeom prst="rect">
              <a:avLst/>
            </a:prstGeom>
            <a:noFill/>
          </p:spPr>
          <p:txBody>
            <a:bodyPr wrap="square" rtlCol="0">
              <a:spAutoFit/>
            </a:bodyPr>
            <a:lstStyle/>
            <a:p>
              <a:pPr algn="ctr"/>
              <a:r>
                <a:rPr lang="en-US" b="1" err="1">
                  <a:solidFill>
                    <a:srgbClr val="002060"/>
                  </a:solidFill>
                  <a:latin typeface="Century Gothic"/>
                </a:rPr>
                <a:t>Políticas</a:t>
              </a:r>
              <a:r>
                <a:rPr lang="en-US" b="1">
                  <a:solidFill>
                    <a:srgbClr val="002060"/>
                  </a:solidFill>
                  <a:latin typeface="Century Gothic"/>
                </a:rPr>
                <a:t> de preferencias</a:t>
              </a:r>
              <a:endParaRPr lang="es-PR" b="1">
                <a:solidFill>
                  <a:srgbClr val="002060"/>
                </a:solidFill>
                <a:latin typeface="Century Gothic"/>
              </a:endParaRPr>
            </a:p>
          </p:txBody>
        </p:sp>
        <p:sp>
          <p:nvSpPr>
            <p:cNvPr id="52" name="TextBox 51">
              <a:extLst>
                <a:ext uri="{FF2B5EF4-FFF2-40B4-BE49-F238E27FC236}">
                  <a16:creationId xmlns:a16="http://schemas.microsoft.com/office/drawing/2014/main" id="{0143C75E-833B-4BBD-8DBA-9A90E179FD8C}"/>
                </a:ext>
              </a:extLst>
            </p:cNvPr>
            <p:cNvSpPr txBox="1"/>
            <p:nvPr/>
          </p:nvSpPr>
          <p:spPr>
            <a:xfrm>
              <a:off x="4556638" y="6013042"/>
              <a:ext cx="3624445" cy="776299"/>
            </a:xfrm>
            <a:prstGeom prst="rect">
              <a:avLst/>
            </a:prstGeom>
            <a:noFill/>
          </p:spPr>
          <p:txBody>
            <a:bodyPr wrap="square" rtlCol="0">
              <a:spAutoFit/>
            </a:bodyPr>
            <a:lstStyle/>
            <a:p>
              <a:r>
                <a:rPr lang="es-PR" sz="1400" b="1" dirty="0">
                  <a:solidFill>
                    <a:srgbClr val="002060"/>
                  </a:solidFill>
                  <a:latin typeface="Century Gothic" panose="020B0502020202020204" pitchFamily="34" charset="0"/>
                </a:rPr>
                <a:t>En todo proceso de compra la Administración cumplirá cabalmente con las políticas de preferencia</a:t>
              </a:r>
              <a:endParaRPr lang="en-US" sz="1400" b="1" dirty="0">
                <a:solidFill>
                  <a:srgbClr val="002060"/>
                </a:solidFill>
                <a:latin typeface="Century Gothic" panose="020B0502020202020204" pitchFamily="34" charset="0"/>
              </a:endParaRPr>
            </a:p>
          </p:txBody>
        </p:sp>
        <p:cxnSp>
          <p:nvCxnSpPr>
            <p:cNvPr id="53" name="Straight Arrow Connector 52">
              <a:extLst>
                <a:ext uri="{FF2B5EF4-FFF2-40B4-BE49-F238E27FC236}">
                  <a16:creationId xmlns:a16="http://schemas.microsoft.com/office/drawing/2014/main" id="{D5785C71-EB14-47F4-9C8B-6193EA4AD22D}"/>
                </a:ext>
              </a:extLst>
            </p:cNvPr>
            <p:cNvCxnSpPr>
              <a:cxnSpLocks/>
            </p:cNvCxnSpPr>
            <p:nvPr/>
          </p:nvCxnSpPr>
          <p:spPr>
            <a:xfrm>
              <a:off x="3950644" y="6214290"/>
              <a:ext cx="568525" cy="0"/>
            </a:xfrm>
            <a:prstGeom prst="straightConnector1">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403175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Title 1">
            <a:extLst>
              <a:ext uri="{FF2B5EF4-FFF2-40B4-BE49-F238E27FC236}">
                <a16:creationId xmlns:a16="http://schemas.microsoft.com/office/drawing/2014/main" id="{DCCA1138-687B-4BB0-84E2-E2256D37CD76}"/>
              </a:ext>
            </a:extLst>
          </p:cNvPr>
          <p:cNvSpPr txBox="1">
            <a:spLocks/>
          </p:cNvSpPr>
          <p:nvPr/>
        </p:nvSpPr>
        <p:spPr>
          <a:xfrm>
            <a:off x="596107" y="49738"/>
            <a:ext cx="10999788" cy="712686"/>
          </a:xfrm>
          <a:prstGeom prst="rect">
            <a:avLst/>
          </a:prstGeom>
        </p:spPr>
        <p:txBody>
          <a:bodyPr vert="horz" lIns="91440" tIns="45720" rIns="91440" bIns="45720" rtlCol="0" anchor="b">
            <a:normAutofit/>
          </a:bodyPr>
          <a:lstStyle>
            <a:lvl1pPr algn="l" defTabSz="685783" rtl="0" eaLnBrk="1" latinLnBrk="0" hangingPunct="1">
              <a:lnSpc>
                <a:spcPct val="90000"/>
              </a:lnSpc>
              <a:spcBef>
                <a:spcPct val="0"/>
              </a:spcBef>
              <a:buNone/>
              <a:defRPr sz="2400" b="1" kern="1200">
                <a:solidFill>
                  <a:srgbClr val="080A2C"/>
                </a:solidFill>
                <a:latin typeface="Open Sans" panose="020B0606030504020204" pitchFamily="34" charset="0"/>
                <a:ea typeface="Open Sans" panose="020B0606030504020204" pitchFamily="34" charset="0"/>
                <a:cs typeface="Open Sans" panose="020B0606030504020204" pitchFamily="34" charset="0"/>
              </a:defRPr>
            </a:lvl1pPr>
          </a:lstStyle>
          <a:p>
            <a:pPr marL="0" marR="0" lvl="0" indent="0" algn="l" defTabSz="685783" rtl="0" eaLnBrk="1" fontAlgn="auto" latinLnBrk="0" hangingPunct="1">
              <a:lnSpc>
                <a:spcPct val="90000"/>
              </a:lnSpc>
              <a:spcBef>
                <a:spcPct val="0"/>
              </a:spcBef>
              <a:spcAft>
                <a:spcPts val="0"/>
              </a:spcAft>
              <a:buClrTx/>
              <a:buSzTx/>
              <a:buFontTx/>
              <a:buNone/>
              <a:tabLst/>
              <a:defRPr/>
            </a:pPr>
            <a:r>
              <a:rPr lang="en-US">
                <a:solidFill>
                  <a:schemeClr val="accent1">
                    <a:lumMod val="50000"/>
                  </a:schemeClr>
                </a:solidFill>
                <a:latin typeface="Century Gothic" panose="020B0502020202020204" pitchFamily="34" charset="0"/>
              </a:rPr>
              <a:t>La </a:t>
            </a:r>
            <a:r>
              <a:rPr lang="en-US" err="1">
                <a:solidFill>
                  <a:schemeClr val="accent1">
                    <a:lumMod val="50000"/>
                  </a:schemeClr>
                </a:solidFill>
                <a:latin typeface="Century Gothic" panose="020B0502020202020204" pitchFamily="34" charset="0"/>
              </a:rPr>
              <a:t>Reforma</a:t>
            </a:r>
            <a:r>
              <a:rPr lang="en-US">
                <a:solidFill>
                  <a:schemeClr val="accent1">
                    <a:lumMod val="50000"/>
                  </a:schemeClr>
                </a:solidFill>
                <a:latin typeface="Century Gothic" panose="020B0502020202020204" pitchFamily="34" charset="0"/>
              </a:rPr>
              <a:t> para las </a:t>
            </a:r>
            <a:r>
              <a:rPr lang="en-US" err="1">
                <a:solidFill>
                  <a:schemeClr val="accent1">
                    <a:lumMod val="50000"/>
                  </a:schemeClr>
                </a:solidFill>
                <a:latin typeface="Century Gothic" panose="020B0502020202020204" pitchFamily="34" charset="0"/>
              </a:rPr>
              <a:t>Adquisiciones</a:t>
            </a:r>
            <a:r>
              <a:rPr lang="en-US">
                <a:solidFill>
                  <a:schemeClr val="accent1">
                    <a:lumMod val="50000"/>
                  </a:schemeClr>
                </a:solidFill>
                <a:latin typeface="Century Gothic" panose="020B0502020202020204" pitchFamily="34" charset="0"/>
              </a:rPr>
              <a:t> </a:t>
            </a:r>
            <a:r>
              <a:rPr lang="en-US" sz="1400" i="1" err="1">
                <a:solidFill>
                  <a:schemeClr val="bg1">
                    <a:lumMod val="50000"/>
                  </a:schemeClr>
                </a:solidFill>
                <a:latin typeface="Century Gothic" panose="020B0502020202020204" pitchFamily="34" charset="0"/>
              </a:rPr>
              <a:t>comenzó</a:t>
            </a:r>
            <a:r>
              <a:rPr kumimoji="0" lang="en-US" sz="1400" b="1" i="1" u="none" strike="noStrike" kern="1200" cap="none" spc="0" normalizeH="0" baseline="0" noProof="0">
                <a:ln>
                  <a:noFill/>
                </a:ln>
                <a:solidFill>
                  <a:schemeClr val="bg1">
                    <a:lumMod val="50000"/>
                  </a:schemeClr>
                </a:solidFill>
                <a:effectLst/>
                <a:uLnTx/>
                <a:uFillTx/>
                <a:latin typeface="Century Gothic" panose="020B0502020202020204" pitchFamily="34" charset="0"/>
              </a:rPr>
              <a:t> </a:t>
            </a:r>
            <a:r>
              <a:rPr lang="en-US" sz="1400" i="1">
                <a:solidFill>
                  <a:schemeClr val="bg1">
                    <a:lumMod val="50000"/>
                  </a:schemeClr>
                </a:solidFill>
                <a:latin typeface="Century Gothic" panose="020B0502020202020204" pitchFamily="34" charset="0"/>
              </a:rPr>
              <a:t>en mayo</a:t>
            </a:r>
            <a:r>
              <a:rPr kumimoji="0" lang="en-US" sz="1400" b="1" i="1" u="none" strike="noStrike" kern="1200" cap="none" spc="0" normalizeH="0" baseline="0" noProof="0">
                <a:ln>
                  <a:noFill/>
                </a:ln>
                <a:solidFill>
                  <a:schemeClr val="bg1">
                    <a:lumMod val="50000"/>
                  </a:schemeClr>
                </a:solidFill>
                <a:effectLst/>
                <a:uLnTx/>
                <a:uFillTx/>
                <a:latin typeface="Century Gothic" panose="020B0502020202020204" pitchFamily="34" charset="0"/>
              </a:rPr>
              <a:t> de 2016</a:t>
            </a:r>
            <a:endParaRPr kumimoji="0" lang="en-US" sz="2400" b="1" i="1" u="none" strike="noStrike" kern="1200" cap="none" spc="0" normalizeH="0" baseline="0" noProof="0">
              <a:ln>
                <a:noFill/>
              </a:ln>
              <a:solidFill>
                <a:schemeClr val="bg1">
                  <a:lumMod val="50000"/>
                </a:schemeClr>
              </a:solidFill>
              <a:effectLst/>
              <a:uLnTx/>
              <a:uFillTx/>
              <a:latin typeface="Century Gothic" panose="020B0502020202020204" pitchFamily="34" charset="0"/>
            </a:endParaRPr>
          </a:p>
        </p:txBody>
      </p:sp>
      <p:sp>
        <p:nvSpPr>
          <p:cNvPr id="76" name="Text Placeholder 3">
            <a:extLst>
              <a:ext uri="{FF2B5EF4-FFF2-40B4-BE49-F238E27FC236}">
                <a16:creationId xmlns:a16="http://schemas.microsoft.com/office/drawing/2014/main" id="{F008A9CE-BDBF-402B-9A59-A3648DF2A13A}"/>
              </a:ext>
            </a:extLst>
          </p:cNvPr>
          <p:cNvSpPr txBox="1">
            <a:spLocks/>
          </p:cNvSpPr>
          <p:nvPr/>
        </p:nvSpPr>
        <p:spPr>
          <a:xfrm>
            <a:off x="618509" y="814008"/>
            <a:ext cx="4988530" cy="806321"/>
          </a:xfrm>
          <a:prstGeom prst="rect">
            <a:avLst/>
          </a:prstGeom>
        </p:spPr>
        <p:txBody>
          <a:bodyPr vert="horz" lIns="91440" tIns="45720" rIns="91440" bIns="45720" rtlCol="0">
            <a:noAutofit/>
          </a:bodyPr>
          <a:lstStyle>
            <a:lvl1pPr marL="0" indent="0" algn="l" defTabSz="685783" rtl="0" eaLnBrk="1" latinLnBrk="0" hangingPunct="1">
              <a:lnSpc>
                <a:spcPct val="90000"/>
              </a:lnSpc>
              <a:spcBef>
                <a:spcPts val="751"/>
              </a:spcBef>
              <a:buFont typeface="Arial"/>
              <a:buNone/>
              <a:defRPr sz="1600" kern="1200">
                <a:solidFill>
                  <a:srgbClr val="5D5E5D"/>
                </a:solidFill>
                <a:latin typeface="Open Sans" panose="020B0606030504020204" pitchFamily="34" charset="0"/>
                <a:ea typeface="Open Sans" panose="020B0606030504020204" pitchFamily="34" charset="0"/>
                <a:cs typeface="Open Sans" panose="020B0606030504020204" pitchFamily="34" charset="0"/>
              </a:defRPr>
            </a:lvl1pPr>
            <a:lvl2pPr marL="514338" indent="-171446" algn="l" defTabSz="685783" rtl="0" eaLnBrk="1" latinLnBrk="0" hangingPunct="1">
              <a:lnSpc>
                <a:spcPct val="90000"/>
              </a:lnSpc>
              <a:spcBef>
                <a:spcPts val="375"/>
              </a:spcBef>
              <a:buFont typeface="Arial"/>
              <a:buChar char="•"/>
              <a:defRPr sz="135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857229" indent="-171446" algn="l" defTabSz="685783" rtl="0" eaLnBrk="1" latinLnBrk="0" hangingPunct="1">
              <a:lnSpc>
                <a:spcPct val="90000"/>
              </a:lnSpc>
              <a:spcBef>
                <a:spcPts val="375"/>
              </a:spcBef>
              <a:buFont typeface="Arial"/>
              <a:buChar char="•"/>
              <a:defRPr sz="1200" kern="12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200121" indent="-171446" algn="l" defTabSz="685783" rtl="0" eaLnBrk="1" latinLnBrk="0" hangingPunct="1">
              <a:lnSpc>
                <a:spcPct val="90000"/>
              </a:lnSpc>
              <a:spcBef>
                <a:spcPts val="375"/>
              </a:spcBef>
              <a:buFont typeface="Arial"/>
              <a:buChar char="•"/>
              <a:defRPr sz="1050" kern="12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1543012" indent="-171446" algn="l" defTabSz="685783" rtl="0" eaLnBrk="1" latinLnBrk="0" hangingPunct="1">
              <a:lnSpc>
                <a:spcPct val="90000"/>
              </a:lnSpc>
              <a:spcBef>
                <a:spcPts val="375"/>
              </a:spcBef>
              <a:buFont typeface="Arial"/>
              <a:buChar char="•"/>
              <a:defRPr sz="1050" kern="12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1885904" indent="-171446" algn="l" defTabSz="685783" rtl="0" eaLnBrk="1" latinLnBrk="0" hangingPunct="1">
              <a:lnSpc>
                <a:spcPct val="90000"/>
              </a:lnSpc>
              <a:spcBef>
                <a:spcPts val="375"/>
              </a:spcBef>
              <a:buFont typeface="Arial"/>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a:buChar char="•"/>
              <a:defRPr sz="1351" kern="1200">
                <a:solidFill>
                  <a:schemeClr val="tx1"/>
                </a:solidFill>
                <a:latin typeface="+mn-lt"/>
                <a:ea typeface="+mn-ea"/>
                <a:cs typeface="+mn-cs"/>
              </a:defRPr>
            </a:lvl9pPr>
          </a:lstStyle>
          <a:p>
            <a:pPr marL="0" marR="0" lvl="0" indent="0" algn="l" defTabSz="685783" rtl="0" eaLnBrk="1" fontAlgn="auto" latinLnBrk="0" hangingPunct="1">
              <a:lnSpc>
                <a:spcPct val="90000"/>
              </a:lnSpc>
              <a:spcBef>
                <a:spcPts val="751"/>
              </a:spcBef>
              <a:spcAft>
                <a:spcPts val="0"/>
              </a:spcAft>
              <a:buClrTx/>
              <a:buSzTx/>
              <a:buFont typeface="Arial"/>
              <a:buNone/>
              <a:tabLst/>
              <a:defRPr/>
            </a:pPr>
            <a:r>
              <a:rPr kumimoji="0" lang="es-PR" sz="1200" b="0" i="0" u="none" strike="noStrike" kern="1200" cap="none" spc="0" normalizeH="0" baseline="0">
                <a:ln>
                  <a:noFill/>
                </a:ln>
                <a:solidFill>
                  <a:srgbClr val="5D5E5D"/>
                </a:solidFill>
                <a:effectLst/>
                <a:uLnTx/>
                <a:uFillTx/>
                <a:latin typeface="Century Gothic" panose="020B0502020202020204" pitchFamily="34" charset="0"/>
              </a:rPr>
              <a:t>La ASG continúa activamente enfocada en la Centralización de los Contratos, la Trasformación Organizacional y en la identificación de los recursos estratégicos para lograr los objetivos de la Ley Núm. 73-2019</a:t>
            </a:r>
          </a:p>
        </p:txBody>
      </p:sp>
      <p:cxnSp>
        <p:nvCxnSpPr>
          <p:cNvPr id="77" name="Straight Connector 76">
            <a:extLst>
              <a:ext uri="{FF2B5EF4-FFF2-40B4-BE49-F238E27FC236}">
                <a16:creationId xmlns:a16="http://schemas.microsoft.com/office/drawing/2014/main" id="{DF3B9C1B-C694-4014-A867-CE2CFDF6A7EF}"/>
              </a:ext>
            </a:extLst>
          </p:cNvPr>
          <p:cNvCxnSpPr>
            <a:cxnSpLocks/>
          </p:cNvCxnSpPr>
          <p:nvPr/>
        </p:nvCxnSpPr>
        <p:spPr>
          <a:xfrm flipV="1">
            <a:off x="1119509" y="2882460"/>
            <a:ext cx="0" cy="427216"/>
          </a:xfrm>
          <a:prstGeom prst="line">
            <a:avLst/>
          </a:prstGeom>
          <a:noFill/>
          <a:ln w="28575" cap="flat" cmpd="sng" algn="ctr">
            <a:solidFill>
              <a:srgbClr val="5D5E5D"/>
            </a:solidFill>
            <a:prstDash val="solid"/>
            <a:miter lim="800000"/>
          </a:ln>
          <a:effectLst/>
        </p:spPr>
      </p:cxnSp>
      <p:cxnSp>
        <p:nvCxnSpPr>
          <p:cNvPr id="78" name="Straight Connector 77">
            <a:extLst>
              <a:ext uri="{FF2B5EF4-FFF2-40B4-BE49-F238E27FC236}">
                <a16:creationId xmlns:a16="http://schemas.microsoft.com/office/drawing/2014/main" id="{B607A3DE-CA6E-43AC-AE24-B2E634F224FB}"/>
              </a:ext>
            </a:extLst>
          </p:cNvPr>
          <p:cNvCxnSpPr/>
          <p:nvPr/>
        </p:nvCxnSpPr>
        <p:spPr>
          <a:xfrm>
            <a:off x="2363237" y="2742720"/>
            <a:ext cx="0" cy="564271"/>
          </a:xfrm>
          <a:prstGeom prst="line">
            <a:avLst/>
          </a:prstGeom>
          <a:noFill/>
          <a:ln w="28575" cap="flat" cmpd="sng" algn="ctr">
            <a:solidFill>
              <a:srgbClr val="5D5E5D"/>
            </a:solidFill>
            <a:prstDash val="solid"/>
            <a:miter lim="800000"/>
          </a:ln>
          <a:effectLst/>
        </p:spPr>
      </p:cxnSp>
      <p:cxnSp>
        <p:nvCxnSpPr>
          <p:cNvPr id="79" name="Straight Connector 78">
            <a:extLst>
              <a:ext uri="{FF2B5EF4-FFF2-40B4-BE49-F238E27FC236}">
                <a16:creationId xmlns:a16="http://schemas.microsoft.com/office/drawing/2014/main" id="{8C87A9AF-92BD-49AC-A1FC-4DFA8F31E3FF}"/>
              </a:ext>
            </a:extLst>
          </p:cNvPr>
          <p:cNvCxnSpPr>
            <a:cxnSpLocks/>
          </p:cNvCxnSpPr>
          <p:nvPr/>
        </p:nvCxnSpPr>
        <p:spPr>
          <a:xfrm flipH="1">
            <a:off x="3112774" y="3309676"/>
            <a:ext cx="1635" cy="317049"/>
          </a:xfrm>
          <a:prstGeom prst="line">
            <a:avLst/>
          </a:prstGeom>
          <a:noFill/>
          <a:ln w="28575" cap="flat" cmpd="sng" algn="ctr">
            <a:solidFill>
              <a:srgbClr val="5D5E5D"/>
            </a:solidFill>
            <a:prstDash val="solid"/>
            <a:miter lim="800000"/>
          </a:ln>
          <a:effectLst/>
        </p:spPr>
      </p:cxnSp>
      <p:cxnSp>
        <p:nvCxnSpPr>
          <p:cNvPr id="80" name="Straight Connector 79">
            <a:extLst>
              <a:ext uri="{FF2B5EF4-FFF2-40B4-BE49-F238E27FC236}">
                <a16:creationId xmlns:a16="http://schemas.microsoft.com/office/drawing/2014/main" id="{E1EE7A1C-ED8F-4B53-932A-E4C21FBC337B}"/>
              </a:ext>
            </a:extLst>
          </p:cNvPr>
          <p:cNvCxnSpPr/>
          <p:nvPr/>
        </p:nvCxnSpPr>
        <p:spPr>
          <a:xfrm>
            <a:off x="4188940" y="2742720"/>
            <a:ext cx="0" cy="564271"/>
          </a:xfrm>
          <a:prstGeom prst="line">
            <a:avLst/>
          </a:prstGeom>
          <a:noFill/>
          <a:ln w="28575" cap="flat" cmpd="sng" algn="ctr">
            <a:solidFill>
              <a:srgbClr val="5D5E5D"/>
            </a:solidFill>
            <a:prstDash val="solid"/>
            <a:miter lim="800000"/>
          </a:ln>
          <a:effectLst/>
        </p:spPr>
      </p:cxnSp>
      <p:sp>
        <p:nvSpPr>
          <p:cNvPr id="81" name="Oval 80">
            <a:extLst>
              <a:ext uri="{FF2B5EF4-FFF2-40B4-BE49-F238E27FC236}">
                <a16:creationId xmlns:a16="http://schemas.microsoft.com/office/drawing/2014/main" id="{F4F51666-0940-4F3D-A948-D1A2C19939DC}"/>
              </a:ext>
            </a:extLst>
          </p:cNvPr>
          <p:cNvSpPr/>
          <p:nvPr/>
        </p:nvSpPr>
        <p:spPr>
          <a:xfrm>
            <a:off x="852121" y="2427772"/>
            <a:ext cx="533400" cy="533400"/>
          </a:xfrm>
          <a:prstGeom prst="ellipse">
            <a:avLst/>
          </a:prstGeom>
          <a:solidFill>
            <a:srgbClr val="FFFFFF"/>
          </a:solidFill>
          <a:ln w="28575" cap="flat" cmpd="sng" algn="ctr">
            <a:solidFill>
              <a:schemeClr val="accent1">
                <a:lumMod val="5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82" name="Oval 81">
            <a:extLst>
              <a:ext uri="{FF2B5EF4-FFF2-40B4-BE49-F238E27FC236}">
                <a16:creationId xmlns:a16="http://schemas.microsoft.com/office/drawing/2014/main" id="{24AE623A-232F-47C0-BBEF-E1B08E5649DD}"/>
              </a:ext>
            </a:extLst>
          </p:cNvPr>
          <p:cNvSpPr/>
          <p:nvPr/>
        </p:nvSpPr>
        <p:spPr>
          <a:xfrm>
            <a:off x="2091646" y="2427772"/>
            <a:ext cx="533400" cy="533400"/>
          </a:xfrm>
          <a:prstGeom prst="ellipse">
            <a:avLst/>
          </a:prstGeom>
          <a:solidFill>
            <a:srgbClr val="FFFFFF"/>
          </a:solidFill>
          <a:ln w="28575" cap="flat" cmpd="sng" algn="ctr">
            <a:solidFill>
              <a:schemeClr val="accent1">
                <a:lumMod val="5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83" name="Oval 82">
            <a:extLst>
              <a:ext uri="{FF2B5EF4-FFF2-40B4-BE49-F238E27FC236}">
                <a16:creationId xmlns:a16="http://schemas.microsoft.com/office/drawing/2014/main" id="{85624E35-5450-4E95-AC0E-6D22189A4B3A}"/>
              </a:ext>
            </a:extLst>
          </p:cNvPr>
          <p:cNvSpPr/>
          <p:nvPr/>
        </p:nvSpPr>
        <p:spPr>
          <a:xfrm>
            <a:off x="2813387" y="3580953"/>
            <a:ext cx="533400" cy="533400"/>
          </a:xfrm>
          <a:prstGeom prst="ellipse">
            <a:avLst/>
          </a:prstGeom>
          <a:solidFill>
            <a:srgbClr val="FFFFFF"/>
          </a:solidFill>
          <a:ln w="28575" cap="flat" cmpd="sng" algn="ctr">
            <a:solidFill>
              <a:schemeClr val="accent1">
                <a:lumMod val="60000"/>
                <a:lumOff val="4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84" name="Oval 83">
            <a:extLst>
              <a:ext uri="{FF2B5EF4-FFF2-40B4-BE49-F238E27FC236}">
                <a16:creationId xmlns:a16="http://schemas.microsoft.com/office/drawing/2014/main" id="{685B4305-F5DC-4E05-9CD7-8100AC7E1464}"/>
              </a:ext>
            </a:extLst>
          </p:cNvPr>
          <p:cNvSpPr/>
          <p:nvPr/>
        </p:nvSpPr>
        <p:spPr>
          <a:xfrm>
            <a:off x="3927623" y="2427772"/>
            <a:ext cx="533400" cy="533400"/>
          </a:xfrm>
          <a:prstGeom prst="ellipse">
            <a:avLst/>
          </a:prstGeom>
          <a:solidFill>
            <a:srgbClr val="FFFFFF"/>
          </a:solidFill>
          <a:ln w="28575" cap="flat" cmpd="sng" algn="ctr">
            <a:solidFill>
              <a:schemeClr val="accent1">
                <a:lumMod val="5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cxnSp>
        <p:nvCxnSpPr>
          <p:cNvPr id="85" name="Straight Connector 84">
            <a:extLst>
              <a:ext uri="{FF2B5EF4-FFF2-40B4-BE49-F238E27FC236}">
                <a16:creationId xmlns:a16="http://schemas.microsoft.com/office/drawing/2014/main" id="{44AC02A9-1E5D-4713-BE2B-CB30FA7DD0E9}"/>
              </a:ext>
            </a:extLst>
          </p:cNvPr>
          <p:cNvCxnSpPr>
            <a:cxnSpLocks/>
          </p:cNvCxnSpPr>
          <p:nvPr/>
        </p:nvCxnSpPr>
        <p:spPr>
          <a:xfrm flipV="1">
            <a:off x="852121" y="3293821"/>
            <a:ext cx="8024580" cy="13034"/>
          </a:xfrm>
          <a:prstGeom prst="line">
            <a:avLst/>
          </a:prstGeom>
          <a:noFill/>
          <a:ln w="28575" cap="flat" cmpd="sng" algn="ctr">
            <a:solidFill>
              <a:srgbClr val="5D5E5D"/>
            </a:solidFill>
            <a:prstDash val="solid"/>
            <a:miter lim="800000"/>
            <a:headEnd type="none" w="med" len="med"/>
            <a:tailEnd type="triangle" w="med" len="med"/>
          </a:ln>
          <a:effectLst/>
        </p:spPr>
      </p:cxnSp>
      <p:sp>
        <p:nvSpPr>
          <p:cNvPr id="86" name="Oval 85">
            <a:extLst>
              <a:ext uri="{FF2B5EF4-FFF2-40B4-BE49-F238E27FC236}">
                <a16:creationId xmlns:a16="http://schemas.microsoft.com/office/drawing/2014/main" id="{4C9321D4-A013-4740-97BE-BED0476107C2}"/>
              </a:ext>
            </a:extLst>
          </p:cNvPr>
          <p:cNvSpPr/>
          <p:nvPr/>
        </p:nvSpPr>
        <p:spPr>
          <a:xfrm>
            <a:off x="1095710" y="3262643"/>
            <a:ext cx="88695" cy="88695"/>
          </a:xfrm>
          <a:prstGeom prst="ellipse">
            <a:avLst/>
          </a:prstGeom>
          <a:solidFill>
            <a:srgbClr val="FFFFFF"/>
          </a:solidFill>
          <a:ln w="28575" cap="flat" cmpd="sng" algn="ctr">
            <a:solidFill>
              <a:srgbClr val="5D5E5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87" name="Oval 86">
            <a:extLst>
              <a:ext uri="{FF2B5EF4-FFF2-40B4-BE49-F238E27FC236}">
                <a16:creationId xmlns:a16="http://schemas.microsoft.com/office/drawing/2014/main" id="{4DB39AA7-BB1E-4D7F-AEF0-1281DC037469}"/>
              </a:ext>
            </a:extLst>
          </p:cNvPr>
          <p:cNvSpPr/>
          <p:nvPr/>
        </p:nvSpPr>
        <p:spPr>
          <a:xfrm>
            <a:off x="2331668" y="3262643"/>
            <a:ext cx="88695" cy="88695"/>
          </a:xfrm>
          <a:prstGeom prst="ellipse">
            <a:avLst/>
          </a:prstGeom>
          <a:solidFill>
            <a:srgbClr val="FFFFFF"/>
          </a:solidFill>
          <a:ln w="28575" cap="flat" cmpd="sng" algn="ctr">
            <a:solidFill>
              <a:srgbClr val="5D5E5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88" name="Oval 87">
            <a:extLst>
              <a:ext uri="{FF2B5EF4-FFF2-40B4-BE49-F238E27FC236}">
                <a16:creationId xmlns:a16="http://schemas.microsoft.com/office/drawing/2014/main" id="{2AA7CC80-5157-472D-B839-E971684E35DA}"/>
              </a:ext>
            </a:extLst>
          </p:cNvPr>
          <p:cNvSpPr/>
          <p:nvPr/>
        </p:nvSpPr>
        <p:spPr>
          <a:xfrm>
            <a:off x="3068427" y="3262643"/>
            <a:ext cx="88695" cy="88695"/>
          </a:xfrm>
          <a:prstGeom prst="ellipse">
            <a:avLst/>
          </a:prstGeom>
          <a:solidFill>
            <a:srgbClr val="FFFFFF"/>
          </a:solidFill>
          <a:ln w="28575" cap="flat" cmpd="sng" algn="ctr">
            <a:solidFill>
              <a:srgbClr val="5D5E5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89" name="Oval 88">
            <a:extLst>
              <a:ext uri="{FF2B5EF4-FFF2-40B4-BE49-F238E27FC236}">
                <a16:creationId xmlns:a16="http://schemas.microsoft.com/office/drawing/2014/main" id="{1BF2EABB-0131-400E-A5E5-4649E219410D}"/>
              </a:ext>
            </a:extLst>
          </p:cNvPr>
          <p:cNvSpPr/>
          <p:nvPr/>
        </p:nvSpPr>
        <p:spPr>
          <a:xfrm>
            <a:off x="4139924" y="3262643"/>
            <a:ext cx="88695" cy="88695"/>
          </a:xfrm>
          <a:prstGeom prst="ellipse">
            <a:avLst/>
          </a:prstGeom>
          <a:solidFill>
            <a:srgbClr val="FFFFFF"/>
          </a:solidFill>
          <a:ln w="28575" cap="flat" cmpd="sng" algn="ctr">
            <a:solidFill>
              <a:srgbClr val="5D5E5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90" name="TextBox 89">
            <a:extLst>
              <a:ext uri="{FF2B5EF4-FFF2-40B4-BE49-F238E27FC236}">
                <a16:creationId xmlns:a16="http://schemas.microsoft.com/office/drawing/2014/main" id="{FF082CB7-0D11-4C0E-8395-74B7D7F62A54}"/>
              </a:ext>
            </a:extLst>
          </p:cNvPr>
          <p:cNvSpPr txBox="1"/>
          <p:nvPr/>
        </p:nvSpPr>
        <p:spPr>
          <a:xfrm>
            <a:off x="1658737" y="1828550"/>
            <a:ext cx="1345861" cy="600164"/>
          </a:xfrm>
          <a:prstGeom prst="rect">
            <a:avLst/>
          </a:prstGeom>
          <a:noFill/>
        </p:spPr>
        <p:txBody>
          <a:bodyPr wrap="square" rtlCol="0">
            <a:spAutoFit/>
          </a:bodyPr>
          <a:lstStyle/>
          <a:p>
            <a:pPr algn="ctr" defTabSz="914400">
              <a:defRPr/>
            </a:pPr>
            <a:r>
              <a:rPr lang="en-US" sz="11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Plan para </a:t>
            </a:r>
          </a:p>
          <a:p>
            <a:pPr algn="ctr" defTabSz="914400">
              <a:defRPr/>
            </a:pPr>
            <a:r>
              <a:rPr lang="en-US" sz="11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Puerto Rico</a:t>
            </a:r>
          </a:p>
          <a:p>
            <a:pPr algn="ctr" defTabSz="914400">
              <a:defRPr/>
            </a:pPr>
            <a:r>
              <a:rPr lang="en-US" sz="1100" kern="0" err="1">
                <a:solidFill>
                  <a:srgbClr val="5D5E5D"/>
                </a:solidFill>
                <a:latin typeface="Century Gothic" panose="020B0502020202020204" pitchFamily="34" charset="0"/>
                <a:ea typeface="Open Sans" panose="020B0606030504020204" pitchFamily="34" charset="0"/>
                <a:cs typeface="Open Sans" panose="020B0606030504020204" pitchFamily="34" charset="0"/>
              </a:rPr>
              <a:t>Octubre</a:t>
            </a:r>
            <a:r>
              <a:rPr lang="en-US" sz="1100" kern="0">
                <a:solidFill>
                  <a:srgbClr val="5D5E5D"/>
                </a:solidFill>
                <a:latin typeface="Century Gothic" panose="020B0502020202020204" pitchFamily="34" charset="0"/>
                <a:ea typeface="Open Sans" panose="020B0606030504020204" pitchFamily="34" charset="0"/>
                <a:cs typeface="Open Sans" panose="020B0606030504020204" pitchFamily="34" charset="0"/>
              </a:rPr>
              <a:t> 2016</a:t>
            </a:r>
          </a:p>
        </p:txBody>
      </p:sp>
      <p:sp>
        <p:nvSpPr>
          <p:cNvPr id="91" name="TextBox 90">
            <a:extLst>
              <a:ext uri="{FF2B5EF4-FFF2-40B4-BE49-F238E27FC236}">
                <a16:creationId xmlns:a16="http://schemas.microsoft.com/office/drawing/2014/main" id="{DCEC8A4D-3A65-43EA-A718-E4EDF762C8A0}"/>
              </a:ext>
            </a:extLst>
          </p:cNvPr>
          <p:cNvSpPr txBox="1"/>
          <p:nvPr/>
        </p:nvSpPr>
        <p:spPr>
          <a:xfrm>
            <a:off x="3268508" y="1933978"/>
            <a:ext cx="1825024" cy="430887"/>
          </a:xfrm>
          <a:prstGeom prst="rect">
            <a:avLst/>
          </a:prstGeom>
          <a:noFill/>
        </p:spPr>
        <p:txBody>
          <a:bodyPr wrap="square" rtlCol="0">
            <a:spAutoFit/>
          </a:bodyPr>
          <a:lstStyle/>
          <a:p>
            <a:pPr algn="ctr" defTabSz="914400">
              <a:defRPr/>
            </a:pPr>
            <a:r>
              <a:rPr lang="en-US" sz="11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Plan Fiscal</a:t>
            </a:r>
          </a:p>
          <a:p>
            <a:pPr algn="ctr" defTabSz="914400">
              <a:defRPr/>
            </a:pPr>
            <a:r>
              <a:rPr lang="en-US" sz="1100" kern="0" err="1">
                <a:solidFill>
                  <a:srgbClr val="5D5E5D"/>
                </a:solidFill>
                <a:latin typeface="Century Gothic" panose="020B0502020202020204" pitchFamily="34" charset="0"/>
                <a:ea typeface="Open Sans" panose="020B0606030504020204" pitchFamily="34" charset="0"/>
                <a:cs typeface="Open Sans" panose="020B0606030504020204" pitchFamily="34" charset="0"/>
              </a:rPr>
              <a:t>Octubre</a:t>
            </a:r>
            <a:r>
              <a:rPr lang="en-US" sz="1100" kern="0">
                <a:solidFill>
                  <a:srgbClr val="5D5E5D"/>
                </a:solidFill>
                <a:latin typeface="Century Gothic" panose="020B0502020202020204" pitchFamily="34" charset="0"/>
                <a:ea typeface="Open Sans" panose="020B0606030504020204" pitchFamily="34" charset="0"/>
                <a:cs typeface="Open Sans" panose="020B0606030504020204" pitchFamily="34" charset="0"/>
              </a:rPr>
              <a:t> 2018</a:t>
            </a:r>
          </a:p>
        </p:txBody>
      </p:sp>
      <p:sp>
        <p:nvSpPr>
          <p:cNvPr id="92" name="TextBox 91">
            <a:extLst>
              <a:ext uri="{FF2B5EF4-FFF2-40B4-BE49-F238E27FC236}">
                <a16:creationId xmlns:a16="http://schemas.microsoft.com/office/drawing/2014/main" id="{8A11DC64-646B-4B98-B444-2320B63F8D7C}"/>
              </a:ext>
            </a:extLst>
          </p:cNvPr>
          <p:cNvSpPr txBox="1"/>
          <p:nvPr/>
        </p:nvSpPr>
        <p:spPr>
          <a:xfrm>
            <a:off x="9099824" y="2118672"/>
            <a:ext cx="1583593" cy="430887"/>
          </a:xfrm>
          <a:prstGeom prst="rect">
            <a:avLst/>
          </a:prstGeom>
          <a:noFill/>
        </p:spPr>
        <p:txBody>
          <a:bodyPr wrap="square" rtlCol="0">
            <a:spAutoFit/>
          </a:bodyPr>
          <a:lstStyle/>
          <a:p>
            <a:pPr algn="ctr" defTabSz="914400">
              <a:defRPr/>
            </a:pPr>
            <a:r>
              <a:rPr lang="es-PR" sz="11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Centralización de Contratos</a:t>
            </a:r>
          </a:p>
        </p:txBody>
      </p:sp>
      <p:sp>
        <p:nvSpPr>
          <p:cNvPr id="93" name="TextBox 92">
            <a:extLst>
              <a:ext uri="{FF2B5EF4-FFF2-40B4-BE49-F238E27FC236}">
                <a16:creationId xmlns:a16="http://schemas.microsoft.com/office/drawing/2014/main" id="{F15EBBBB-43D5-4259-8CD6-7E828931F8CB}"/>
              </a:ext>
            </a:extLst>
          </p:cNvPr>
          <p:cNvSpPr txBox="1"/>
          <p:nvPr/>
        </p:nvSpPr>
        <p:spPr>
          <a:xfrm>
            <a:off x="4683779" y="1774860"/>
            <a:ext cx="2287468" cy="600164"/>
          </a:xfrm>
          <a:prstGeom prst="rect">
            <a:avLst/>
          </a:prstGeom>
          <a:noFill/>
        </p:spPr>
        <p:txBody>
          <a:bodyPr wrap="square" rtlCol="0">
            <a:spAutoFit/>
          </a:bodyPr>
          <a:lstStyle/>
          <a:p>
            <a:pPr algn="ctr" defTabSz="914400">
              <a:defRPr/>
            </a:pPr>
            <a:r>
              <a:rPr lang="es-PR" sz="11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Orden Ejecutiva-2019-008</a:t>
            </a:r>
          </a:p>
          <a:p>
            <a:pPr algn="ctr" defTabSz="914400">
              <a:defRPr/>
            </a:pPr>
            <a:r>
              <a:rPr lang="es-PR" sz="11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Centralización de las Compras</a:t>
            </a:r>
            <a:endParaRPr lang="es-PR" sz="1100" kern="0">
              <a:solidFill>
                <a:srgbClr val="5D5E5D"/>
              </a:solidFill>
              <a:latin typeface="Century Gothic" panose="020B0502020202020204" pitchFamily="34" charset="0"/>
              <a:ea typeface="Open Sans" panose="020B0606030504020204" pitchFamily="34" charset="0"/>
              <a:cs typeface="Open Sans" panose="020B0606030504020204" pitchFamily="34" charset="0"/>
            </a:endParaRPr>
          </a:p>
          <a:p>
            <a:pPr algn="ctr" defTabSz="914400">
              <a:defRPr/>
            </a:pPr>
            <a:r>
              <a:rPr lang="es-PR" sz="1100" kern="0">
                <a:solidFill>
                  <a:srgbClr val="5D5E5D"/>
                </a:solidFill>
                <a:latin typeface="Century Gothic" panose="020B0502020202020204" pitchFamily="34" charset="0"/>
                <a:ea typeface="Open Sans" panose="020B0606030504020204" pitchFamily="34" charset="0"/>
                <a:cs typeface="Open Sans" panose="020B0606030504020204" pitchFamily="34" charset="0"/>
              </a:rPr>
              <a:t>Febrero 2019</a:t>
            </a:r>
          </a:p>
        </p:txBody>
      </p:sp>
      <p:sp>
        <p:nvSpPr>
          <p:cNvPr id="94" name="TextBox 93">
            <a:extLst>
              <a:ext uri="{FF2B5EF4-FFF2-40B4-BE49-F238E27FC236}">
                <a16:creationId xmlns:a16="http://schemas.microsoft.com/office/drawing/2014/main" id="{50FD7805-7BBC-4E9E-8EFB-6866E63418F1}"/>
              </a:ext>
            </a:extLst>
          </p:cNvPr>
          <p:cNvSpPr txBox="1"/>
          <p:nvPr/>
        </p:nvSpPr>
        <p:spPr>
          <a:xfrm>
            <a:off x="549388" y="1921801"/>
            <a:ext cx="1138866" cy="430887"/>
          </a:xfrm>
          <a:prstGeom prst="rect">
            <a:avLst/>
          </a:prstGeom>
          <a:noFill/>
        </p:spPr>
        <p:txBody>
          <a:bodyPr wrap="square" rtlCol="0">
            <a:spAutoFit/>
          </a:bodyPr>
          <a:lstStyle/>
          <a:p>
            <a:pPr algn="ctr" defTabSz="914400">
              <a:defRPr/>
            </a:pPr>
            <a:r>
              <a:rPr lang="en-US" sz="11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PROMESA</a:t>
            </a:r>
            <a:r>
              <a:rPr lang="en-US" sz="1100" kern="0">
                <a:solidFill>
                  <a:srgbClr val="5D5E5D"/>
                </a:solidFill>
                <a:latin typeface="Century Gothic" panose="020B0502020202020204" pitchFamily="34" charset="0"/>
                <a:ea typeface="Open Sans" panose="020B0606030504020204" pitchFamily="34" charset="0"/>
                <a:cs typeface="Open Sans" panose="020B0606030504020204" pitchFamily="34" charset="0"/>
              </a:rPr>
              <a:t> </a:t>
            </a:r>
          </a:p>
          <a:p>
            <a:pPr algn="ctr" defTabSz="914400">
              <a:defRPr/>
            </a:pPr>
            <a:r>
              <a:rPr lang="en-US" sz="1100" kern="0">
                <a:solidFill>
                  <a:srgbClr val="5D5E5D"/>
                </a:solidFill>
                <a:latin typeface="Century Gothic" panose="020B0502020202020204" pitchFamily="34" charset="0"/>
                <a:ea typeface="Open Sans" panose="020B0606030504020204" pitchFamily="34" charset="0"/>
                <a:cs typeface="Open Sans" panose="020B0606030504020204" pitchFamily="34" charset="0"/>
              </a:rPr>
              <a:t>mayo 2016</a:t>
            </a:r>
          </a:p>
        </p:txBody>
      </p:sp>
      <p:sp>
        <p:nvSpPr>
          <p:cNvPr id="95" name="TextBox 94">
            <a:extLst>
              <a:ext uri="{FF2B5EF4-FFF2-40B4-BE49-F238E27FC236}">
                <a16:creationId xmlns:a16="http://schemas.microsoft.com/office/drawing/2014/main" id="{953A3FCA-302D-48EF-BF08-498D1AF687B5}"/>
              </a:ext>
            </a:extLst>
          </p:cNvPr>
          <p:cNvSpPr txBox="1"/>
          <p:nvPr/>
        </p:nvSpPr>
        <p:spPr>
          <a:xfrm>
            <a:off x="6893129" y="1513043"/>
            <a:ext cx="1451608" cy="461665"/>
          </a:xfrm>
          <a:prstGeom prst="rect">
            <a:avLst/>
          </a:prstGeom>
          <a:noFill/>
        </p:spPr>
        <p:txBody>
          <a:bodyPr wrap="square" rtlCol="0">
            <a:spAutoFit/>
          </a:bodyPr>
          <a:lstStyle/>
          <a:p>
            <a:pPr algn="ctr" defTabSz="914400">
              <a:defRPr/>
            </a:pPr>
            <a:r>
              <a:rPr lang="en-US" sz="12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Ley 73</a:t>
            </a:r>
          </a:p>
          <a:p>
            <a:pPr algn="ctr" defTabSz="914400">
              <a:defRPr/>
            </a:pPr>
            <a:r>
              <a:rPr lang="en-US" sz="1200" kern="0">
                <a:solidFill>
                  <a:srgbClr val="5D5E5D"/>
                </a:solidFill>
                <a:latin typeface="Century Gothic" panose="020B0502020202020204" pitchFamily="34" charset="0"/>
                <a:ea typeface="Open Sans" panose="020B0606030504020204" pitchFamily="34" charset="0"/>
                <a:cs typeface="Open Sans" panose="020B0606030504020204" pitchFamily="34" charset="0"/>
              </a:rPr>
              <a:t>Julio 2019</a:t>
            </a:r>
          </a:p>
        </p:txBody>
      </p:sp>
      <p:sp>
        <p:nvSpPr>
          <p:cNvPr id="96" name="TextBox 95">
            <a:extLst>
              <a:ext uri="{FF2B5EF4-FFF2-40B4-BE49-F238E27FC236}">
                <a16:creationId xmlns:a16="http://schemas.microsoft.com/office/drawing/2014/main" id="{C0B42A41-FE74-4293-90DC-DD3F861734AE}"/>
              </a:ext>
            </a:extLst>
          </p:cNvPr>
          <p:cNvSpPr txBox="1"/>
          <p:nvPr/>
        </p:nvSpPr>
        <p:spPr>
          <a:xfrm>
            <a:off x="3701791" y="3463351"/>
            <a:ext cx="1778296" cy="938719"/>
          </a:xfrm>
          <a:prstGeom prst="rect">
            <a:avLst/>
          </a:prstGeom>
          <a:noFill/>
        </p:spPr>
        <p:txBody>
          <a:bodyPr wrap="square" rtlCol="0">
            <a:spAutoFit/>
          </a:bodyPr>
          <a:lstStyle/>
          <a:p>
            <a:pPr algn="ctr" defTabSz="914400">
              <a:defRPr/>
            </a:pPr>
            <a:r>
              <a:rPr lang="es-PR" sz="11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Centralización en los Procesos de Compras (Código Modelo de Contratación ABA)</a:t>
            </a:r>
          </a:p>
          <a:p>
            <a:pPr algn="ctr" defTabSz="914400">
              <a:defRPr/>
            </a:pPr>
            <a:endParaRPr lang="es-PR" sz="1100" kern="0">
              <a:solidFill>
                <a:srgbClr val="5D5E5D"/>
              </a:solidFill>
              <a:latin typeface="Century Gothic" panose="020B0502020202020204" pitchFamily="34" charset="0"/>
              <a:ea typeface="Open Sans" panose="020B0606030504020204" pitchFamily="34" charset="0"/>
              <a:cs typeface="Open Sans" panose="020B0606030504020204" pitchFamily="34" charset="0"/>
            </a:endParaRPr>
          </a:p>
        </p:txBody>
      </p:sp>
      <p:sp>
        <p:nvSpPr>
          <p:cNvPr id="97" name="TextBox 96">
            <a:extLst>
              <a:ext uri="{FF2B5EF4-FFF2-40B4-BE49-F238E27FC236}">
                <a16:creationId xmlns:a16="http://schemas.microsoft.com/office/drawing/2014/main" id="{54AA0A23-28E2-415E-A75D-B81BFA24ECE6}"/>
              </a:ext>
            </a:extLst>
          </p:cNvPr>
          <p:cNvSpPr txBox="1"/>
          <p:nvPr/>
        </p:nvSpPr>
        <p:spPr>
          <a:xfrm>
            <a:off x="1182477" y="3642907"/>
            <a:ext cx="1427673" cy="600164"/>
          </a:xfrm>
          <a:prstGeom prst="rect">
            <a:avLst/>
          </a:prstGeom>
          <a:noFill/>
        </p:spPr>
        <p:txBody>
          <a:bodyPr wrap="square" rtlCol="0">
            <a:spAutoFit/>
          </a:bodyPr>
          <a:lstStyle/>
          <a:p>
            <a:pPr algn="ctr" defTabSz="914400">
              <a:defRPr/>
            </a:pPr>
            <a:r>
              <a:rPr lang="es-PR" sz="11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Alineación en ahorros futuros </a:t>
            </a:r>
          </a:p>
          <a:p>
            <a:pPr algn="ctr" defTabSz="914400">
              <a:defRPr/>
            </a:pPr>
            <a:endParaRPr lang="es-PR" sz="1100" kern="0">
              <a:solidFill>
                <a:srgbClr val="5D5E5D"/>
              </a:solidFill>
              <a:latin typeface="Century Gothic" panose="020B0502020202020204" pitchFamily="34" charset="0"/>
              <a:ea typeface="Open Sans" panose="020B0606030504020204" pitchFamily="34" charset="0"/>
              <a:cs typeface="Open Sans" panose="020B0606030504020204" pitchFamily="34" charset="0"/>
            </a:endParaRPr>
          </a:p>
        </p:txBody>
      </p:sp>
      <p:cxnSp>
        <p:nvCxnSpPr>
          <p:cNvPr id="98" name="Straight Connector 97">
            <a:extLst>
              <a:ext uri="{FF2B5EF4-FFF2-40B4-BE49-F238E27FC236}">
                <a16:creationId xmlns:a16="http://schemas.microsoft.com/office/drawing/2014/main" id="{EB4EAAE0-97EB-4936-B2CC-C038C053FBAC}"/>
              </a:ext>
            </a:extLst>
          </p:cNvPr>
          <p:cNvCxnSpPr>
            <a:cxnSpLocks/>
          </p:cNvCxnSpPr>
          <p:nvPr/>
        </p:nvCxnSpPr>
        <p:spPr>
          <a:xfrm>
            <a:off x="6693109" y="3347857"/>
            <a:ext cx="1193" cy="233096"/>
          </a:xfrm>
          <a:prstGeom prst="line">
            <a:avLst/>
          </a:prstGeom>
          <a:noFill/>
          <a:ln w="28575" cap="flat" cmpd="sng" algn="ctr">
            <a:solidFill>
              <a:srgbClr val="5D5E5D"/>
            </a:solidFill>
            <a:prstDash val="solid"/>
            <a:miter lim="800000"/>
          </a:ln>
          <a:effectLst/>
        </p:spPr>
      </p:cxnSp>
      <p:cxnSp>
        <p:nvCxnSpPr>
          <p:cNvPr id="99" name="Straight Connector 98">
            <a:extLst>
              <a:ext uri="{FF2B5EF4-FFF2-40B4-BE49-F238E27FC236}">
                <a16:creationId xmlns:a16="http://schemas.microsoft.com/office/drawing/2014/main" id="{35CA4A90-2D79-418A-A1AE-2B0C70E4F4B7}"/>
              </a:ext>
            </a:extLst>
          </p:cNvPr>
          <p:cNvCxnSpPr>
            <a:cxnSpLocks/>
            <a:endCxn id="107" idx="0"/>
          </p:cNvCxnSpPr>
          <p:nvPr/>
        </p:nvCxnSpPr>
        <p:spPr>
          <a:xfrm>
            <a:off x="7525716" y="2453637"/>
            <a:ext cx="0" cy="809006"/>
          </a:xfrm>
          <a:prstGeom prst="line">
            <a:avLst/>
          </a:prstGeom>
          <a:noFill/>
          <a:ln w="28575" cap="flat" cmpd="sng" algn="ctr">
            <a:solidFill>
              <a:srgbClr val="5D5E5D"/>
            </a:solidFill>
            <a:prstDash val="solid"/>
            <a:miter lim="800000"/>
          </a:ln>
          <a:effectLst/>
        </p:spPr>
      </p:cxnSp>
      <p:cxnSp>
        <p:nvCxnSpPr>
          <p:cNvPr id="100" name="Straight Connector 99">
            <a:extLst>
              <a:ext uri="{FF2B5EF4-FFF2-40B4-BE49-F238E27FC236}">
                <a16:creationId xmlns:a16="http://schemas.microsoft.com/office/drawing/2014/main" id="{57FD3B76-3608-41D5-B708-8B53200D0E26}"/>
              </a:ext>
            </a:extLst>
          </p:cNvPr>
          <p:cNvCxnSpPr>
            <a:cxnSpLocks/>
            <a:stCxn id="104" idx="5"/>
            <a:endCxn id="108" idx="2"/>
          </p:cNvCxnSpPr>
          <p:nvPr/>
        </p:nvCxnSpPr>
        <p:spPr>
          <a:xfrm>
            <a:off x="9937361" y="3063028"/>
            <a:ext cx="502823" cy="70530"/>
          </a:xfrm>
          <a:prstGeom prst="line">
            <a:avLst/>
          </a:prstGeom>
          <a:noFill/>
          <a:ln w="28575" cap="flat" cmpd="sng" algn="ctr">
            <a:solidFill>
              <a:srgbClr val="5D5E5D"/>
            </a:solidFill>
            <a:prstDash val="solid"/>
            <a:miter lim="800000"/>
          </a:ln>
          <a:effectLst/>
        </p:spPr>
      </p:cxnSp>
      <p:cxnSp>
        <p:nvCxnSpPr>
          <p:cNvPr id="101" name="Straight Connector 100">
            <a:extLst>
              <a:ext uri="{FF2B5EF4-FFF2-40B4-BE49-F238E27FC236}">
                <a16:creationId xmlns:a16="http://schemas.microsoft.com/office/drawing/2014/main" id="{3BA96E9F-83E8-4881-A2A7-961B8CFB07B6}"/>
              </a:ext>
            </a:extLst>
          </p:cNvPr>
          <p:cNvCxnSpPr>
            <a:cxnSpLocks/>
            <a:stCxn id="108" idx="4"/>
            <a:endCxn id="105" idx="0"/>
          </p:cNvCxnSpPr>
          <p:nvPr/>
        </p:nvCxnSpPr>
        <p:spPr>
          <a:xfrm>
            <a:off x="10484532" y="3177905"/>
            <a:ext cx="4864" cy="289686"/>
          </a:xfrm>
          <a:prstGeom prst="line">
            <a:avLst/>
          </a:prstGeom>
          <a:noFill/>
          <a:ln w="28575" cap="flat" cmpd="sng" algn="ctr">
            <a:solidFill>
              <a:srgbClr val="5D5E5D"/>
            </a:solidFill>
            <a:prstDash val="solid"/>
            <a:miter lim="800000"/>
          </a:ln>
          <a:effectLst/>
        </p:spPr>
      </p:cxnSp>
      <p:sp>
        <p:nvSpPr>
          <p:cNvPr id="102" name="Oval 101">
            <a:extLst>
              <a:ext uri="{FF2B5EF4-FFF2-40B4-BE49-F238E27FC236}">
                <a16:creationId xmlns:a16="http://schemas.microsoft.com/office/drawing/2014/main" id="{97AB1BB9-702F-49F7-8963-91471CADDDF9}"/>
              </a:ext>
            </a:extLst>
          </p:cNvPr>
          <p:cNvSpPr/>
          <p:nvPr/>
        </p:nvSpPr>
        <p:spPr>
          <a:xfrm>
            <a:off x="6448150" y="3580953"/>
            <a:ext cx="533400" cy="533400"/>
          </a:xfrm>
          <a:prstGeom prst="ellipse">
            <a:avLst/>
          </a:prstGeom>
          <a:solidFill>
            <a:srgbClr val="FFFFFF"/>
          </a:solidFill>
          <a:ln w="28575" cap="flat" cmpd="sng" algn="ctr">
            <a:solidFill>
              <a:schemeClr val="accent1">
                <a:lumMod val="60000"/>
                <a:lumOff val="4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03" name="Oval 102">
            <a:extLst>
              <a:ext uri="{FF2B5EF4-FFF2-40B4-BE49-F238E27FC236}">
                <a16:creationId xmlns:a16="http://schemas.microsoft.com/office/drawing/2014/main" id="{6F8EFEDE-9665-4BD3-A427-D0DED76D8216}"/>
              </a:ext>
            </a:extLst>
          </p:cNvPr>
          <p:cNvSpPr/>
          <p:nvPr/>
        </p:nvSpPr>
        <p:spPr>
          <a:xfrm>
            <a:off x="7276451" y="1982942"/>
            <a:ext cx="533400" cy="508994"/>
          </a:xfrm>
          <a:prstGeom prst="ellipse">
            <a:avLst/>
          </a:prstGeom>
          <a:solidFill>
            <a:srgbClr val="FFFFFF"/>
          </a:solidFill>
          <a:ln w="28575" cap="flat" cmpd="sng" algn="ctr">
            <a:solidFill>
              <a:schemeClr val="accent1">
                <a:lumMod val="5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04" name="Oval 103">
            <a:extLst>
              <a:ext uri="{FF2B5EF4-FFF2-40B4-BE49-F238E27FC236}">
                <a16:creationId xmlns:a16="http://schemas.microsoft.com/office/drawing/2014/main" id="{A6DCF823-D77E-416A-929E-1B0027B9A93B}"/>
              </a:ext>
            </a:extLst>
          </p:cNvPr>
          <p:cNvSpPr/>
          <p:nvPr/>
        </p:nvSpPr>
        <p:spPr>
          <a:xfrm>
            <a:off x="9482076" y="2607743"/>
            <a:ext cx="533400" cy="533400"/>
          </a:xfrm>
          <a:prstGeom prst="ellipse">
            <a:avLst/>
          </a:prstGeom>
          <a:solidFill>
            <a:schemeClr val="accent1">
              <a:lumMod val="60000"/>
              <a:lumOff val="40000"/>
            </a:schemeClr>
          </a:solidFill>
          <a:ln w="28575" cap="flat" cmpd="sng" algn="ctr">
            <a:solidFill>
              <a:schemeClr val="accent1">
                <a:lumMod val="60000"/>
                <a:lumOff val="4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05" name="Oval 104">
            <a:extLst>
              <a:ext uri="{FF2B5EF4-FFF2-40B4-BE49-F238E27FC236}">
                <a16:creationId xmlns:a16="http://schemas.microsoft.com/office/drawing/2014/main" id="{1EC6B40C-31B4-418F-8E5F-DF6D72CF3BA4}"/>
              </a:ext>
            </a:extLst>
          </p:cNvPr>
          <p:cNvSpPr/>
          <p:nvPr/>
        </p:nvSpPr>
        <p:spPr>
          <a:xfrm>
            <a:off x="10222696" y="3467591"/>
            <a:ext cx="533400" cy="533400"/>
          </a:xfrm>
          <a:prstGeom prst="ellipse">
            <a:avLst/>
          </a:prstGeom>
          <a:solidFill>
            <a:schemeClr val="accent1">
              <a:lumMod val="60000"/>
              <a:lumOff val="40000"/>
            </a:schemeClr>
          </a:solidFill>
          <a:ln w="28575" cap="flat" cmpd="sng" algn="ctr">
            <a:solidFill>
              <a:schemeClr val="accent1">
                <a:lumMod val="60000"/>
                <a:lumOff val="4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06" name="Oval 105">
            <a:extLst>
              <a:ext uri="{FF2B5EF4-FFF2-40B4-BE49-F238E27FC236}">
                <a16:creationId xmlns:a16="http://schemas.microsoft.com/office/drawing/2014/main" id="{FE44DC0B-2567-4EEE-83FE-952FE51CA786}"/>
              </a:ext>
            </a:extLst>
          </p:cNvPr>
          <p:cNvSpPr/>
          <p:nvPr/>
        </p:nvSpPr>
        <p:spPr>
          <a:xfrm>
            <a:off x="6638616" y="3259162"/>
            <a:ext cx="88695" cy="88695"/>
          </a:xfrm>
          <a:prstGeom prst="ellipse">
            <a:avLst/>
          </a:prstGeom>
          <a:solidFill>
            <a:srgbClr val="FFFFFF"/>
          </a:solidFill>
          <a:ln w="28575" cap="flat" cmpd="sng" algn="ctr">
            <a:solidFill>
              <a:srgbClr val="5D5E5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07" name="Oval 106">
            <a:extLst>
              <a:ext uri="{FF2B5EF4-FFF2-40B4-BE49-F238E27FC236}">
                <a16:creationId xmlns:a16="http://schemas.microsoft.com/office/drawing/2014/main" id="{A1F2C0B0-42C8-497E-8D7E-7673C6067024}"/>
              </a:ext>
            </a:extLst>
          </p:cNvPr>
          <p:cNvSpPr/>
          <p:nvPr/>
        </p:nvSpPr>
        <p:spPr>
          <a:xfrm>
            <a:off x="7481368" y="3262643"/>
            <a:ext cx="88695" cy="88695"/>
          </a:xfrm>
          <a:prstGeom prst="ellipse">
            <a:avLst/>
          </a:prstGeom>
          <a:solidFill>
            <a:srgbClr val="FFFFFF"/>
          </a:solidFill>
          <a:ln w="28575" cap="flat" cmpd="sng" algn="ctr">
            <a:solidFill>
              <a:srgbClr val="5D5E5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08" name="Oval 107">
            <a:extLst>
              <a:ext uri="{FF2B5EF4-FFF2-40B4-BE49-F238E27FC236}">
                <a16:creationId xmlns:a16="http://schemas.microsoft.com/office/drawing/2014/main" id="{B9A2FD0C-F4D2-4E0B-BAD2-6359B5ADC294}"/>
              </a:ext>
            </a:extLst>
          </p:cNvPr>
          <p:cNvSpPr/>
          <p:nvPr/>
        </p:nvSpPr>
        <p:spPr>
          <a:xfrm>
            <a:off x="10440184" y="3089210"/>
            <a:ext cx="88695" cy="88695"/>
          </a:xfrm>
          <a:prstGeom prst="ellipse">
            <a:avLst/>
          </a:prstGeom>
          <a:solidFill>
            <a:srgbClr val="FFFFFF"/>
          </a:solidFill>
          <a:ln w="28575" cap="flat" cmpd="sng" algn="ctr">
            <a:solidFill>
              <a:srgbClr val="5D5E5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09" name="Rectangle 108">
            <a:extLst>
              <a:ext uri="{FF2B5EF4-FFF2-40B4-BE49-F238E27FC236}">
                <a16:creationId xmlns:a16="http://schemas.microsoft.com/office/drawing/2014/main" id="{B3221333-B50A-4F4F-B7DC-6A48E6F08F5A}"/>
              </a:ext>
            </a:extLst>
          </p:cNvPr>
          <p:cNvSpPr/>
          <p:nvPr/>
        </p:nvSpPr>
        <p:spPr>
          <a:xfrm>
            <a:off x="5851940" y="4122045"/>
            <a:ext cx="1786778" cy="938719"/>
          </a:xfrm>
          <a:prstGeom prst="rect">
            <a:avLst/>
          </a:prstGeom>
          <a:noFill/>
        </p:spPr>
        <p:txBody>
          <a:bodyPr wrap="square" rtlCol="0">
            <a:spAutoFit/>
          </a:bodyPr>
          <a:lstStyle/>
          <a:p>
            <a:pPr algn="ctr" defTabSz="914400">
              <a:defRPr/>
            </a:pPr>
            <a:r>
              <a:rPr lang="es-PR" sz="11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ASG desarrollará nuevos RFP para otorgar contratos centralizados</a:t>
            </a:r>
          </a:p>
          <a:p>
            <a:pPr algn="ctr" defTabSz="914400">
              <a:defRPr/>
            </a:pPr>
            <a:endParaRPr lang="es-PR" sz="1100" kern="0">
              <a:solidFill>
                <a:srgbClr val="5D5E5D"/>
              </a:solidFill>
              <a:latin typeface="Century Gothic" panose="020B0502020202020204" pitchFamily="34" charset="0"/>
              <a:ea typeface="Open Sans" panose="020B0606030504020204" pitchFamily="34" charset="0"/>
              <a:cs typeface="Open Sans" panose="020B0606030504020204" pitchFamily="34" charset="0"/>
            </a:endParaRPr>
          </a:p>
        </p:txBody>
      </p:sp>
      <p:sp>
        <p:nvSpPr>
          <p:cNvPr id="110" name="Star: 5 Points 109">
            <a:extLst>
              <a:ext uri="{FF2B5EF4-FFF2-40B4-BE49-F238E27FC236}">
                <a16:creationId xmlns:a16="http://schemas.microsoft.com/office/drawing/2014/main" id="{D6CAD71B-04C0-472C-A23E-1D07B6063DE5}"/>
              </a:ext>
            </a:extLst>
          </p:cNvPr>
          <p:cNvSpPr/>
          <p:nvPr/>
        </p:nvSpPr>
        <p:spPr>
          <a:xfrm>
            <a:off x="7043849" y="1482218"/>
            <a:ext cx="307426" cy="275141"/>
          </a:xfrm>
          <a:prstGeom prst="star5">
            <a:avLst/>
          </a:prstGeom>
          <a:solidFill>
            <a:schemeClr val="accent1">
              <a:lumMod val="60000"/>
              <a:lumOff val="4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11" name="TextBox 110">
            <a:extLst>
              <a:ext uri="{FF2B5EF4-FFF2-40B4-BE49-F238E27FC236}">
                <a16:creationId xmlns:a16="http://schemas.microsoft.com/office/drawing/2014/main" id="{A6B4B673-9D16-4EB1-9732-B73AF15BA299}"/>
              </a:ext>
            </a:extLst>
          </p:cNvPr>
          <p:cNvSpPr txBox="1"/>
          <p:nvPr/>
        </p:nvSpPr>
        <p:spPr>
          <a:xfrm>
            <a:off x="9487130" y="4048189"/>
            <a:ext cx="1975934" cy="261610"/>
          </a:xfrm>
          <a:prstGeom prst="rect">
            <a:avLst/>
          </a:prstGeom>
          <a:noFill/>
        </p:spPr>
        <p:txBody>
          <a:bodyPr wrap="square" rtlCol="0">
            <a:spAutoFit/>
          </a:bodyPr>
          <a:lstStyle/>
          <a:p>
            <a:pPr algn="ctr" defTabSz="914400">
              <a:defRPr/>
            </a:pPr>
            <a:r>
              <a:rPr lang="es-PR" sz="11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Recursos Estratégicos </a:t>
            </a:r>
          </a:p>
        </p:txBody>
      </p:sp>
      <p:pic>
        <p:nvPicPr>
          <p:cNvPr id="112" name="Graphic 111" descr="Gavel">
            <a:extLst>
              <a:ext uri="{FF2B5EF4-FFF2-40B4-BE49-F238E27FC236}">
                <a16:creationId xmlns:a16="http://schemas.microsoft.com/office/drawing/2014/main" id="{E389359F-418A-4E5F-8481-0C793D4B4D0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00672" y="2069058"/>
            <a:ext cx="340231" cy="340231"/>
          </a:xfrm>
          <a:prstGeom prst="rect">
            <a:avLst/>
          </a:prstGeom>
        </p:spPr>
      </p:pic>
      <p:pic>
        <p:nvPicPr>
          <p:cNvPr id="113" name="Graphic 112" descr="Scales of justice">
            <a:extLst>
              <a:ext uri="{FF2B5EF4-FFF2-40B4-BE49-F238E27FC236}">
                <a16:creationId xmlns:a16="http://schemas.microsoft.com/office/drawing/2014/main" id="{8C78F19F-B272-4EB4-9B6F-CF7A4FBE05E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50417" y="2516077"/>
            <a:ext cx="340231" cy="340231"/>
          </a:xfrm>
          <a:prstGeom prst="rect">
            <a:avLst/>
          </a:prstGeom>
        </p:spPr>
      </p:pic>
      <p:pic>
        <p:nvPicPr>
          <p:cNvPr id="114" name="Graphic 113" descr="Document">
            <a:extLst>
              <a:ext uri="{FF2B5EF4-FFF2-40B4-BE49-F238E27FC236}">
                <a16:creationId xmlns:a16="http://schemas.microsoft.com/office/drawing/2014/main" id="{B732589A-6FE8-4D16-9BC3-78A3B7A81F6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579034" y="3662853"/>
            <a:ext cx="340231" cy="340231"/>
          </a:xfrm>
          <a:prstGeom prst="rect">
            <a:avLst/>
          </a:prstGeom>
        </p:spPr>
      </p:pic>
      <p:pic>
        <p:nvPicPr>
          <p:cNvPr id="115" name="Graphic 114" descr="Network">
            <a:extLst>
              <a:ext uri="{FF2B5EF4-FFF2-40B4-BE49-F238E27FC236}">
                <a16:creationId xmlns:a16="http://schemas.microsoft.com/office/drawing/2014/main" id="{C56F2375-CAD0-40E0-8B8A-594BCFF00C5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920351" y="3682216"/>
            <a:ext cx="340231" cy="340231"/>
          </a:xfrm>
          <a:prstGeom prst="rect">
            <a:avLst/>
          </a:prstGeom>
        </p:spPr>
      </p:pic>
      <p:pic>
        <p:nvPicPr>
          <p:cNvPr id="116" name="Graphic 115" descr="Playbook">
            <a:extLst>
              <a:ext uri="{FF2B5EF4-FFF2-40B4-BE49-F238E27FC236}">
                <a16:creationId xmlns:a16="http://schemas.microsoft.com/office/drawing/2014/main" id="{892E4653-11B3-43F4-B790-77AB4D0D58C8}"/>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008899" y="2513654"/>
            <a:ext cx="370847" cy="370847"/>
          </a:xfrm>
          <a:prstGeom prst="rect">
            <a:avLst/>
          </a:prstGeom>
        </p:spPr>
      </p:pic>
      <p:pic>
        <p:nvPicPr>
          <p:cNvPr id="117" name="Graphic 116" descr="Presentation with bar chart RTL">
            <a:extLst>
              <a:ext uri="{FF2B5EF4-FFF2-40B4-BE49-F238E27FC236}">
                <a16:creationId xmlns:a16="http://schemas.microsoft.com/office/drawing/2014/main" id="{53E7E5B3-7DBD-483D-81C9-865C8F93F775}"/>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2191697" y="2530296"/>
            <a:ext cx="370847" cy="370847"/>
          </a:xfrm>
          <a:prstGeom prst="rect">
            <a:avLst/>
          </a:prstGeom>
        </p:spPr>
      </p:pic>
      <p:sp>
        <p:nvSpPr>
          <p:cNvPr id="118" name="Rectangle 117">
            <a:extLst>
              <a:ext uri="{FF2B5EF4-FFF2-40B4-BE49-F238E27FC236}">
                <a16:creationId xmlns:a16="http://schemas.microsoft.com/office/drawing/2014/main" id="{7175B1F0-D9D5-4D4C-8C76-3238240B2AE5}"/>
              </a:ext>
            </a:extLst>
          </p:cNvPr>
          <p:cNvSpPr/>
          <p:nvPr/>
        </p:nvSpPr>
        <p:spPr>
          <a:xfrm>
            <a:off x="9213973" y="1905573"/>
            <a:ext cx="2597905" cy="2554049"/>
          </a:xfrm>
          <a:prstGeom prst="rect">
            <a:avLst/>
          </a:prstGeom>
          <a:noFill/>
          <a:ln w="28575" cap="flat" cmpd="sng" algn="ctr">
            <a:solidFill>
              <a:schemeClr val="accent1">
                <a:lumMod val="60000"/>
                <a:lumOff val="4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19" name="TextBox 118">
            <a:extLst>
              <a:ext uri="{FF2B5EF4-FFF2-40B4-BE49-F238E27FC236}">
                <a16:creationId xmlns:a16="http://schemas.microsoft.com/office/drawing/2014/main" id="{AAE9D60C-54DE-4706-A5D1-D8E52AB82E32}"/>
              </a:ext>
            </a:extLst>
          </p:cNvPr>
          <p:cNvSpPr txBox="1"/>
          <p:nvPr/>
        </p:nvSpPr>
        <p:spPr>
          <a:xfrm>
            <a:off x="9109872" y="1608315"/>
            <a:ext cx="2838013" cy="461665"/>
          </a:xfrm>
          <a:prstGeom prst="rect">
            <a:avLst/>
          </a:prstGeom>
          <a:solidFill>
            <a:srgbClr val="FFFFFF"/>
          </a:solid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PR" sz="12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Componentes claves para poner en práctica la Reforma</a:t>
            </a:r>
            <a:endParaRPr kumimoji="0" lang="es-PR" sz="1200" b="1" i="0" u="none" strike="noStrike" kern="0" cap="none" spc="0" normalizeH="0" baseline="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cxnSp>
        <p:nvCxnSpPr>
          <p:cNvPr id="120" name="Straight Connector 119">
            <a:extLst>
              <a:ext uri="{FF2B5EF4-FFF2-40B4-BE49-F238E27FC236}">
                <a16:creationId xmlns:a16="http://schemas.microsoft.com/office/drawing/2014/main" id="{83D6A150-96E9-498C-8780-90F571A84C68}"/>
              </a:ext>
            </a:extLst>
          </p:cNvPr>
          <p:cNvCxnSpPr>
            <a:cxnSpLocks/>
            <a:stCxn id="121" idx="3"/>
            <a:endCxn id="108" idx="6"/>
          </p:cNvCxnSpPr>
          <p:nvPr/>
        </p:nvCxnSpPr>
        <p:spPr>
          <a:xfrm flipH="1">
            <a:off x="10528879" y="3056826"/>
            <a:ext cx="451734" cy="76732"/>
          </a:xfrm>
          <a:prstGeom prst="line">
            <a:avLst/>
          </a:prstGeom>
          <a:noFill/>
          <a:ln w="28575" cap="flat" cmpd="sng" algn="ctr">
            <a:solidFill>
              <a:srgbClr val="5D5E5D"/>
            </a:solidFill>
            <a:prstDash val="solid"/>
            <a:miter lim="800000"/>
          </a:ln>
          <a:effectLst/>
        </p:spPr>
      </p:cxnSp>
      <p:sp>
        <p:nvSpPr>
          <p:cNvPr id="121" name="Oval 120">
            <a:extLst>
              <a:ext uri="{FF2B5EF4-FFF2-40B4-BE49-F238E27FC236}">
                <a16:creationId xmlns:a16="http://schemas.microsoft.com/office/drawing/2014/main" id="{D87449E7-ED94-46E8-AF36-72F739BB2444}"/>
              </a:ext>
            </a:extLst>
          </p:cNvPr>
          <p:cNvSpPr/>
          <p:nvPr/>
        </p:nvSpPr>
        <p:spPr>
          <a:xfrm>
            <a:off x="10902498" y="2601541"/>
            <a:ext cx="533400" cy="533400"/>
          </a:xfrm>
          <a:prstGeom prst="ellipse">
            <a:avLst/>
          </a:prstGeom>
          <a:solidFill>
            <a:schemeClr val="accent1">
              <a:lumMod val="60000"/>
              <a:lumOff val="40000"/>
            </a:schemeClr>
          </a:solidFill>
          <a:ln w="28575" cap="flat" cmpd="sng" algn="ctr">
            <a:solidFill>
              <a:schemeClr val="accent1">
                <a:lumMod val="60000"/>
                <a:lumOff val="4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22" name="Rectangle 121">
            <a:extLst>
              <a:ext uri="{FF2B5EF4-FFF2-40B4-BE49-F238E27FC236}">
                <a16:creationId xmlns:a16="http://schemas.microsoft.com/office/drawing/2014/main" id="{0A2D2CEC-F6DC-4447-9182-663CB8159F74}"/>
              </a:ext>
            </a:extLst>
          </p:cNvPr>
          <p:cNvSpPr/>
          <p:nvPr/>
        </p:nvSpPr>
        <p:spPr>
          <a:xfrm>
            <a:off x="10491736" y="2118793"/>
            <a:ext cx="1393076" cy="430887"/>
          </a:xfrm>
          <a:prstGeom prst="rect">
            <a:avLst/>
          </a:prstGeom>
          <a:noFill/>
        </p:spPr>
        <p:txBody>
          <a:bodyPr wrap="square" rtlCol="0">
            <a:spAutoFit/>
          </a:bodyPr>
          <a:lstStyle/>
          <a:p>
            <a:pPr algn="ctr" defTabSz="914400">
              <a:defRPr/>
            </a:pPr>
            <a:r>
              <a:rPr lang="es-PR" sz="11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Transformación Organizacional</a:t>
            </a:r>
          </a:p>
        </p:txBody>
      </p:sp>
      <p:pic>
        <p:nvPicPr>
          <p:cNvPr id="123" name="Graphic 122" descr="Flowchart">
            <a:extLst>
              <a:ext uri="{FF2B5EF4-FFF2-40B4-BE49-F238E27FC236}">
                <a16:creationId xmlns:a16="http://schemas.microsoft.com/office/drawing/2014/main" id="{AD4AAD83-4936-493E-B687-1681A98EB89A}"/>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960223" y="2645154"/>
            <a:ext cx="417400" cy="417400"/>
          </a:xfrm>
          <a:prstGeom prst="rect">
            <a:avLst/>
          </a:prstGeom>
        </p:spPr>
      </p:pic>
      <p:sp>
        <p:nvSpPr>
          <p:cNvPr id="124" name="Rounded Rectangle 121">
            <a:extLst>
              <a:ext uri="{FF2B5EF4-FFF2-40B4-BE49-F238E27FC236}">
                <a16:creationId xmlns:a16="http://schemas.microsoft.com/office/drawing/2014/main" id="{3BF6C375-B7A4-4374-A9CB-30153940FD67}"/>
              </a:ext>
            </a:extLst>
          </p:cNvPr>
          <p:cNvSpPr/>
          <p:nvPr/>
        </p:nvSpPr>
        <p:spPr>
          <a:xfrm>
            <a:off x="4064276" y="5267962"/>
            <a:ext cx="3259824" cy="877107"/>
          </a:xfrm>
          <a:prstGeom prst="roundRect">
            <a:avLst>
              <a:gd name="adj" fmla="val 10178"/>
            </a:avLst>
          </a:prstGeom>
          <a:noFill/>
          <a:ln w="19050" cap="flat" cmpd="sng" algn="ctr">
            <a:solidFill>
              <a:schemeClr val="accent1">
                <a:lumMod val="60000"/>
                <a:lumOff val="40000"/>
              </a:schemeClr>
            </a:solidFill>
            <a:prstDash val="solid"/>
            <a:miter lim="800000"/>
          </a:ln>
          <a:effectLst/>
        </p:spPr>
        <p:txBody>
          <a:bodyPr wrap="square" lIns="91440" tIns="91440" rIns="91440" bIns="91440" rtlCol="0" anchor="t">
            <a:noAutofit/>
          </a:bodyPr>
          <a:lstStyle/>
          <a:p>
            <a:pPr marL="228600" marR="0" lvl="0" indent="-22860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PR" sz="110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rPr>
              <a:t>Aprovechar el poder adquisitivo del GPR para obtener ahorros sustanciales en gastos específicos. (ej. </a:t>
            </a:r>
            <a:r>
              <a:rPr lang="es-PR" sz="1100" kern="0">
                <a:solidFill>
                  <a:srgbClr val="5D5E5D"/>
                </a:solidFill>
                <a:latin typeface="Century Gothic" panose="020B0502020202020204" pitchFamily="34" charset="0"/>
                <a:ea typeface="Open Sans" panose="020B0606030504020204" pitchFamily="34" charset="0"/>
                <a:cs typeface="Open Sans" panose="020B0606030504020204" pitchFamily="34" charset="0"/>
              </a:rPr>
              <a:t>Materiales de oficina</a:t>
            </a:r>
            <a:r>
              <a:rPr kumimoji="0" lang="es-PR" sz="110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rPr>
              <a:t>, IT Hardware, etc.)</a:t>
            </a:r>
          </a:p>
        </p:txBody>
      </p:sp>
      <p:sp>
        <p:nvSpPr>
          <p:cNvPr id="125" name="Rounded Rectangle 122">
            <a:extLst>
              <a:ext uri="{FF2B5EF4-FFF2-40B4-BE49-F238E27FC236}">
                <a16:creationId xmlns:a16="http://schemas.microsoft.com/office/drawing/2014/main" id="{699D2D81-161F-49C8-9347-37E7A50FC7AF}"/>
              </a:ext>
            </a:extLst>
          </p:cNvPr>
          <p:cNvSpPr/>
          <p:nvPr/>
        </p:nvSpPr>
        <p:spPr>
          <a:xfrm>
            <a:off x="7581816" y="5245699"/>
            <a:ext cx="3018216" cy="877108"/>
          </a:xfrm>
          <a:prstGeom prst="roundRect">
            <a:avLst>
              <a:gd name="adj" fmla="val 10178"/>
            </a:avLst>
          </a:prstGeom>
          <a:noFill/>
          <a:ln w="19050" cap="flat" cmpd="sng" algn="ctr">
            <a:solidFill>
              <a:schemeClr val="accent1">
                <a:lumMod val="60000"/>
                <a:lumOff val="40000"/>
              </a:schemeClr>
            </a:solidFill>
            <a:prstDash val="solid"/>
            <a:miter lim="800000"/>
          </a:ln>
          <a:effectLst/>
        </p:spPr>
        <p:txBody>
          <a:bodyPr wrap="square" lIns="91440" tIns="91440" rIns="91440" bIns="91440" rtlCol="0" anchor="t">
            <a:noAutofit/>
          </a:bodyPr>
          <a:lstStyle/>
          <a:p>
            <a:pPr marL="228600" marR="0" lvl="0" indent="-22860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PR" sz="1100" b="0" i="0" u="none" strike="noStrike" kern="0" cap="none" spc="0" normalizeH="0" baseline="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rPr>
              <a:t>Creación de nuevas divisiones e implementación de procesos uniformes y adquisiciones</a:t>
            </a:r>
          </a:p>
        </p:txBody>
      </p:sp>
      <p:sp>
        <p:nvSpPr>
          <p:cNvPr id="126" name="Rounded Rectangle 123">
            <a:extLst>
              <a:ext uri="{FF2B5EF4-FFF2-40B4-BE49-F238E27FC236}">
                <a16:creationId xmlns:a16="http://schemas.microsoft.com/office/drawing/2014/main" id="{AF6A5DB6-EB53-41D6-AD72-551A25D6D842}"/>
              </a:ext>
            </a:extLst>
          </p:cNvPr>
          <p:cNvSpPr/>
          <p:nvPr/>
        </p:nvSpPr>
        <p:spPr>
          <a:xfrm>
            <a:off x="612447" y="5276985"/>
            <a:ext cx="3200400" cy="877106"/>
          </a:xfrm>
          <a:prstGeom prst="roundRect">
            <a:avLst>
              <a:gd name="adj" fmla="val 10178"/>
            </a:avLst>
          </a:prstGeom>
          <a:noFill/>
          <a:ln w="19050" cap="flat" cmpd="sng" algn="ctr">
            <a:solidFill>
              <a:schemeClr val="accent1">
                <a:lumMod val="60000"/>
                <a:lumOff val="40000"/>
              </a:schemeClr>
            </a:solidFill>
            <a:prstDash val="solid"/>
            <a:miter lim="800000"/>
          </a:ln>
          <a:effectLst/>
        </p:spPr>
        <p:txBody>
          <a:bodyPr wrap="square" lIns="91440" tIns="91440" rIns="91440" bIns="91440" rtlCol="0" anchor="t">
            <a:noAutofit/>
          </a:bodyPr>
          <a:lstStyle/>
          <a:p>
            <a:pPr marL="228600" marR="0" lvl="0" indent="-22860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s-PR" sz="1200" kern="0">
                <a:solidFill>
                  <a:srgbClr val="5D5E5D"/>
                </a:solidFill>
                <a:latin typeface="Century Gothic" panose="020B0502020202020204" pitchFamily="34" charset="0"/>
                <a:ea typeface="Open Sans" panose="020B0606030504020204" pitchFamily="34" charset="0"/>
                <a:cs typeface="Open Sans" panose="020B0606030504020204" pitchFamily="34" charset="0"/>
              </a:rPr>
              <a:t>Implementación </a:t>
            </a:r>
            <a:endParaRPr kumimoji="0" lang="es-PR" sz="120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a:p>
            <a:pPr marL="228600" marR="0" lvl="0" indent="-22860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PR" sz="120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rPr>
              <a:t>Centralización del proceso de solicitud de adquisiciones </a:t>
            </a:r>
          </a:p>
        </p:txBody>
      </p:sp>
      <p:sp>
        <p:nvSpPr>
          <p:cNvPr id="127" name="Rectangle 126">
            <a:extLst>
              <a:ext uri="{FF2B5EF4-FFF2-40B4-BE49-F238E27FC236}">
                <a16:creationId xmlns:a16="http://schemas.microsoft.com/office/drawing/2014/main" id="{85577BB5-707B-401F-9797-BB5AC5C7403B}"/>
              </a:ext>
            </a:extLst>
          </p:cNvPr>
          <p:cNvSpPr/>
          <p:nvPr/>
        </p:nvSpPr>
        <p:spPr>
          <a:xfrm>
            <a:off x="901235" y="5056019"/>
            <a:ext cx="2622834" cy="307777"/>
          </a:xfrm>
          <a:prstGeom prst="rect">
            <a:avLst/>
          </a:prstGeom>
          <a:solidFill>
            <a:srgbClr val="FFFFFF"/>
          </a:solidFill>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PR" sz="1400" b="1" i="1" u="none" strike="noStrike" kern="0" cap="none" spc="0" normalizeH="0" baseline="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rPr>
              <a:t>Centralización de Contratos</a:t>
            </a:r>
          </a:p>
        </p:txBody>
      </p:sp>
      <p:sp>
        <p:nvSpPr>
          <p:cNvPr id="128" name="Rectangle 127">
            <a:extLst>
              <a:ext uri="{FF2B5EF4-FFF2-40B4-BE49-F238E27FC236}">
                <a16:creationId xmlns:a16="http://schemas.microsoft.com/office/drawing/2014/main" id="{D218FDD1-213C-4F2B-B724-7A4A5F5ABC0F}"/>
              </a:ext>
            </a:extLst>
          </p:cNvPr>
          <p:cNvSpPr/>
          <p:nvPr/>
        </p:nvSpPr>
        <p:spPr>
          <a:xfrm>
            <a:off x="4507334" y="5039781"/>
            <a:ext cx="2411931" cy="307777"/>
          </a:xfrm>
          <a:prstGeom prst="rect">
            <a:avLst/>
          </a:prstGeom>
          <a:solidFill>
            <a:srgbClr val="FFFFFF"/>
          </a:solid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PR" sz="1400" b="1" i="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Recursos Estratégicos</a:t>
            </a:r>
            <a:endParaRPr kumimoji="0" lang="es-PR" sz="1400" b="1" i="1" u="none" strike="noStrike" kern="0" cap="none" spc="0" normalizeH="0" baseline="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29" name="Rectangle 128">
            <a:extLst>
              <a:ext uri="{FF2B5EF4-FFF2-40B4-BE49-F238E27FC236}">
                <a16:creationId xmlns:a16="http://schemas.microsoft.com/office/drawing/2014/main" id="{5ED5FED2-7384-41D3-91D3-D0C6651383AB}"/>
              </a:ext>
            </a:extLst>
          </p:cNvPr>
          <p:cNvSpPr/>
          <p:nvPr/>
        </p:nvSpPr>
        <p:spPr>
          <a:xfrm>
            <a:off x="7664976" y="5060432"/>
            <a:ext cx="2869696" cy="307777"/>
          </a:xfrm>
          <a:prstGeom prst="rect">
            <a:avLst/>
          </a:prstGeom>
          <a:solidFill>
            <a:srgbClr val="FFFFFF"/>
          </a:solidFill>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PR" sz="1400" b="1" i="1" u="none" strike="noStrike" kern="0" cap="none" spc="0" normalizeH="0" baseline="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rPr>
              <a:t>Transformación organizacional</a:t>
            </a:r>
          </a:p>
        </p:txBody>
      </p:sp>
      <p:pic>
        <p:nvPicPr>
          <p:cNvPr id="130" name="Graphic 129" descr="Shopping cart">
            <a:extLst>
              <a:ext uri="{FF2B5EF4-FFF2-40B4-BE49-F238E27FC236}">
                <a16:creationId xmlns:a16="http://schemas.microsoft.com/office/drawing/2014/main" id="{C1E65772-E9CB-4C50-98EF-2E84CF8F8EC4}"/>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10297894" y="3564974"/>
            <a:ext cx="387124" cy="387124"/>
          </a:xfrm>
          <a:prstGeom prst="rect">
            <a:avLst/>
          </a:prstGeom>
        </p:spPr>
      </p:pic>
      <p:pic>
        <p:nvPicPr>
          <p:cNvPr id="131" name="Graphic 130" descr="Target">
            <a:extLst>
              <a:ext uri="{FF2B5EF4-FFF2-40B4-BE49-F238E27FC236}">
                <a16:creationId xmlns:a16="http://schemas.microsoft.com/office/drawing/2014/main" id="{0BDD6E7E-72C1-4AA0-B508-B86816356618}"/>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9539708" y="2662966"/>
            <a:ext cx="429359" cy="429359"/>
          </a:xfrm>
          <a:prstGeom prst="rect">
            <a:avLst/>
          </a:prstGeom>
        </p:spPr>
      </p:pic>
      <p:cxnSp>
        <p:nvCxnSpPr>
          <p:cNvPr id="132" name="Straight Connector 131">
            <a:extLst>
              <a:ext uri="{FF2B5EF4-FFF2-40B4-BE49-F238E27FC236}">
                <a16:creationId xmlns:a16="http://schemas.microsoft.com/office/drawing/2014/main" id="{DFC01466-111A-4427-9DC3-E067D715EAAC}"/>
              </a:ext>
            </a:extLst>
          </p:cNvPr>
          <p:cNvCxnSpPr>
            <a:cxnSpLocks/>
            <a:stCxn id="83" idx="2"/>
          </p:cNvCxnSpPr>
          <p:nvPr/>
        </p:nvCxnSpPr>
        <p:spPr>
          <a:xfrm flipH="1" flipV="1">
            <a:off x="2470079" y="3847099"/>
            <a:ext cx="343308" cy="554"/>
          </a:xfrm>
          <a:prstGeom prst="line">
            <a:avLst/>
          </a:prstGeom>
          <a:noFill/>
          <a:ln w="28575" cap="flat" cmpd="sng" algn="ctr">
            <a:solidFill>
              <a:srgbClr val="5D5E5D"/>
            </a:solidFill>
            <a:prstDash val="solid"/>
            <a:miter lim="800000"/>
          </a:ln>
          <a:effectLst/>
        </p:spPr>
      </p:cxnSp>
      <p:cxnSp>
        <p:nvCxnSpPr>
          <p:cNvPr id="133" name="Straight Connector 132">
            <a:extLst>
              <a:ext uri="{FF2B5EF4-FFF2-40B4-BE49-F238E27FC236}">
                <a16:creationId xmlns:a16="http://schemas.microsoft.com/office/drawing/2014/main" id="{1986F50B-13E4-4690-9486-BDE1DC91ABB2}"/>
              </a:ext>
            </a:extLst>
          </p:cNvPr>
          <p:cNvCxnSpPr>
            <a:cxnSpLocks/>
            <a:stCxn id="83" idx="6"/>
          </p:cNvCxnSpPr>
          <p:nvPr/>
        </p:nvCxnSpPr>
        <p:spPr>
          <a:xfrm flipV="1">
            <a:off x="3346787" y="3834619"/>
            <a:ext cx="434663" cy="13034"/>
          </a:xfrm>
          <a:prstGeom prst="line">
            <a:avLst/>
          </a:prstGeom>
          <a:noFill/>
          <a:ln w="28575" cap="flat" cmpd="sng" algn="ctr">
            <a:solidFill>
              <a:srgbClr val="5D5E5D"/>
            </a:solidFill>
            <a:prstDash val="solid"/>
            <a:miter lim="800000"/>
          </a:ln>
          <a:effectLst/>
        </p:spPr>
      </p:cxnSp>
      <p:cxnSp>
        <p:nvCxnSpPr>
          <p:cNvPr id="134" name="Straight Connector 133">
            <a:extLst>
              <a:ext uri="{FF2B5EF4-FFF2-40B4-BE49-F238E27FC236}">
                <a16:creationId xmlns:a16="http://schemas.microsoft.com/office/drawing/2014/main" id="{36A6E111-D02D-48DC-B955-9D840D23295F}"/>
              </a:ext>
            </a:extLst>
          </p:cNvPr>
          <p:cNvCxnSpPr>
            <a:cxnSpLocks/>
          </p:cNvCxnSpPr>
          <p:nvPr/>
        </p:nvCxnSpPr>
        <p:spPr>
          <a:xfrm flipV="1">
            <a:off x="5821203" y="2864331"/>
            <a:ext cx="0" cy="427216"/>
          </a:xfrm>
          <a:prstGeom prst="line">
            <a:avLst/>
          </a:prstGeom>
          <a:noFill/>
          <a:ln w="28575" cap="flat" cmpd="sng" algn="ctr">
            <a:solidFill>
              <a:srgbClr val="5D5E5D"/>
            </a:solidFill>
            <a:prstDash val="solid"/>
            <a:miter lim="800000"/>
          </a:ln>
          <a:effectLst/>
        </p:spPr>
      </p:cxnSp>
      <p:sp>
        <p:nvSpPr>
          <p:cNvPr id="135" name="Oval 134">
            <a:extLst>
              <a:ext uri="{FF2B5EF4-FFF2-40B4-BE49-F238E27FC236}">
                <a16:creationId xmlns:a16="http://schemas.microsoft.com/office/drawing/2014/main" id="{3629331B-C330-43A5-8626-C1B68E3A766A}"/>
              </a:ext>
            </a:extLst>
          </p:cNvPr>
          <p:cNvSpPr/>
          <p:nvPr/>
        </p:nvSpPr>
        <p:spPr>
          <a:xfrm>
            <a:off x="5584637" y="2427772"/>
            <a:ext cx="533400" cy="533400"/>
          </a:xfrm>
          <a:prstGeom prst="ellipse">
            <a:avLst/>
          </a:prstGeom>
          <a:solidFill>
            <a:srgbClr val="FFFFFF"/>
          </a:solidFill>
          <a:ln w="28575" cap="flat" cmpd="sng" algn="ctr">
            <a:solidFill>
              <a:schemeClr val="accent1">
                <a:lumMod val="5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36" name="Oval 135">
            <a:extLst>
              <a:ext uri="{FF2B5EF4-FFF2-40B4-BE49-F238E27FC236}">
                <a16:creationId xmlns:a16="http://schemas.microsoft.com/office/drawing/2014/main" id="{45B6EF19-E8B5-46D3-B3B8-EBA7F1D34FCA}"/>
              </a:ext>
            </a:extLst>
          </p:cNvPr>
          <p:cNvSpPr/>
          <p:nvPr/>
        </p:nvSpPr>
        <p:spPr>
          <a:xfrm>
            <a:off x="5776856" y="3244514"/>
            <a:ext cx="88695" cy="88695"/>
          </a:xfrm>
          <a:prstGeom prst="ellipse">
            <a:avLst/>
          </a:prstGeom>
          <a:solidFill>
            <a:srgbClr val="FFFFFF"/>
          </a:solidFill>
          <a:ln w="28575" cap="flat" cmpd="sng" algn="ctr">
            <a:solidFill>
              <a:srgbClr val="5D5E5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38" name="Rectangle 137">
            <a:extLst>
              <a:ext uri="{FF2B5EF4-FFF2-40B4-BE49-F238E27FC236}">
                <a16:creationId xmlns:a16="http://schemas.microsoft.com/office/drawing/2014/main" id="{007D7828-2940-4A46-B5CC-A5F8D57620E6}"/>
              </a:ext>
            </a:extLst>
          </p:cNvPr>
          <p:cNvSpPr/>
          <p:nvPr/>
        </p:nvSpPr>
        <p:spPr>
          <a:xfrm>
            <a:off x="647685" y="6426125"/>
            <a:ext cx="291636" cy="87508"/>
          </a:xfrm>
          <a:prstGeom prst="rect">
            <a:avLst/>
          </a:prstGeom>
          <a:solidFill>
            <a:schemeClr val="accent1">
              <a:lumMod val="50000"/>
            </a:schemeClr>
          </a:solidFill>
          <a:ln w="12700" cap="flat" cmpd="sng" algn="ctr">
            <a:solidFill>
              <a:schemeClr val="accent1">
                <a:lumMod val="5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39" name="Rectangle 138">
            <a:extLst>
              <a:ext uri="{FF2B5EF4-FFF2-40B4-BE49-F238E27FC236}">
                <a16:creationId xmlns:a16="http://schemas.microsoft.com/office/drawing/2014/main" id="{CB2565B8-F8D1-47B9-A1E7-DB7ABE4CED0E}"/>
              </a:ext>
            </a:extLst>
          </p:cNvPr>
          <p:cNvSpPr/>
          <p:nvPr/>
        </p:nvSpPr>
        <p:spPr>
          <a:xfrm>
            <a:off x="4081300" y="6404042"/>
            <a:ext cx="291636" cy="87508"/>
          </a:xfrm>
          <a:prstGeom prst="rect">
            <a:avLst/>
          </a:prstGeom>
          <a:solidFill>
            <a:schemeClr val="accent1">
              <a:lumMod val="60000"/>
              <a:lumOff val="40000"/>
            </a:schemeClr>
          </a:solidFill>
          <a:ln w="12700" cap="flat" cmpd="sng" algn="ctr">
            <a:solidFill>
              <a:schemeClr val="accent1">
                <a:lumMod val="60000"/>
                <a:lumOff val="4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40" name="TextBox 139">
            <a:extLst>
              <a:ext uri="{FF2B5EF4-FFF2-40B4-BE49-F238E27FC236}">
                <a16:creationId xmlns:a16="http://schemas.microsoft.com/office/drawing/2014/main" id="{17CD6143-F135-48D5-B5AD-0E3EB33ED4F7}"/>
              </a:ext>
            </a:extLst>
          </p:cNvPr>
          <p:cNvSpPr txBox="1"/>
          <p:nvPr/>
        </p:nvSpPr>
        <p:spPr>
          <a:xfrm>
            <a:off x="4360306" y="6314370"/>
            <a:ext cx="2238113" cy="261610"/>
          </a:xfrm>
          <a:prstGeom prst="rect">
            <a:avLst/>
          </a:prstGeom>
          <a:noFill/>
        </p:spPr>
        <p:txBody>
          <a:bodyPr wrap="none" rtlCol="0">
            <a:spAutoFit/>
          </a:bodyPr>
          <a:lstStyle/>
          <a:p>
            <a:pPr defTabSz="914400"/>
            <a:r>
              <a:rPr lang="es-PR" sz="1100">
                <a:solidFill>
                  <a:srgbClr val="5D5E5D"/>
                </a:solidFill>
                <a:latin typeface="Century Gothic" panose="020B0502020202020204" pitchFamily="34" charset="0"/>
                <a:ea typeface="Open Sans" panose="020B0606030504020204" pitchFamily="34" charset="0"/>
                <a:cs typeface="Open Sans" panose="020B0606030504020204" pitchFamily="34" charset="0"/>
              </a:rPr>
              <a:t>Iniciativas liderada por la ASG</a:t>
            </a:r>
          </a:p>
        </p:txBody>
      </p:sp>
      <p:sp>
        <p:nvSpPr>
          <p:cNvPr id="141" name="TextBox 140">
            <a:extLst>
              <a:ext uri="{FF2B5EF4-FFF2-40B4-BE49-F238E27FC236}">
                <a16:creationId xmlns:a16="http://schemas.microsoft.com/office/drawing/2014/main" id="{2D7A7201-ECF1-4206-AE06-B7672B66A20F}"/>
              </a:ext>
            </a:extLst>
          </p:cNvPr>
          <p:cNvSpPr txBox="1"/>
          <p:nvPr/>
        </p:nvSpPr>
        <p:spPr>
          <a:xfrm>
            <a:off x="926691" y="6338260"/>
            <a:ext cx="2845651" cy="261610"/>
          </a:xfrm>
          <a:prstGeom prst="rect">
            <a:avLst/>
          </a:prstGeom>
          <a:noFill/>
        </p:spPr>
        <p:txBody>
          <a:bodyPr wrap="none" rtlCol="0">
            <a:spAutoFit/>
          </a:bodyPr>
          <a:lstStyle/>
          <a:p>
            <a:pPr defTabSz="914400"/>
            <a:r>
              <a:rPr lang="es-PR" sz="1100">
                <a:solidFill>
                  <a:srgbClr val="5D5E5D"/>
                </a:solidFill>
                <a:latin typeface="Century Gothic" panose="020B0502020202020204" pitchFamily="34" charset="0"/>
                <a:ea typeface="Open Sans" panose="020B0606030504020204" pitchFamily="34" charset="0"/>
                <a:cs typeface="Open Sans" panose="020B0606030504020204" pitchFamily="34" charset="0"/>
              </a:rPr>
              <a:t>Iniciativas del Gobierno de Puerto Rico</a:t>
            </a:r>
          </a:p>
        </p:txBody>
      </p:sp>
      <p:pic>
        <p:nvPicPr>
          <p:cNvPr id="142" name="Graphic 141" descr="Court">
            <a:extLst>
              <a:ext uri="{FF2B5EF4-FFF2-40B4-BE49-F238E27FC236}">
                <a16:creationId xmlns:a16="http://schemas.microsoft.com/office/drawing/2014/main" id="{56626B1A-ADB9-45E5-9EAE-704E07987307}"/>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5666983" y="2483886"/>
            <a:ext cx="377760" cy="377760"/>
          </a:xfrm>
          <a:prstGeom prst="rect">
            <a:avLst/>
          </a:prstGeom>
        </p:spPr>
      </p:pic>
      <p:cxnSp>
        <p:nvCxnSpPr>
          <p:cNvPr id="69" name="Straight Connector 68">
            <a:extLst>
              <a:ext uri="{FF2B5EF4-FFF2-40B4-BE49-F238E27FC236}">
                <a16:creationId xmlns:a16="http://schemas.microsoft.com/office/drawing/2014/main" id="{1AAF9130-AAFE-438A-A15B-8899E8C3A442}"/>
              </a:ext>
            </a:extLst>
          </p:cNvPr>
          <p:cNvCxnSpPr>
            <a:cxnSpLocks/>
          </p:cNvCxnSpPr>
          <p:nvPr/>
        </p:nvCxnSpPr>
        <p:spPr>
          <a:xfrm>
            <a:off x="8368299" y="3304309"/>
            <a:ext cx="1193" cy="233096"/>
          </a:xfrm>
          <a:prstGeom prst="line">
            <a:avLst/>
          </a:prstGeom>
          <a:noFill/>
          <a:ln w="28575" cap="flat" cmpd="sng" algn="ctr">
            <a:solidFill>
              <a:srgbClr val="5D5E5D"/>
            </a:solidFill>
            <a:prstDash val="solid"/>
            <a:miter lim="800000"/>
          </a:ln>
          <a:effectLst/>
        </p:spPr>
      </p:cxnSp>
      <p:sp>
        <p:nvSpPr>
          <p:cNvPr id="70" name="Oval 69">
            <a:extLst>
              <a:ext uri="{FF2B5EF4-FFF2-40B4-BE49-F238E27FC236}">
                <a16:creationId xmlns:a16="http://schemas.microsoft.com/office/drawing/2014/main" id="{4043DB04-0A55-44D4-9A76-458D65406A28}"/>
              </a:ext>
            </a:extLst>
          </p:cNvPr>
          <p:cNvSpPr/>
          <p:nvPr/>
        </p:nvSpPr>
        <p:spPr>
          <a:xfrm>
            <a:off x="8123340" y="3537405"/>
            <a:ext cx="533400" cy="533400"/>
          </a:xfrm>
          <a:prstGeom prst="ellipse">
            <a:avLst/>
          </a:prstGeom>
          <a:solidFill>
            <a:srgbClr val="FFFFFF"/>
          </a:solidFill>
          <a:ln w="28575" cap="flat" cmpd="sng" algn="ctr">
            <a:solidFill>
              <a:schemeClr val="accent1">
                <a:lumMod val="60000"/>
                <a:lumOff val="40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pic>
        <p:nvPicPr>
          <p:cNvPr id="72" name="Graphic 71" descr="Gavel">
            <a:extLst>
              <a:ext uri="{FF2B5EF4-FFF2-40B4-BE49-F238E27FC236}">
                <a16:creationId xmlns:a16="http://schemas.microsoft.com/office/drawing/2014/main" id="{E607AFED-F508-4F51-8EFE-516EE403AB5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234087" y="3632633"/>
            <a:ext cx="340231" cy="340231"/>
          </a:xfrm>
          <a:prstGeom prst="rect">
            <a:avLst/>
          </a:prstGeom>
        </p:spPr>
      </p:pic>
      <p:sp>
        <p:nvSpPr>
          <p:cNvPr id="73" name="TextBox 72">
            <a:extLst>
              <a:ext uri="{FF2B5EF4-FFF2-40B4-BE49-F238E27FC236}">
                <a16:creationId xmlns:a16="http://schemas.microsoft.com/office/drawing/2014/main" id="{C4BDA0E0-A8DC-4DFF-887A-F03156D537F8}"/>
              </a:ext>
            </a:extLst>
          </p:cNvPr>
          <p:cNvSpPr txBox="1"/>
          <p:nvPr/>
        </p:nvSpPr>
        <p:spPr>
          <a:xfrm>
            <a:off x="7638125" y="4172471"/>
            <a:ext cx="1518773" cy="461665"/>
          </a:xfrm>
          <a:prstGeom prst="rect">
            <a:avLst/>
          </a:prstGeom>
          <a:noFill/>
        </p:spPr>
        <p:txBody>
          <a:bodyPr wrap="square" rtlCol="0">
            <a:spAutoFit/>
          </a:bodyPr>
          <a:lstStyle/>
          <a:p>
            <a:pPr algn="ctr" defTabSz="914400">
              <a:defRPr/>
            </a:pPr>
            <a:r>
              <a:rPr lang="es-PR" sz="1200" b="1" kern="0">
                <a:solidFill>
                  <a:srgbClr val="5D5E5D"/>
                </a:solidFill>
                <a:latin typeface="Century Gothic" panose="020B0502020202020204" pitchFamily="34" charset="0"/>
                <a:ea typeface="Open Sans" panose="020B0606030504020204" pitchFamily="34" charset="0"/>
                <a:cs typeface="Open Sans" panose="020B0606030504020204" pitchFamily="34" charset="0"/>
              </a:rPr>
              <a:t>Reglamento 9230</a:t>
            </a:r>
          </a:p>
          <a:p>
            <a:pPr algn="ctr" defTabSz="914400">
              <a:defRPr/>
            </a:pPr>
            <a:r>
              <a:rPr lang="es-PR" sz="1200" kern="0">
                <a:solidFill>
                  <a:srgbClr val="5D5E5D"/>
                </a:solidFill>
                <a:latin typeface="Century Gothic" panose="020B0502020202020204" pitchFamily="34" charset="0"/>
                <a:ea typeface="Open Sans" panose="020B0606030504020204" pitchFamily="34" charset="0"/>
                <a:cs typeface="Open Sans" panose="020B0606030504020204" pitchFamily="34" charset="0"/>
              </a:rPr>
              <a:t>noviembre 2020</a:t>
            </a:r>
          </a:p>
        </p:txBody>
      </p:sp>
    </p:spTree>
    <p:extLst>
      <p:ext uri="{BB962C8B-B14F-4D97-AF65-F5344CB8AC3E}">
        <p14:creationId xmlns:p14="http://schemas.microsoft.com/office/powerpoint/2010/main" val="2200733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F3E7B4B-874E-496B-9337-BD2ADFBB1776}"/>
              </a:ext>
            </a:extLst>
          </p:cNvPr>
          <p:cNvSpPr/>
          <p:nvPr/>
        </p:nvSpPr>
        <p:spPr>
          <a:xfrm>
            <a:off x="4456981" y="2710580"/>
            <a:ext cx="3278037" cy="402566"/>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C3056D34-FFDC-0640-99B9-F3F6E85E7A9B}"/>
              </a:ext>
            </a:extLst>
          </p:cNvPr>
          <p:cNvSpPr txBox="1"/>
          <p:nvPr/>
        </p:nvSpPr>
        <p:spPr>
          <a:xfrm>
            <a:off x="1934408" y="1350725"/>
            <a:ext cx="9747824" cy="1292662"/>
          </a:xfrm>
          <a:prstGeom prst="rect">
            <a:avLst/>
          </a:prstGeom>
          <a:noFill/>
        </p:spPr>
        <p:txBody>
          <a:bodyPr wrap="square" lIns="91440" tIns="45720" rIns="91440" bIns="45720" rtlCol="0" anchor="t">
            <a:spAutoFit/>
          </a:bodyPr>
          <a:lstStyle/>
          <a:p>
            <a:pPr algn="ctr">
              <a:defRPr/>
            </a:pPr>
            <a:r>
              <a:rPr lang="es-PR" sz="2000" b="1" kern="0">
                <a:solidFill>
                  <a:schemeClr val="accent1">
                    <a:lumMod val="75000"/>
                  </a:schemeClr>
                </a:solidFill>
                <a:latin typeface="Century Gothic"/>
                <a:ea typeface="Open Sans" panose="020B0606030504020204" pitchFamily="34" charset="0"/>
                <a:cs typeface="Open Sans" panose="020B0606030504020204" pitchFamily="34" charset="0"/>
                <a:hlinkClick r:id="rId2">
                  <a:extLst>
                    <a:ext uri="{A12FA001-AC4F-418D-AE19-62706E023703}">
                      <ahyp:hlinkClr xmlns:ahyp="http://schemas.microsoft.com/office/drawing/2018/hyperlinkcolor" val="tx"/>
                    </a:ext>
                  </a:extLst>
                </a:hlinkClick>
              </a:rPr>
              <a:t>“Ley de la Administración de Servicios Generales para la Centralización de las Compras del Gobierno de Puerto Rico de 2019”, Ley Núm. 73 de 23 de julio de 2019, según enmendada</a:t>
            </a:r>
            <a:endParaRPr lang="es-PR" sz="2000" b="1" kern="0">
              <a:solidFill>
                <a:schemeClr val="accent1">
                  <a:lumMod val="75000"/>
                </a:schemeClr>
              </a:solidFill>
              <a:latin typeface="Century Gothic"/>
              <a:ea typeface="Open Sans" panose="020B0606030504020204" pitchFamily="34" charset="0"/>
              <a:cs typeface="Open Sans" panose="020B0606030504020204" pitchFamily="34" charset="0"/>
            </a:endParaRPr>
          </a:p>
          <a:p>
            <a:pPr algn="ctr" defTabSz="914400">
              <a:defRPr/>
            </a:pPr>
            <a:endParaRPr lang="es-PR" kern="0">
              <a:solidFill>
                <a:schemeClr val="accent1">
                  <a:lumMod val="75000"/>
                </a:schemeClr>
              </a:solidFill>
              <a:latin typeface="Century Gothic"/>
              <a:ea typeface="Open Sans" panose="020B0606030504020204" pitchFamily="34" charset="0"/>
              <a:cs typeface="Open Sans" panose="020B0606030504020204" pitchFamily="34" charset="0"/>
            </a:endParaRPr>
          </a:p>
        </p:txBody>
      </p:sp>
      <p:sp>
        <p:nvSpPr>
          <p:cNvPr id="9" name="Text Placeholder 14">
            <a:extLst>
              <a:ext uri="{FF2B5EF4-FFF2-40B4-BE49-F238E27FC236}">
                <a16:creationId xmlns:a16="http://schemas.microsoft.com/office/drawing/2014/main" id="{FDEF3527-6643-F04C-94A9-80C8BC9B5946}"/>
              </a:ext>
            </a:extLst>
          </p:cNvPr>
          <p:cNvSpPr txBox="1">
            <a:spLocks/>
          </p:cNvSpPr>
          <p:nvPr/>
        </p:nvSpPr>
        <p:spPr>
          <a:xfrm>
            <a:off x="1667050" y="3473525"/>
            <a:ext cx="9562602" cy="1039029"/>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defRPr lang="en-US"/>
            </a:defPPr>
            <a:lvl1pPr marL="171450" lvl="0" indent="-171450">
              <a:spcBef>
                <a:spcPts val="1000"/>
              </a:spcBef>
              <a:buFont typeface="Arial" panose="020B0604020202020204" pitchFamily="34" charset="0"/>
              <a:buChar char="•"/>
              <a:defRPr sz="1050">
                <a:solidFill>
                  <a:srgbClr val="393868"/>
                </a:solidFill>
                <a:latin typeface="Verdana" panose="020B0604030504040204" pitchFamily="34" charset="0"/>
                <a:ea typeface="Verdana" panose="020B060403050404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just"/>
            <a:r>
              <a:rPr lang="es-PR" sz="1600">
                <a:solidFill>
                  <a:schemeClr val="bg2">
                    <a:lumMod val="25000"/>
                  </a:schemeClr>
                </a:solidFill>
                <a:latin typeface="Century Gothic" panose="020B0502020202020204" pitchFamily="34" charset="0"/>
                <a:ea typeface="Microsoft Sans Serif"/>
                <a:cs typeface="Microsoft Sans Serif"/>
              </a:rPr>
              <a:t>Las disposiciones de esta Ley regirán los procesos de compras y subastas de bienes, obras y servicios no profesionales en </a:t>
            </a:r>
            <a:r>
              <a:rPr lang="es-PR" sz="1600" b="1">
                <a:solidFill>
                  <a:schemeClr val="bg2">
                    <a:lumMod val="25000"/>
                  </a:schemeClr>
                </a:solidFill>
                <a:latin typeface="Century Gothic" panose="020B0502020202020204" pitchFamily="34" charset="0"/>
                <a:ea typeface="Microsoft Sans Serif"/>
                <a:cs typeface="Microsoft Sans Serif"/>
              </a:rPr>
              <a:t>todas</a:t>
            </a:r>
            <a:r>
              <a:rPr lang="es-PR" sz="1600">
                <a:solidFill>
                  <a:schemeClr val="bg2">
                    <a:lumMod val="25000"/>
                  </a:schemeClr>
                </a:solidFill>
                <a:latin typeface="Century Gothic" panose="020B0502020202020204" pitchFamily="34" charset="0"/>
                <a:ea typeface="Microsoft Sans Serif"/>
                <a:cs typeface="Microsoft Sans Serif"/>
              </a:rPr>
              <a:t> las Entidades Gubernamentales y las Entidades Exentas. </a:t>
            </a:r>
            <a:endParaRPr lang="en-US" sz="1600">
              <a:solidFill>
                <a:schemeClr val="bg2">
                  <a:lumMod val="25000"/>
                </a:schemeClr>
              </a:solidFill>
              <a:latin typeface="Century Gothic" panose="020B0502020202020204" pitchFamily="34" charset="0"/>
            </a:endParaRPr>
          </a:p>
          <a:p>
            <a:pPr marL="0" indent="0" algn="just">
              <a:buNone/>
            </a:pPr>
            <a:endParaRPr lang="en-US" sz="1200">
              <a:solidFill>
                <a:schemeClr val="bg2">
                  <a:lumMod val="25000"/>
                </a:schemeClr>
              </a:solidFill>
              <a:latin typeface="Century Gothic"/>
              <a:ea typeface="Open Sans" panose="020B0606030504020204" pitchFamily="34" charset="0"/>
              <a:cs typeface="Open Sans" panose="020B0606030504020204" pitchFamily="34" charset="0"/>
            </a:endParaRPr>
          </a:p>
        </p:txBody>
      </p:sp>
      <p:sp>
        <p:nvSpPr>
          <p:cNvPr id="10" name="Text Placeholder 14">
            <a:extLst>
              <a:ext uri="{FF2B5EF4-FFF2-40B4-BE49-F238E27FC236}">
                <a16:creationId xmlns:a16="http://schemas.microsoft.com/office/drawing/2014/main" id="{CAE670E6-156D-9240-86AC-2635D45D6C75}"/>
              </a:ext>
            </a:extLst>
          </p:cNvPr>
          <p:cNvSpPr txBox="1">
            <a:spLocks/>
          </p:cNvSpPr>
          <p:nvPr/>
        </p:nvSpPr>
        <p:spPr>
          <a:xfrm>
            <a:off x="1667050" y="4440552"/>
            <a:ext cx="9639774" cy="1613947"/>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defRPr lang="en-US"/>
            </a:defPPr>
            <a:lvl1pPr marL="171450" lvl="0" indent="-171450">
              <a:spcBef>
                <a:spcPts val="1000"/>
              </a:spcBef>
              <a:buFont typeface="Arial" panose="020B0604020202020204" pitchFamily="34" charset="0"/>
              <a:buChar char="•"/>
              <a:defRPr sz="1050">
                <a:solidFill>
                  <a:srgbClr val="393868"/>
                </a:solidFill>
                <a:latin typeface="Verdana" panose="020B0604030504040204" pitchFamily="34" charset="0"/>
                <a:ea typeface="Verdana" panose="020B060403050404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just"/>
            <a:r>
              <a:rPr lang="es-PR" sz="1600">
                <a:solidFill>
                  <a:schemeClr val="bg2">
                    <a:lumMod val="25000"/>
                  </a:schemeClr>
                </a:solidFill>
                <a:latin typeface="Century Gothic"/>
                <a:ea typeface="Microsoft Sans Serif"/>
                <a:cs typeface="Microsoft Sans Serif"/>
              </a:rPr>
              <a:t>La Rama Judicial, la Asamblea Legislativa </a:t>
            </a:r>
            <a:r>
              <a:rPr lang="es-PR" sz="1600" b="1">
                <a:solidFill>
                  <a:schemeClr val="bg2">
                    <a:lumMod val="25000"/>
                  </a:schemeClr>
                </a:solidFill>
                <a:latin typeface="Century Gothic"/>
                <a:ea typeface="Microsoft Sans Serif"/>
                <a:cs typeface="Microsoft Sans Serif"/>
              </a:rPr>
              <a:t>y los municipios </a:t>
            </a:r>
            <a:r>
              <a:rPr lang="es-PR" sz="1600">
                <a:solidFill>
                  <a:schemeClr val="bg2">
                    <a:lumMod val="25000"/>
                  </a:schemeClr>
                </a:solidFill>
                <a:latin typeface="Century Gothic"/>
                <a:ea typeface="Microsoft Sans Serif"/>
                <a:cs typeface="Microsoft Sans Serif"/>
              </a:rPr>
              <a:t>podrán, de forma voluntaria, adoptar los procesos de compras y subastas de bienes, obras y servicios a través de la ASG. </a:t>
            </a:r>
            <a:endParaRPr lang="en-US" sz="1600">
              <a:solidFill>
                <a:schemeClr val="bg2">
                  <a:lumMod val="25000"/>
                </a:schemeClr>
              </a:solidFill>
              <a:latin typeface="Century Gothic"/>
              <a:ea typeface="Microsoft Sans Serif" panose="020B0604020202020204" pitchFamily="34" charset="0"/>
              <a:cs typeface="Microsoft Sans Serif" panose="020B0604020202020204" pitchFamily="34" charset="0"/>
            </a:endParaRPr>
          </a:p>
          <a:p>
            <a:pPr marL="0" indent="0" algn="just">
              <a:buNone/>
            </a:pPr>
            <a:endParaRPr lang="en-US" sz="1200">
              <a:solidFill>
                <a:schemeClr val="bg2">
                  <a:lumMod val="25000"/>
                </a:schemeClr>
              </a:solidFill>
              <a:latin typeface="Century Gothic"/>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49AA1B42-975E-5E4E-AEAE-647A63F09B69}"/>
              </a:ext>
            </a:extLst>
          </p:cNvPr>
          <p:cNvSpPr txBox="1"/>
          <p:nvPr/>
        </p:nvSpPr>
        <p:spPr>
          <a:xfrm>
            <a:off x="4874243" y="2788752"/>
            <a:ext cx="3025287" cy="246221"/>
          </a:xfrm>
          <a:prstGeom prst="rect">
            <a:avLst/>
          </a:prstGeom>
        </p:spPr>
        <p:txBody>
          <a:bodyPr wrap="square" lIns="0" tIns="0" rIns="0" bIns="0" rtlCol="0" anchor="t">
            <a:spAutoFit/>
          </a:bodyPr>
          <a:lstStyle/>
          <a:p>
            <a:r>
              <a:rPr lang="en-US" sz="1600" b="1">
                <a:solidFill>
                  <a:schemeClr val="bg1"/>
                </a:solidFill>
                <a:latin typeface="Century Gothic"/>
                <a:cs typeface="Microsoft Sans Serif"/>
              </a:rPr>
              <a:t>Art. 3, Ley </a:t>
            </a:r>
            <a:r>
              <a:rPr lang="en-US" sz="1600" b="1" err="1">
                <a:solidFill>
                  <a:schemeClr val="bg1"/>
                </a:solidFill>
                <a:latin typeface="Century Gothic"/>
                <a:cs typeface="Microsoft Sans Serif"/>
              </a:rPr>
              <a:t>Núm</a:t>
            </a:r>
            <a:r>
              <a:rPr lang="en-US" sz="1600" b="1">
                <a:solidFill>
                  <a:schemeClr val="bg1"/>
                </a:solidFill>
                <a:latin typeface="Century Gothic"/>
                <a:cs typeface="Microsoft Sans Serif"/>
              </a:rPr>
              <a:t>. 73-2019</a:t>
            </a:r>
            <a:endParaRPr lang="es-PR" sz="1600" b="1">
              <a:solidFill>
                <a:schemeClr val="bg1"/>
              </a:solidFill>
              <a:latin typeface="Century Gothic"/>
              <a:cs typeface="Microsoft Sans Serif"/>
            </a:endParaRPr>
          </a:p>
        </p:txBody>
      </p:sp>
      <p:pic>
        <p:nvPicPr>
          <p:cNvPr id="20" name="Picture 20">
            <a:extLst>
              <a:ext uri="{FF2B5EF4-FFF2-40B4-BE49-F238E27FC236}">
                <a16:creationId xmlns:a16="http://schemas.microsoft.com/office/drawing/2014/main" id="{8B754567-BDB3-4F39-87F6-A53C499E2CDA}"/>
              </a:ext>
            </a:extLst>
          </p:cNvPr>
          <p:cNvPicPr>
            <a:picLocks noChangeAspect="1"/>
          </p:cNvPicPr>
          <p:nvPr/>
        </p:nvPicPr>
        <p:blipFill>
          <a:blip r:embed="rId3"/>
          <a:stretch>
            <a:fillRect/>
          </a:stretch>
        </p:blipFill>
        <p:spPr>
          <a:xfrm>
            <a:off x="925094" y="345836"/>
            <a:ext cx="47625" cy="571500"/>
          </a:xfrm>
          <a:prstGeom prst="rect">
            <a:avLst/>
          </a:prstGeom>
        </p:spPr>
      </p:pic>
      <p:sp>
        <p:nvSpPr>
          <p:cNvPr id="21" name="TextBox 20">
            <a:extLst>
              <a:ext uri="{FF2B5EF4-FFF2-40B4-BE49-F238E27FC236}">
                <a16:creationId xmlns:a16="http://schemas.microsoft.com/office/drawing/2014/main" id="{38874761-081F-424A-9402-97010F1E111B}"/>
              </a:ext>
            </a:extLst>
          </p:cNvPr>
          <p:cNvSpPr txBox="1"/>
          <p:nvPr/>
        </p:nvSpPr>
        <p:spPr>
          <a:xfrm>
            <a:off x="1029419" y="376298"/>
            <a:ext cx="27432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solidFill>
                  <a:schemeClr val="accent1">
                    <a:lumMod val="50000"/>
                  </a:schemeClr>
                </a:solidFill>
                <a:latin typeface="Century Gothic"/>
                <a:ea typeface="+mj-ea"/>
                <a:cs typeface="+mj-cs"/>
              </a:rPr>
              <a:t>Base Legal</a:t>
            </a:r>
            <a:endParaRPr lang="en-US">
              <a:solidFill>
                <a:schemeClr val="accent1">
                  <a:lumMod val="50000"/>
                </a:schemeClr>
              </a:solidFill>
            </a:endParaRPr>
          </a:p>
        </p:txBody>
      </p:sp>
      <p:grpSp>
        <p:nvGrpSpPr>
          <p:cNvPr id="2" name="Group 1">
            <a:extLst>
              <a:ext uri="{FF2B5EF4-FFF2-40B4-BE49-F238E27FC236}">
                <a16:creationId xmlns:a16="http://schemas.microsoft.com/office/drawing/2014/main" id="{5ECDE67D-3E9C-41DC-A449-4B501D2E21A3}"/>
              </a:ext>
            </a:extLst>
          </p:cNvPr>
          <p:cNvGrpSpPr/>
          <p:nvPr/>
        </p:nvGrpSpPr>
        <p:grpSpPr>
          <a:xfrm>
            <a:off x="1034387" y="1430688"/>
            <a:ext cx="900021" cy="914759"/>
            <a:chOff x="4718649" y="1246517"/>
            <a:chExt cx="2467153" cy="2496268"/>
          </a:xfrm>
        </p:grpSpPr>
        <p:pic>
          <p:nvPicPr>
            <p:cNvPr id="13" name="Graphic 17" descr="Document with solid fill">
              <a:extLst>
                <a:ext uri="{FF2B5EF4-FFF2-40B4-BE49-F238E27FC236}">
                  <a16:creationId xmlns:a16="http://schemas.microsoft.com/office/drawing/2014/main" id="{1A344F50-3920-4745-BC80-E4E04BEAB66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718649" y="1246517"/>
              <a:ext cx="2467153" cy="2452777"/>
            </a:xfrm>
            <a:prstGeom prst="rect">
              <a:avLst/>
            </a:prstGeom>
          </p:spPr>
        </p:pic>
        <p:sp>
          <p:nvSpPr>
            <p:cNvPr id="14" name="Oval 13">
              <a:extLst>
                <a:ext uri="{FF2B5EF4-FFF2-40B4-BE49-F238E27FC236}">
                  <a16:creationId xmlns:a16="http://schemas.microsoft.com/office/drawing/2014/main" id="{4F83CBCC-CA07-4AC8-90DF-340E97C26E9E}"/>
                </a:ext>
              </a:extLst>
            </p:cNvPr>
            <p:cNvSpPr/>
            <p:nvPr/>
          </p:nvSpPr>
          <p:spPr>
            <a:xfrm>
              <a:off x="5992842" y="2822635"/>
              <a:ext cx="920150" cy="92015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18" descr="Gavel with solid fill">
              <a:extLst>
                <a:ext uri="{FF2B5EF4-FFF2-40B4-BE49-F238E27FC236}">
                  <a16:creationId xmlns:a16="http://schemas.microsoft.com/office/drawing/2014/main" id="{C5836859-D584-4954-B110-4B6F16ABFC8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097978" y="2884637"/>
              <a:ext cx="727494" cy="713117"/>
            </a:xfrm>
            <a:prstGeom prst="rect">
              <a:avLst/>
            </a:prstGeom>
          </p:spPr>
        </p:pic>
      </p:grpSp>
      <p:cxnSp>
        <p:nvCxnSpPr>
          <p:cNvPr id="4" name="Straight Connector 3">
            <a:extLst>
              <a:ext uri="{FF2B5EF4-FFF2-40B4-BE49-F238E27FC236}">
                <a16:creationId xmlns:a16="http://schemas.microsoft.com/office/drawing/2014/main" id="{65CC9BD9-C393-4521-A36B-19AD5798C670}"/>
              </a:ext>
            </a:extLst>
          </p:cNvPr>
          <p:cNvCxnSpPr>
            <a:cxnSpLocks/>
          </p:cNvCxnSpPr>
          <p:nvPr/>
        </p:nvCxnSpPr>
        <p:spPr>
          <a:xfrm>
            <a:off x="1430511" y="3429000"/>
            <a:ext cx="0" cy="1818526"/>
          </a:xfrm>
          <a:prstGeom prst="line">
            <a:avLst/>
          </a:prstGeom>
          <a:ln w="28575">
            <a:solidFill>
              <a:srgbClr val="E04403"/>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9713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5FF827D2-3C54-4F2E-93E0-81F50DC32A5A}"/>
              </a:ext>
            </a:extLst>
          </p:cNvPr>
          <p:cNvGrpSpPr/>
          <p:nvPr/>
        </p:nvGrpSpPr>
        <p:grpSpPr>
          <a:xfrm>
            <a:off x="810515" y="480119"/>
            <a:ext cx="1153898" cy="1145843"/>
            <a:chOff x="4718649" y="1246517"/>
            <a:chExt cx="2467153" cy="2496268"/>
          </a:xfrm>
        </p:grpSpPr>
        <p:pic>
          <p:nvPicPr>
            <p:cNvPr id="5" name="Graphic 17" descr="Document with solid fill">
              <a:extLst>
                <a:ext uri="{FF2B5EF4-FFF2-40B4-BE49-F238E27FC236}">
                  <a16:creationId xmlns:a16="http://schemas.microsoft.com/office/drawing/2014/main" id="{59627185-10B7-4CF1-9C10-DBBE6C570E8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18649" y="1246517"/>
              <a:ext cx="2467153" cy="2452777"/>
            </a:xfrm>
            <a:prstGeom prst="rect">
              <a:avLst/>
            </a:prstGeom>
          </p:spPr>
        </p:pic>
        <p:sp>
          <p:nvSpPr>
            <p:cNvPr id="6" name="Oval 5">
              <a:extLst>
                <a:ext uri="{FF2B5EF4-FFF2-40B4-BE49-F238E27FC236}">
                  <a16:creationId xmlns:a16="http://schemas.microsoft.com/office/drawing/2014/main" id="{CD3A9707-D47B-42F9-81B1-C2D9FD05D63B}"/>
                </a:ext>
              </a:extLst>
            </p:cNvPr>
            <p:cNvSpPr/>
            <p:nvPr/>
          </p:nvSpPr>
          <p:spPr>
            <a:xfrm>
              <a:off x="5992842" y="2822635"/>
              <a:ext cx="920150" cy="92015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pic>
          <p:nvPicPr>
            <p:cNvPr id="7" name="Graphic 6" descr="Gavel with solid fill">
              <a:extLst>
                <a:ext uri="{FF2B5EF4-FFF2-40B4-BE49-F238E27FC236}">
                  <a16:creationId xmlns:a16="http://schemas.microsoft.com/office/drawing/2014/main" id="{E8E81903-7EBA-4224-B64B-93EF0265C25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097978" y="2884637"/>
              <a:ext cx="727494" cy="713117"/>
            </a:xfrm>
            <a:prstGeom prst="rect">
              <a:avLst/>
            </a:prstGeom>
          </p:spPr>
        </p:pic>
      </p:grpSp>
      <p:sp>
        <p:nvSpPr>
          <p:cNvPr id="8" name="TextBox 7">
            <a:extLst>
              <a:ext uri="{FF2B5EF4-FFF2-40B4-BE49-F238E27FC236}">
                <a16:creationId xmlns:a16="http://schemas.microsoft.com/office/drawing/2014/main" id="{D8A94359-85AB-40A0-BD28-118CD7BE9A21}"/>
              </a:ext>
            </a:extLst>
          </p:cNvPr>
          <p:cNvSpPr txBox="1"/>
          <p:nvPr/>
        </p:nvSpPr>
        <p:spPr>
          <a:xfrm>
            <a:off x="1964413" y="610299"/>
            <a:ext cx="8257898" cy="1015663"/>
          </a:xfrm>
          <a:prstGeom prst="rect">
            <a:avLst/>
          </a:prstGeom>
          <a:noFill/>
        </p:spPr>
        <p:txBody>
          <a:bodyPr wrap="square" lIns="91440" tIns="45720" rIns="91440" bIns="45720" rtlCol="0" anchor="t">
            <a:spAutoFit/>
          </a:bodyPr>
          <a:lstStyle/>
          <a:p>
            <a:pPr algn="just" defTabSz="914400">
              <a:defRPr/>
            </a:pPr>
            <a:r>
              <a:rPr lang="es-PR" sz="2000" b="1" kern="0">
                <a:solidFill>
                  <a:schemeClr val="accent1">
                    <a:lumMod val="75000"/>
                  </a:schemeClr>
                </a:solidFill>
                <a:latin typeface="Century Gothic"/>
                <a:ea typeface="Open Sans" panose="020B0606030504020204" pitchFamily="34" charset="0"/>
                <a:cs typeface="Open Sans" panose="020B0606030504020204" pitchFamily="34" charset="0"/>
                <a:hlinkClick r:id="rId6">
                  <a:extLst>
                    <a:ext uri="{A12FA001-AC4F-418D-AE19-62706E023703}">
                      <ahyp:hlinkClr xmlns:ahyp="http://schemas.microsoft.com/office/drawing/2018/hyperlinkcolor" val="tx"/>
                    </a:ext>
                  </a:extLst>
                </a:hlinkClick>
              </a:rPr>
              <a:t>Reglamento Uniforme de Compras y Subastas de Bienes, Obras y Servicios No Profesionales de la Administración de Servicios Generales  del Gobierno de Puerto Rico, Reglamento Núm. 9230</a:t>
            </a:r>
            <a:endParaRPr lang="es-PR" sz="2000" b="1" kern="0">
              <a:solidFill>
                <a:schemeClr val="accent1">
                  <a:lumMod val="75000"/>
                </a:schemeClr>
              </a:solidFill>
              <a:latin typeface="Century Gothic"/>
              <a:ea typeface="Open Sans" panose="020B0606030504020204" pitchFamily="34" charset="0"/>
              <a:cs typeface="Open Sans" panose="020B0606030504020204" pitchFamily="34" charset="0"/>
            </a:endParaRPr>
          </a:p>
        </p:txBody>
      </p:sp>
      <p:sp>
        <p:nvSpPr>
          <p:cNvPr id="9" name="TextBox 8">
            <a:extLst>
              <a:ext uri="{FF2B5EF4-FFF2-40B4-BE49-F238E27FC236}">
                <a16:creationId xmlns:a16="http://schemas.microsoft.com/office/drawing/2014/main" id="{F66F8ADB-E8CA-4D58-8788-2373CA4249D7}"/>
              </a:ext>
            </a:extLst>
          </p:cNvPr>
          <p:cNvSpPr txBox="1"/>
          <p:nvPr/>
        </p:nvSpPr>
        <p:spPr>
          <a:xfrm>
            <a:off x="1387464" y="2095580"/>
            <a:ext cx="9194700" cy="4293483"/>
          </a:xfrm>
          <a:prstGeom prst="rect">
            <a:avLst/>
          </a:prstGeom>
          <a:noFill/>
        </p:spPr>
        <p:txBody>
          <a:bodyPr wrap="square" lIns="91440" tIns="45720" rIns="91440" bIns="45720" anchor="t">
            <a:spAutoFit/>
          </a:bodyPr>
          <a:lstStyle/>
          <a:p>
            <a:pPr marL="285750" indent="-285750" algn="just">
              <a:buFont typeface="Arial"/>
              <a:buChar char="•"/>
            </a:pPr>
            <a:r>
              <a:rPr lang="es-PR" sz="1600">
                <a:solidFill>
                  <a:schemeClr val="bg2">
                    <a:lumMod val="25000"/>
                  </a:schemeClr>
                </a:solidFill>
                <a:latin typeface="Century Gothic" panose="020B0502020202020204" pitchFamily="34" charset="0"/>
              </a:rPr>
              <a:t>El Reglamento Núm. 9230, promulgado el </a:t>
            </a:r>
            <a:r>
              <a:rPr lang="es-PR" sz="1600" b="1" u="sng">
                <a:solidFill>
                  <a:schemeClr val="bg2">
                    <a:lumMod val="25000"/>
                  </a:schemeClr>
                </a:solidFill>
                <a:latin typeface="Century Gothic" panose="020B0502020202020204" pitchFamily="34" charset="0"/>
              </a:rPr>
              <a:t>18 de noviembre de 2020</a:t>
            </a:r>
            <a:r>
              <a:rPr lang="es-PR" sz="1600">
                <a:solidFill>
                  <a:schemeClr val="bg2">
                    <a:lumMod val="25000"/>
                  </a:schemeClr>
                </a:solidFill>
                <a:latin typeface="Century Gothic" panose="020B0502020202020204" pitchFamily="34" charset="0"/>
              </a:rPr>
              <a:t>, compila en un solo cuerpo reglamentario las normas y procedimientos a seguir por la ASG al momento de tramitar todas las compras y subastas de bienes, obras y servicios no profesionales. </a:t>
            </a:r>
            <a:endParaRPr lang="en-US" sz="1600">
              <a:solidFill>
                <a:schemeClr val="bg2">
                  <a:lumMod val="25000"/>
                </a:schemeClr>
              </a:solidFill>
              <a:latin typeface="Century Gothic" panose="020B0502020202020204" pitchFamily="34" charset="0"/>
              <a:cs typeface="Calibri" panose="020F0502020204030204"/>
            </a:endParaRPr>
          </a:p>
          <a:p>
            <a:pPr marL="285750" indent="-285750" algn="just">
              <a:buFont typeface="Arial"/>
              <a:buChar char="•"/>
            </a:pPr>
            <a:endParaRPr lang="es-PR" sz="1600">
              <a:solidFill>
                <a:schemeClr val="bg2">
                  <a:lumMod val="25000"/>
                </a:schemeClr>
              </a:solidFill>
              <a:latin typeface="Century Gothic" panose="020B0502020202020204" pitchFamily="34" charset="0"/>
            </a:endParaRPr>
          </a:p>
          <a:p>
            <a:pPr marL="285750" indent="-285750" algn="just">
              <a:buFont typeface="Arial"/>
              <a:buChar char="•"/>
            </a:pPr>
            <a:r>
              <a:rPr lang="es-PR" sz="1600">
                <a:solidFill>
                  <a:schemeClr val="bg2">
                    <a:lumMod val="25000"/>
                  </a:schemeClr>
                </a:solidFill>
                <a:latin typeface="Century Gothic" panose="020B0502020202020204" pitchFamily="34" charset="0"/>
              </a:rPr>
              <a:t>Además, el Reglamento Núm. 9230 establece los principios y normas generales en la contratación gubernamental en aras de garantizar el manejo y administración de los fondos públicos y así promover la sana competencia. De esta manera, se logran precios más competitivos, se adquieren bienes de mejor valor, así como obras y servicios de mayor calidad todo dentro de un marco de transparencia el cual procura estimular el desarrollo económico. </a:t>
            </a:r>
          </a:p>
          <a:p>
            <a:pPr marL="285750" indent="-285750" algn="just">
              <a:buFont typeface="Arial"/>
              <a:buChar char="•"/>
            </a:pPr>
            <a:endParaRPr lang="es-PR" sz="1600">
              <a:solidFill>
                <a:schemeClr val="bg2">
                  <a:lumMod val="25000"/>
                </a:schemeClr>
              </a:solidFill>
              <a:latin typeface="Century Gothic" panose="020B0502020202020204" pitchFamily="34" charset="0"/>
            </a:endParaRPr>
          </a:p>
          <a:p>
            <a:pPr marL="285750" indent="-285750" algn="just">
              <a:buFont typeface="Arial"/>
              <a:buChar char="•"/>
            </a:pPr>
            <a:r>
              <a:rPr lang="es-PR" sz="1600">
                <a:solidFill>
                  <a:schemeClr val="bg2">
                    <a:lumMod val="25000"/>
                  </a:schemeClr>
                </a:solidFill>
                <a:latin typeface="Century Gothic" panose="020B0502020202020204" pitchFamily="34" charset="0"/>
              </a:rPr>
              <a:t>En el caso de las </a:t>
            </a:r>
            <a:r>
              <a:rPr lang="es-PR" sz="1600" b="1">
                <a:solidFill>
                  <a:schemeClr val="bg2">
                    <a:lumMod val="25000"/>
                  </a:schemeClr>
                </a:solidFill>
                <a:latin typeface="Century Gothic" panose="020B0502020202020204" pitchFamily="34" charset="0"/>
              </a:rPr>
              <a:t>Entidades Exentas</a:t>
            </a:r>
            <a:r>
              <a:rPr lang="es-PR" sz="1600">
                <a:solidFill>
                  <a:schemeClr val="bg2">
                    <a:lumMod val="25000"/>
                  </a:schemeClr>
                </a:solidFill>
                <a:latin typeface="Century Gothic" panose="020B0502020202020204" pitchFamily="34" charset="0"/>
              </a:rPr>
              <a:t>, estas adoptarán sus propios reglamentos </a:t>
            </a:r>
            <a:r>
              <a:rPr lang="es-PR" sz="1600" b="1" u="sng">
                <a:solidFill>
                  <a:schemeClr val="bg2">
                    <a:lumMod val="25000"/>
                  </a:schemeClr>
                </a:solidFill>
                <a:latin typeface="Century Gothic" panose="020B0502020202020204" pitchFamily="34" charset="0"/>
              </a:rPr>
              <a:t>siempre que cumplan</a:t>
            </a:r>
            <a:r>
              <a:rPr lang="es-PR" sz="1600">
                <a:solidFill>
                  <a:schemeClr val="bg2">
                    <a:lumMod val="25000"/>
                  </a:schemeClr>
                </a:solidFill>
                <a:latin typeface="Century Gothic" panose="020B0502020202020204" pitchFamily="34" charset="0"/>
              </a:rPr>
              <a:t> con la Ley Núm. 73-2019 y el Reglamento Núm. 9230. Dichos reglamentos deberán ser revisados por la ASG, que además certificará, previo a su publicación, que estos cumplen con las disposiciones antes enunciadas</a:t>
            </a:r>
            <a:r>
              <a:rPr lang="es-PR" sz="1100">
                <a:solidFill>
                  <a:schemeClr val="bg2">
                    <a:lumMod val="25000"/>
                  </a:schemeClr>
                </a:solidFill>
                <a:latin typeface="Century Gothic"/>
              </a:rPr>
              <a:t>.  </a:t>
            </a:r>
          </a:p>
          <a:p>
            <a:pPr marL="285750" indent="-285750" algn="just">
              <a:buFont typeface="Arial"/>
              <a:buChar char="•"/>
            </a:pPr>
            <a:endParaRPr lang="es-PR" sz="1100">
              <a:solidFill>
                <a:schemeClr val="bg2">
                  <a:lumMod val="25000"/>
                </a:schemeClr>
              </a:solidFill>
              <a:latin typeface="Century Gothic"/>
            </a:endParaRPr>
          </a:p>
          <a:p>
            <a:pPr marL="285750" indent="-285750" algn="just">
              <a:buFont typeface="Arial"/>
              <a:buChar char="•"/>
            </a:pPr>
            <a:endParaRPr lang="es-PR" sz="1100">
              <a:solidFill>
                <a:schemeClr val="bg2">
                  <a:lumMod val="25000"/>
                </a:schemeClr>
              </a:solidFill>
              <a:latin typeface="Century Gothic"/>
            </a:endParaRPr>
          </a:p>
          <a:p>
            <a:pPr marL="285750" indent="-285750" algn="just">
              <a:buFont typeface="Arial"/>
              <a:buChar char="•"/>
            </a:pPr>
            <a:endParaRPr lang="es-PR" sz="1100">
              <a:solidFill>
                <a:schemeClr val="bg2">
                  <a:lumMod val="25000"/>
                </a:schemeClr>
              </a:solidFill>
              <a:latin typeface="Century Gothic"/>
            </a:endParaRPr>
          </a:p>
        </p:txBody>
      </p:sp>
      <p:cxnSp>
        <p:nvCxnSpPr>
          <p:cNvPr id="11" name="Straight Connector 10">
            <a:extLst>
              <a:ext uri="{FF2B5EF4-FFF2-40B4-BE49-F238E27FC236}">
                <a16:creationId xmlns:a16="http://schemas.microsoft.com/office/drawing/2014/main" id="{40F715C6-4DDA-4F96-B3AF-39FA05D85338}"/>
              </a:ext>
            </a:extLst>
          </p:cNvPr>
          <p:cNvCxnSpPr>
            <a:cxnSpLocks/>
          </p:cNvCxnSpPr>
          <p:nvPr/>
        </p:nvCxnSpPr>
        <p:spPr>
          <a:xfrm flipH="1">
            <a:off x="1241082" y="1940230"/>
            <a:ext cx="40934" cy="3982209"/>
          </a:xfrm>
          <a:prstGeom prst="line">
            <a:avLst/>
          </a:prstGeom>
          <a:ln w="28575">
            <a:solidFill>
              <a:srgbClr val="E04403"/>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2326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a:extLst>
              <a:ext uri="{FF2B5EF4-FFF2-40B4-BE49-F238E27FC236}">
                <a16:creationId xmlns:a16="http://schemas.microsoft.com/office/drawing/2014/main" id="{19F3BBA7-9EA7-43CE-ACFB-D74F754035CF}"/>
              </a:ext>
            </a:extLst>
          </p:cNvPr>
          <p:cNvSpPr txBox="1"/>
          <p:nvPr/>
        </p:nvSpPr>
        <p:spPr>
          <a:xfrm>
            <a:off x="5546294" y="484709"/>
            <a:ext cx="6219990"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285750" indent="-285750">
              <a:buFont typeface="Arial"/>
              <a:buChar char="•"/>
            </a:pPr>
            <a:r>
              <a:rPr lang="es-PR" sz="1600">
                <a:solidFill>
                  <a:schemeClr val="bg2">
                    <a:lumMod val="25000"/>
                  </a:schemeClr>
                </a:solidFill>
                <a:latin typeface="Century Gothic"/>
              </a:rPr>
              <a:t>Las </a:t>
            </a:r>
            <a:r>
              <a:rPr lang="es-PR" sz="1600" b="1">
                <a:solidFill>
                  <a:schemeClr val="accent1">
                    <a:lumMod val="50000"/>
                  </a:schemeClr>
                </a:solidFill>
                <a:latin typeface="Century Gothic"/>
              </a:rPr>
              <a:t>Entidades Gubernamentale</a:t>
            </a:r>
            <a:r>
              <a:rPr lang="es-PR" sz="1600" b="1">
                <a:solidFill>
                  <a:schemeClr val="bg2">
                    <a:lumMod val="25000"/>
                  </a:schemeClr>
                </a:solidFill>
                <a:latin typeface="Century Gothic"/>
              </a:rPr>
              <a:t>s</a:t>
            </a:r>
            <a:r>
              <a:rPr lang="es-PR" sz="1600">
                <a:solidFill>
                  <a:schemeClr val="bg2">
                    <a:lumMod val="25000"/>
                  </a:schemeClr>
                </a:solidFill>
                <a:latin typeface="Century Gothic"/>
              </a:rPr>
              <a:t>, realizarán todas las compras y subastas de bienes, obras y servicios no profesionales a través de la</a:t>
            </a:r>
            <a:r>
              <a:rPr lang="es-PR" sz="1600">
                <a:solidFill>
                  <a:schemeClr val="accent1">
                    <a:lumMod val="50000"/>
                  </a:schemeClr>
                </a:solidFill>
                <a:latin typeface="Century Gothic"/>
              </a:rPr>
              <a:t> </a:t>
            </a:r>
            <a:r>
              <a:rPr lang="es-PR" sz="1600" b="1" u="sng">
                <a:solidFill>
                  <a:schemeClr val="accent1">
                    <a:lumMod val="50000"/>
                  </a:schemeClr>
                </a:solidFill>
                <a:latin typeface="Century Gothic"/>
              </a:rPr>
              <a:t>ASG</a:t>
            </a:r>
            <a:r>
              <a:rPr lang="es-PR" sz="1600">
                <a:solidFill>
                  <a:schemeClr val="bg2">
                    <a:lumMod val="25000"/>
                  </a:schemeClr>
                </a:solidFill>
                <a:latin typeface="Century Gothic"/>
              </a:rPr>
              <a:t>, sin </a:t>
            </a:r>
            <a:r>
              <a:rPr lang="es-PR" sz="1600" b="1" u="sng">
                <a:solidFill>
                  <a:schemeClr val="accent1">
                    <a:lumMod val="50000"/>
                  </a:schemeClr>
                </a:solidFill>
                <a:latin typeface="Century Gothic"/>
              </a:rPr>
              <a:t>excepción alguna</a:t>
            </a:r>
            <a:r>
              <a:rPr lang="es-PR" sz="1600">
                <a:solidFill>
                  <a:schemeClr val="bg2">
                    <a:lumMod val="25000"/>
                  </a:schemeClr>
                </a:solidFill>
                <a:latin typeface="Century Gothic"/>
              </a:rPr>
              <a:t>.</a:t>
            </a:r>
            <a:r>
              <a:rPr lang="es-PR" sz="1600">
                <a:latin typeface="Open Sans" panose="020B0606030504020204"/>
              </a:rPr>
              <a:t>  </a:t>
            </a:r>
            <a:endParaRPr lang="en-US">
              <a:cs typeface="Calibri" panose="020F0502020204030204"/>
            </a:endParaRPr>
          </a:p>
        </p:txBody>
      </p:sp>
      <p:sp>
        <p:nvSpPr>
          <p:cNvPr id="9" name="TextBox 2">
            <a:extLst>
              <a:ext uri="{FF2B5EF4-FFF2-40B4-BE49-F238E27FC236}">
                <a16:creationId xmlns:a16="http://schemas.microsoft.com/office/drawing/2014/main" id="{31833792-2524-4051-84A0-86B51AF9E254}"/>
              </a:ext>
            </a:extLst>
          </p:cNvPr>
          <p:cNvSpPr txBox="1"/>
          <p:nvPr/>
        </p:nvSpPr>
        <p:spPr>
          <a:xfrm>
            <a:off x="5609679" y="1482253"/>
            <a:ext cx="5874933"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285750" indent="-285750" algn="just">
              <a:buFont typeface="Arial"/>
              <a:buChar char="•"/>
            </a:pPr>
            <a:r>
              <a:rPr lang="es-PR" sz="1600">
                <a:solidFill>
                  <a:schemeClr val="bg2">
                    <a:lumMod val="25000"/>
                  </a:schemeClr>
                </a:solidFill>
                <a:latin typeface="Century Gothic"/>
              </a:rPr>
              <a:t>Las </a:t>
            </a:r>
            <a:r>
              <a:rPr lang="es-PR" sz="1600" b="1">
                <a:solidFill>
                  <a:schemeClr val="accent1">
                    <a:lumMod val="50000"/>
                  </a:schemeClr>
                </a:solidFill>
                <a:latin typeface="Century Gothic"/>
              </a:rPr>
              <a:t>Entidades Exentas</a:t>
            </a:r>
            <a:r>
              <a:rPr lang="es-PR" sz="1600">
                <a:solidFill>
                  <a:schemeClr val="bg2">
                    <a:lumMod val="25000"/>
                  </a:schemeClr>
                </a:solidFill>
                <a:latin typeface="Century Gothic"/>
              </a:rPr>
              <a:t> no estarán obligadas a realizar sus compras y subastas de bienes, obras y servicios no profesionales a través de la ASG.</a:t>
            </a:r>
            <a:endParaRPr lang="en-US">
              <a:solidFill>
                <a:schemeClr val="bg2">
                  <a:lumMod val="25000"/>
                </a:schemeClr>
              </a:solidFill>
              <a:cs typeface="Calibri" panose="020F0502020204030204"/>
            </a:endParaRPr>
          </a:p>
        </p:txBody>
      </p:sp>
      <p:sp>
        <p:nvSpPr>
          <p:cNvPr id="10" name="TextBox 3">
            <a:extLst>
              <a:ext uri="{FF2B5EF4-FFF2-40B4-BE49-F238E27FC236}">
                <a16:creationId xmlns:a16="http://schemas.microsoft.com/office/drawing/2014/main" id="{57DCE90D-3DF9-4BDC-8E35-653DE0E9FD44}"/>
              </a:ext>
            </a:extLst>
          </p:cNvPr>
          <p:cNvSpPr txBox="1"/>
          <p:nvPr/>
        </p:nvSpPr>
        <p:spPr>
          <a:xfrm>
            <a:off x="5609905" y="2487406"/>
            <a:ext cx="5806454"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285750" indent="-285750" algn="just">
              <a:buFont typeface="Arial"/>
              <a:buChar char="•"/>
            </a:pPr>
            <a:r>
              <a:rPr lang="es-PR" sz="1600">
                <a:solidFill>
                  <a:schemeClr val="tx2">
                    <a:lumMod val="75000"/>
                  </a:schemeClr>
                </a:solidFill>
                <a:latin typeface="Century Gothic"/>
              </a:rPr>
              <a:t>Las </a:t>
            </a:r>
            <a:r>
              <a:rPr lang="es-PR" sz="1600" b="1">
                <a:solidFill>
                  <a:schemeClr val="accent1">
                    <a:lumMod val="50000"/>
                  </a:schemeClr>
                </a:solidFill>
                <a:latin typeface="Century Gothic"/>
              </a:rPr>
              <a:t>Entidades Exentas</a:t>
            </a:r>
            <a:r>
              <a:rPr lang="es-PR" sz="1600" b="1">
                <a:solidFill>
                  <a:schemeClr val="tx2">
                    <a:lumMod val="75000"/>
                  </a:schemeClr>
                </a:solidFill>
                <a:latin typeface="Century Gothic"/>
              </a:rPr>
              <a:t> </a:t>
            </a:r>
            <a:r>
              <a:rPr lang="es-PR" sz="1600">
                <a:solidFill>
                  <a:schemeClr val="tx2">
                    <a:lumMod val="75000"/>
                  </a:schemeClr>
                </a:solidFill>
                <a:latin typeface="Century Gothic"/>
              </a:rPr>
              <a:t>vendrán obligadas a adoptar los métodos de licitación y compras excepcionales que se establecen en la Ley Núm. 73-2019.</a:t>
            </a:r>
            <a:endParaRPr lang="en-US">
              <a:solidFill>
                <a:schemeClr val="tx2">
                  <a:lumMod val="75000"/>
                </a:schemeClr>
              </a:solidFill>
              <a:cs typeface="Calibri" panose="020F0502020204030204"/>
            </a:endParaRPr>
          </a:p>
        </p:txBody>
      </p:sp>
      <p:pic>
        <p:nvPicPr>
          <p:cNvPr id="14" name="Picture 11" descr="Icon&#10;&#10;Description automatically generated">
            <a:extLst>
              <a:ext uri="{FF2B5EF4-FFF2-40B4-BE49-F238E27FC236}">
                <a16:creationId xmlns:a16="http://schemas.microsoft.com/office/drawing/2014/main" id="{87CD710C-94A9-4398-8DD2-78B1FD071B03}"/>
              </a:ext>
            </a:extLst>
          </p:cNvPr>
          <p:cNvPicPr>
            <a:picLocks noChangeAspect="1"/>
          </p:cNvPicPr>
          <p:nvPr/>
        </p:nvPicPr>
        <p:blipFill>
          <a:blip r:embed="rId3"/>
          <a:stretch>
            <a:fillRect/>
          </a:stretch>
        </p:blipFill>
        <p:spPr>
          <a:xfrm>
            <a:off x="908644" y="658880"/>
            <a:ext cx="3813629" cy="3826182"/>
          </a:xfrm>
          <a:prstGeom prst="rect">
            <a:avLst/>
          </a:prstGeom>
        </p:spPr>
      </p:pic>
      <p:sp>
        <p:nvSpPr>
          <p:cNvPr id="15" name="Rectangle: Rounded Corners 14">
            <a:extLst>
              <a:ext uri="{FF2B5EF4-FFF2-40B4-BE49-F238E27FC236}">
                <a16:creationId xmlns:a16="http://schemas.microsoft.com/office/drawing/2014/main" id="{57BE329C-8379-4C15-AA3F-0D5133DE9A32}"/>
              </a:ext>
            </a:extLst>
          </p:cNvPr>
          <p:cNvSpPr/>
          <p:nvPr/>
        </p:nvSpPr>
        <p:spPr>
          <a:xfrm>
            <a:off x="5786180" y="3455690"/>
            <a:ext cx="5722187" cy="1262684"/>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5C8386CD-64FC-4BEB-ABF2-515688206463}"/>
              </a:ext>
            </a:extLst>
          </p:cNvPr>
          <p:cNvSpPr txBox="1"/>
          <p:nvPr/>
        </p:nvSpPr>
        <p:spPr>
          <a:xfrm>
            <a:off x="6041048" y="3575054"/>
            <a:ext cx="5242308"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PR" sz="1600">
                <a:solidFill>
                  <a:srgbClr val="FFFFFF"/>
                </a:solidFill>
                <a:latin typeface="Century Gothic"/>
              </a:rPr>
              <a:t>* Sólo tendrán poder adjudicativo la Junta de  Subastas de ASG y de las Entidades Exentas según definidas en el Artículo 4 de la Ley Núm. 73-2019, según enmendada. </a:t>
            </a:r>
            <a:r>
              <a:rPr lang="en-US" sz="1600">
                <a:solidFill>
                  <a:srgbClr val="FFFFFF"/>
                </a:solidFill>
                <a:latin typeface="Century Gothic"/>
              </a:rPr>
              <a:t>​</a:t>
            </a:r>
          </a:p>
        </p:txBody>
      </p:sp>
      <p:sp>
        <p:nvSpPr>
          <p:cNvPr id="17" name="TextBox 16">
            <a:extLst>
              <a:ext uri="{FF2B5EF4-FFF2-40B4-BE49-F238E27FC236}">
                <a16:creationId xmlns:a16="http://schemas.microsoft.com/office/drawing/2014/main" id="{80326334-E4C0-4735-BDE2-0149DFF2D0BD}"/>
              </a:ext>
            </a:extLst>
          </p:cNvPr>
          <p:cNvSpPr txBox="1"/>
          <p:nvPr/>
        </p:nvSpPr>
        <p:spPr>
          <a:xfrm>
            <a:off x="5600800" y="4894971"/>
            <a:ext cx="6165483" cy="1077218"/>
          </a:xfrm>
          <a:prstGeom prst="rect">
            <a:avLst/>
          </a:prstGeom>
          <a:noFill/>
        </p:spPr>
        <p:txBody>
          <a:bodyPr wrap="square" rtlCol="0">
            <a:spAutoFit/>
          </a:bodyPr>
          <a:lstStyle/>
          <a:p>
            <a:pPr marL="285750" indent="-285750">
              <a:buFont typeface="Arial" panose="020B0604020202020204" pitchFamily="34" charset="0"/>
              <a:buChar char="•"/>
            </a:pPr>
            <a:r>
              <a:rPr lang="es-PR" sz="1600">
                <a:solidFill>
                  <a:schemeClr val="bg2">
                    <a:lumMod val="25000"/>
                  </a:schemeClr>
                </a:solidFill>
                <a:latin typeface="Century Gothic" panose="020B0502020202020204" pitchFamily="34" charset="0"/>
              </a:rPr>
              <a:t>La Junta Revisora de Subastas será la única junta que tendrá la potestad de revisar los procesos adjudicativos de la Junta de Subastas del Gobierno de Puerto Rico y las Entidades Exentas.</a:t>
            </a:r>
          </a:p>
        </p:txBody>
      </p:sp>
      <p:sp>
        <p:nvSpPr>
          <p:cNvPr id="18" name="TextBox 17">
            <a:extLst>
              <a:ext uri="{FF2B5EF4-FFF2-40B4-BE49-F238E27FC236}">
                <a16:creationId xmlns:a16="http://schemas.microsoft.com/office/drawing/2014/main" id="{F6A5943E-E1FE-4906-9730-B78060BBC1DC}"/>
              </a:ext>
            </a:extLst>
          </p:cNvPr>
          <p:cNvSpPr txBox="1"/>
          <p:nvPr/>
        </p:nvSpPr>
        <p:spPr>
          <a:xfrm>
            <a:off x="1360716" y="5053752"/>
            <a:ext cx="3570515" cy="1015663"/>
          </a:xfrm>
          <a:prstGeom prst="rect">
            <a:avLst/>
          </a:prstGeom>
          <a:noFill/>
        </p:spPr>
        <p:txBody>
          <a:bodyPr wrap="square" rtlCol="0">
            <a:spAutoFit/>
          </a:bodyPr>
          <a:lstStyle/>
          <a:p>
            <a:r>
              <a:rPr lang="es-PR" sz="1200" b="1" i="1">
                <a:solidFill>
                  <a:schemeClr val="accent1">
                    <a:lumMod val="50000"/>
                  </a:schemeClr>
                </a:solidFill>
                <a:latin typeface="Century Gothic" panose="020B0502020202020204" pitchFamily="34" charset="0"/>
              </a:rPr>
              <a:t>¡Ojo! </a:t>
            </a:r>
            <a:r>
              <a:rPr lang="es-PR" sz="1200">
                <a:solidFill>
                  <a:schemeClr val="accent1">
                    <a:lumMod val="50000"/>
                  </a:schemeClr>
                </a:solidFill>
                <a:latin typeface="Century Gothic" panose="020B0502020202020204" pitchFamily="34" charset="0"/>
              </a:rPr>
              <a:t>Como parte del proceso de transición se ha otorgado tiempo adicional al Dpto. de Educación. Por tanto estos podrán celebrar procesos adjudicativos siempre y cuando no hayan contratos otorgados por ASG.   </a:t>
            </a:r>
          </a:p>
        </p:txBody>
      </p:sp>
      <p:pic>
        <p:nvPicPr>
          <p:cNvPr id="11" name="Graphic 10" descr="Comment Important with solid fill">
            <a:extLst>
              <a:ext uri="{FF2B5EF4-FFF2-40B4-BE49-F238E27FC236}">
                <a16:creationId xmlns:a16="http://schemas.microsoft.com/office/drawing/2014/main" id="{EE258EDD-7678-4704-97D2-63E45C1AADE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83302" y="4826443"/>
            <a:ext cx="645921" cy="645921"/>
          </a:xfrm>
          <a:prstGeom prst="rect">
            <a:avLst/>
          </a:prstGeom>
        </p:spPr>
      </p:pic>
    </p:spTree>
    <p:extLst>
      <p:ext uri="{BB962C8B-B14F-4D97-AF65-F5344CB8AC3E}">
        <p14:creationId xmlns:p14="http://schemas.microsoft.com/office/powerpoint/2010/main" val="2381114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7CF3717-4941-C245-AB72-1DC2C555F936}"/>
              </a:ext>
            </a:extLst>
          </p:cNvPr>
          <p:cNvSpPr txBox="1"/>
          <p:nvPr/>
        </p:nvSpPr>
        <p:spPr>
          <a:xfrm>
            <a:off x="1142168" y="471949"/>
            <a:ext cx="7320795" cy="52321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kumimoji="0" lang="es-PR" sz="2800" b="1" i="0" u="none" strike="noStrike" kern="1200" cap="none" spc="0" normalizeH="0" baseline="0" noProof="0">
                <a:ln>
                  <a:noFill/>
                </a:ln>
                <a:solidFill>
                  <a:srgbClr val="4472C4">
                    <a:lumMod val="50000"/>
                  </a:srgbClr>
                </a:solidFill>
                <a:effectLst/>
                <a:uLnTx/>
                <a:uFillTx/>
                <a:latin typeface="Century Gothic" panose="020B0502020202020204" pitchFamily="34" charset="0"/>
                <a:ea typeface="+mn-ea"/>
                <a:cs typeface="+mn-cs"/>
                <a:sym typeface="Calibri"/>
              </a:rPr>
              <a:t>Política de Preferencia en Compras</a:t>
            </a:r>
          </a:p>
        </p:txBody>
      </p:sp>
      <p:sp>
        <p:nvSpPr>
          <p:cNvPr id="6" name="TextBox 5">
            <a:extLst>
              <a:ext uri="{FF2B5EF4-FFF2-40B4-BE49-F238E27FC236}">
                <a16:creationId xmlns:a16="http://schemas.microsoft.com/office/drawing/2014/main" id="{1F77EFFF-88C7-894E-A2C4-726D0527AA00}"/>
              </a:ext>
            </a:extLst>
          </p:cNvPr>
          <p:cNvSpPr txBox="1"/>
          <p:nvPr/>
        </p:nvSpPr>
        <p:spPr>
          <a:xfrm>
            <a:off x="1142168" y="1402330"/>
            <a:ext cx="9542829" cy="75405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6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sym typeface="Calibri"/>
              </a:rPr>
              <a:t>En todo proceso de compra la Entidad Gubernamental cumplirá cabalmente con las políticas de preferencia consagradas en las siguientes disposiciones estatutarias</a:t>
            </a:r>
            <a:r>
              <a:rPr kumimoji="0" lang="es-PR" sz="11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sym typeface="Calibri"/>
              </a:rPr>
              <a:t>: </a:t>
            </a:r>
          </a:p>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s-PR" sz="11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sym typeface="Calibri"/>
            </a:endParaRPr>
          </a:p>
        </p:txBody>
      </p:sp>
      <p:sp>
        <p:nvSpPr>
          <p:cNvPr id="23" name="TextBox 22">
            <a:extLst>
              <a:ext uri="{FF2B5EF4-FFF2-40B4-BE49-F238E27FC236}">
                <a16:creationId xmlns:a16="http://schemas.microsoft.com/office/drawing/2014/main" id="{2FE1949E-ACD9-DD45-9421-FEFA4C652FF4}"/>
              </a:ext>
            </a:extLst>
          </p:cNvPr>
          <p:cNvSpPr txBox="1"/>
          <p:nvPr/>
        </p:nvSpPr>
        <p:spPr>
          <a:xfrm>
            <a:off x="1260497" y="932362"/>
            <a:ext cx="3753199" cy="246221"/>
          </a:xfrm>
          <a:prstGeom prst="rect">
            <a:avLst/>
          </a:prstGeom>
        </p:spPr>
        <p:txBody>
          <a:bodyPr wrap="square" lIns="0" tIns="0" rIns="0" bIns="0"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E7E6E6">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Art. 37 de la Ley </a:t>
            </a:r>
            <a:r>
              <a:rPr kumimoji="0" lang="en-US" sz="1600" b="1" i="0" u="none" strike="noStrike" kern="1200" cap="none" spc="0" normalizeH="0" baseline="0" noProof="0" err="1">
                <a:ln>
                  <a:noFill/>
                </a:ln>
                <a:solidFill>
                  <a:srgbClr val="E7E6E6">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Núm</a:t>
            </a:r>
            <a:r>
              <a:rPr kumimoji="0" lang="en-US" sz="1600" b="1" i="0" u="none" strike="noStrike" kern="1200" cap="none" spc="0" normalizeH="0" baseline="0" noProof="0">
                <a:ln>
                  <a:noFill/>
                </a:ln>
                <a:solidFill>
                  <a:srgbClr val="E7E6E6">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73-2019</a:t>
            </a:r>
            <a:endParaRPr kumimoji="0" lang="es-PR" sz="1600" b="1" i="0" u="none" strike="noStrike" kern="1200" cap="none" spc="0" normalizeH="0" baseline="0" noProof="0">
              <a:ln>
                <a:noFill/>
              </a:ln>
              <a:solidFill>
                <a:srgbClr val="E7E6E6">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29" name="Rectangle: Rounded Corners 28">
            <a:extLst>
              <a:ext uri="{FF2B5EF4-FFF2-40B4-BE49-F238E27FC236}">
                <a16:creationId xmlns:a16="http://schemas.microsoft.com/office/drawing/2014/main" id="{6E3A8CF3-0D1E-41A9-A292-C804195CA4B7}"/>
              </a:ext>
            </a:extLst>
          </p:cNvPr>
          <p:cNvSpPr/>
          <p:nvPr/>
        </p:nvSpPr>
        <p:spPr>
          <a:xfrm>
            <a:off x="894549" y="471949"/>
            <a:ext cx="45719" cy="57518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5" name="Rectangle: Rounded Corners 54">
            <a:extLst>
              <a:ext uri="{FF2B5EF4-FFF2-40B4-BE49-F238E27FC236}">
                <a16:creationId xmlns:a16="http://schemas.microsoft.com/office/drawing/2014/main" id="{1785F78E-8CD8-411E-A3BB-8D496C8A54D9}"/>
              </a:ext>
            </a:extLst>
          </p:cNvPr>
          <p:cNvSpPr/>
          <p:nvPr/>
        </p:nvSpPr>
        <p:spPr>
          <a:xfrm>
            <a:off x="894549" y="3592308"/>
            <a:ext cx="10159093" cy="192441"/>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6" name="Rectangle: Rounded Corners 55">
            <a:extLst>
              <a:ext uri="{FF2B5EF4-FFF2-40B4-BE49-F238E27FC236}">
                <a16:creationId xmlns:a16="http://schemas.microsoft.com/office/drawing/2014/main" id="{FD0B1A87-BD43-4247-8AB2-95180AFEABEE}"/>
              </a:ext>
            </a:extLst>
          </p:cNvPr>
          <p:cNvSpPr/>
          <p:nvPr/>
        </p:nvSpPr>
        <p:spPr>
          <a:xfrm>
            <a:off x="4077290" y="3594663"/>
            <a:ext cx="1639262" cy="691109"/>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2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7" name="Rectangle: Rounded Corners 56">
            <a:extLst>
              <a:ext uri="{FF2B5EF4-FFF2-40B4-BE49-F238E27FC236}">
                <a16:creationId xmlns:a16="http://schemas.microsoft.com/office/drawing/2014/main" id="{F27179E5-DCB8-41A6-A7EA-29590E5C3B13}"/>
              </a:ext>
            </a:extLst>
          </p:cNvPr>
          <p:cNvSpPr/>
          <p:nvPr/>
        </p:nvSpPr>
        <p:spPr>
          <a:xfrm>
            <a:off x="6122103" y="3583073"/>
            <a:ext cx="1639262" cy="691109"/>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2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8" name="Rectangle: Rounded Corners 57">
            <a:extLst>
              <a:ext uri="{FF2B5EF4-FFF2-40B4-BE49-F238E27FC236}">
                <a16:creationId xmlns:a16="http://schemas.microsoft.com/office/drawing/2014/main" id="{B041AED8-92AE-4883-8FA8-192CFEDAB240}"/>
              </a:ext>
            </a:extLst>
          </p:cNvPr>
          <p:cNvSpPr/>
          <p:nvPr/>
        </p:nvSpPr>
        <p:spPr>
          <a:xfrm>
            <a:off x="8151152" y="3595298"/>
            <a:ext cx="1639262" cy="691109"/>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2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Rectangle: Rounded Corners 58">
            <a:extLst>
              <a:ext uri="{FF2B5EF4-FFF2-40B4-BE49-F238E27FC236}">
                <a16:creationId xmlns:a16="http://schemas.microsoft.com/office/drawing/2014/main" id="{F24349FC-2BCF-44C0-81D9-DE1E6D843C72}"/>
              </a:ext>
            </a:extLst>
          </p:cNvPr>
          <p:cNvSpPr/>
          <p:nvPr/>
        </p:nvSpPr>
        <p:spPr>
          <a:xfrm>
            <a:off x="1941243" y="3594663"/>
            <a:ext cx="1639262" cy="691109"/>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2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60" name="Straight Connector 59">
            <a:extLst>
              <a:ext uri="{FF2B5EF4-FFF2-40B4-BE49-F238E27FC236}">
                <a16:creationId xmlns:a16="http://schemas.microsoft.com/office/drawing/2014/main" id="{41D9CE34-21F0-4707-9565-519B2DBBA2FC}"/>
              </a:ext>
            </a:extLst>
          </p:cNvPr>
          <p:cNvCxnSpPr>
            <a:cxnSpLocks/>
          </p:cNvCxnSpPr>
          <p:nvPr/>
        </p:nvCxnSpPr>
        <p:spPr>
          <a:xfrm flipV="1">
            <a:off x="2737299" y="2958027"/>
            <a:ext cx="0" cy="627589"/>
          </a:xfrm>
          <a:prstGeom prst="line">
            <a:avLst/>
          </a:prstGeom>
          <a:ln w="57150">
            <a:solidFill>
              <a:schemeClr val="accent5">
                <a:lumMod val="60000"/>
                <a:lumOff val="40000"/>
              </a:schemeClr>
            </a:solidFill>
          </a:ln>
        </p:spPr>
        <p:style>
          <a:lnRef idx="3">
            <a:schemeClr val="accent1"/>
          </a:lnRef>
          <a:fillRef idx="0">
            <a:schemeClr val="accent1"/>
          </a:fillRef>
          <a:effectRef idx="2">
            <a:schemeClr val="accent1"/>
          </a:effectRef>
          <a:fontRef idx="minor">
            <a:schemeClr val="tx1"/>
          </a:fontRef>
        </p:style>
      </p:cxnSp>
      <p:sp>
        <p:nvSpPr>
          <p:cNvPr id="61" name="Oval 60">
            <a:extLst>
              <a:ext uri="{FF2B5EF4-FFF2-40B4-BE49-F238E27FC236}">
                <a16:creationId xmlns:a16="http://schemas.microsoft.com/office/drawing/2014/main" id="{5DBE6EE6-2690-4738-B0BF-A3B0BC29B64A}"/>
              </a:ext>
            </a:extLst>
          </p:cNvPr>
          <p:cNvSpPr/>
          <p:nvPr/>
        </p:nvSpPr>
        <p:spPr>
          <a:xfrm>
            <a:off x="2297171" y="2486316"/>
            <a:ext cx="880259" cy="880259"/>
          </a:xfrm>
          <a:prstGeom prst="ellipse">
            <a:avLst/>
          </a:prstGeom>
          <a:solidFill>
            <a:srgbClr val="00206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62" name="TextBox 61">
            <a:extLst>
              <a:ext uri="{FF2B5EF4-FFF2-40B4-BE49-F238E27FC236}">
                <a16:creationId xmlns:a16="http://schemas.microsoft.com/office/drawing/2014/main" id="{5A603DF4-8D2F-4B65-9605-3A1C45433BC3}"/>
              </a:ext>
            </a:extLst>
          </p:cNvPr>
          <p:cNvSpPr txBox="1"/>
          <p:nvPr/>
        </p:nvSpPr>
        <p:spPr>
          <a:xfrm>
            <a:off x="1803397" y="4601336"/>
            <a:ext cx="194683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200" b="1"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“Ley para la Inversión de la Industria Puertorriqueña”</a:t>
            </a:r>
          </a:p>
        </p:txBody>
      </p:sp>
      <p:sp>
        <p:nvSpPr>
          <p:cNvPr id="64" name="TextBox 63">
            <a:extLst>
              <a:ext uri="{FF2B5EF4-FFF2-40B4-BE49-F238E27FC236}">
                <a16:creationId xmlns:a16="http://schemas.microsoft.com/office/drawing/2014/main" id="{FF101A51-1A51-4CED-8585-809FC12F1803}"/>
              </a:ext>
            </a:extLst>
          </p:cNvPr>
          <p:cNvSpPr txBox="1"/>
          <p:nvPr/>
        </p:nvSpPr>
        <p:spPr>
          <a:xfrm>
            <a:off x="4022340" y="4507192"/>
            <a:ext cx="1764399"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200" b="1"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“Ley de Reservas en las Compras del Gobierno de Puerto Rico”</a:t>
            </a:r>
          </a:p>
        </p:txBody>
      </p:sp>
      <p:sp>
        <p:nvSpPr>
          <p:cNvPr id="67" name="TextBox 66">
            <a:extLst>
              <a:ext uri="{FF2B5EF4-FFF2-40B4-BE49-F238E27FC236}">
                <a16:creationId xmlns:a16="http://schemas.microsoft.com/office/drawing/2014/main" id="{321714CB-45E2-4B03-A170-5BC82D4E61DE}"/>
              </a:ext>
            </a:extLst>
          </p:cNvPr>
          <p:cNvSpPr txBox="1"/>
          <p:nvPr/>
        </p:nvSpPr>
        <p:spPr>
          <a:xfrm>
            <a:off x="5980922" y="4524108"/>
            <a:ext cx="1986251"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200" b="1"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“Ley de Preferencia para Contratistas y Proveedores Locales de Construcción”</a:t>
            </a:r>
          </a:p>
        </p:txBody>
      </p:sp>
      <p:sp>
        <p:nvSpPr>
          <p:cNvPr id="68" name="TextBox 67">
            <a:extLst>
              <a:ext uri="{FF2B5EF4-FFF2-40B4-BE49-F238E27FC236}">
                <a16:creationId xmlns:a16="http://schemas.microsoft.com/office/drawing/2014/main" id="{4CE23637-03BF-4AAA-A94A-A5B0D5E57A09}"/>
              </a:ext>
            </a:extLst>
          </p:cNvPr>
          <p:cNvSpPr txBox="1"/>
          <p:nvPr/>
        </p:nvSpPr>
        <p:spPr>
          <a:xfrm>
            <a:off x="8105177" y="4576223"/>
            <a:ext cx="1764399"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200" b="1"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“Ley de Contratos de Selección Múltiple en los Procesos de Compras”</a:t>
            </a:r>
          </a:p>
        </p:txBody>
      </p:sp>
      <p:cxnSp>
        <p:nvCxnSpPr>
          <p:cNvPr id="70" name="Straight Connector 69">
            <a:extLst>
              <a:ext uri="{FF2B5EF4-FFF2-40B4-BE49-F238E27FC236}">
                <a16:creationId xmlns:a16="http://schemas.microsoft.com/office/drawing/2014/main" id="{3FBC8E99-CA54-4497-801C-0CA6734DC29A}"/>
              </a:ext>
            </a:extLst>
          </p:cNvPr>
          <p:cNvCxnSpPr>
            <a:cxnSpLocks/>
          </p:cNvCxnSpPr>
          <p:nvPr/>
        </p:nvCxnSpPr>
        <p:spPr>
          <a:xfrm flipV="1">
            <a:off x="4865022" y="2975737"/>
            <a:ext cx="0" cy="627589"/>
          </a:xfrm>
          <a:prstGeom prst="line">
            <a:avLst/>
          </a:prstGeom>
          <a:ln w="57150">
            <a:solidFill>
              <a:schemeClr val="accent5">
                <a:lumMod val="60000"/>
                <a:lumOff val="40000"/>
              </a:schemeClr>
            </a:solidFill>
          </a:ln>
        </p:spPr>
        <p:style>
          <a:lnRef idx="3">
            <a:schemeClr val="accent1"/>
          </a:lnRef>
          <a:fillRef idx="0">
            <a:schemeClr val="accent1"/>
          </a:fillRef>
          <a:effectRef idx="2">
            <a:schemeClr val="accent1"/>
          </a:effectRef>
          <a:fontRef idx="minor">
            <a:schemeClr val="tx1"/>
          </a:fontRef>
        </p:style>
      </p:cxnSp>
      <p:sp>
        <p:nvSpPr>
          <p:cNvPr id="71" name="Oval 70">
            <a:extLst>
              <a:ext uri="{FF2B5EF4-FFF2-40B4-BE49-F238E27FC236}">
                <a16:creationId xmlns:a16="http://schemas.microsoft.com/office/drawing/2014/main" id="{1A77D675-F566-428E-8217-51ED7AEFEC5F}"/>
              </a:ext>
            </a:extLst>
          </p:cNvPr>
          <p:cNvSpPr/>
          <p:nvPr/>
        </p:nvSpPr>
        <p:spPr>
          <a:xfrm>
            <a:off x="4424894" y="2504026"/>
            <a:ext cx="880259" cy="880259"/>
          </a:xfrm>
          <a:prstGeom prst="ellipse">
            <a:avLst/>
          </a:prstGeom>
          <a:solidFill>
            <a:srgbClr val="00206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cxnSp>
        <p:nvCxnSpPr>
          <p:cNvPr id="72" name="Straight Connector 71">
            <a:extLst>
              <a:ext uri="{FF2B5EF4-FFF2-40B4-BE49-F238E27FC236}">
                <a16:creationId xmlns:a16="http://schemas.microsoft.com/office/drawing/2014/main" id="{CD88BEE8-1F66-42EC-9B8F-BF0EC8C71469}"/>
              </a:ext>
            </a:extLst>
          </p:cNvPr>
          <p:cNvCxnSpPr>
            <a:cxnSpLocks/>
          </p:cNvCxnSpPr>
          <p:nvPr/>
        </p:nvCxnSpPr>
        <p:spPr>
          <a:xfrm flipV="1">
            <a:off x="6944784" y="2958027"/>
            <a:ext cx="0" cy="627589"/>
          </a:xfrm>
          <a:prstGeom prst="line">
            <a:avLst/>
          </a:prstGeom>
          <a:ln w="57150">
            <a:solidFill>
              <a:schemeClr val="accent5">
                <a:lumMod val="60000"/>
                <a:lumOff val="40000"/>
              </a:schemeClr>
            </a:solidFill>
          </a:ln>
        </p:spPr>
        <p:style>
          <a:lnRef idx="3">
            <a:schemeClr val="accent1"/>
          </a:lnRef>
          <a:fillRef idx="0">
            <a:schemeClr val="accent1"/>
          </a:fillRef>
          <a:effectRef idx="2">
            <a:schemeClr val="accent1"/>
          </a:effectRef>
          <a:fontRef idx="minor">
            <a:schemeClr val="tx1"/>
          </a:fontRef>
        </p:style>
      </p:cxnSp>
      <p:sp>
        <p:nvSpPr>
          <p:cNvPr id="73" name="Oval 72">
            <a:extLst>
              <a:ext uri="{FF2B5EF4-FFF2-40B4-BE49-F238E27FC236}">
                <a16:creationId xmlns:a16="http://schemas.microsoft.com/office/drawing/2014/main" id="{DB1D6202-34C9-4A9C-9956-3047F9640B28}"/>
              </a:ext>
            </a:extLst>
          </p:cNvPr>
          <p:cNvSpPr/>
          <p:nvPr/>
        </p:nvSpPr>
        <p:spPr>
          <a:xfrm>
            <a:off x="6504656" y="2486316"/>
            <a:ext cx="880259" cy="880259"/>
          </a:xfrm>
          <a:prstGeom prst="ellipse">
            <a:avLst/>
          </a:prstGeom>
          <a:solidFill>
            <a:srgbClr val="00206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cxnSp>
        <p:nvCxnSpPr>
          <p:cNvPr id="74" name="Straight Connector 73">
            <a:extLst>
              <a:ext uri="{FF2B5EF4-FFF2-40B4-BE49-F238E27FC236}">
                <a16:creationId xmlns:a16="http://schemas.microsoft.com/office/drawing/2014/main" id="{9FAABA80-D82A-4FA3-9C85-643E8CA2B9A4}"/>
              </a:ext>
            </a:extLst>
          </p:cNvPr>
          <p:cNvCxnSpPr>
            <a:cxnSpLocks/>
          </p:cNvCxnSpPr>
          <p:nvPr/>
        </p:nvCxnSpPr>
        <p:spPr>
          <a:xfrm flipV="1">
            <a:off x="8991658" y="2960434"/>
            <a:ext cx="0" cy="627589"/>
          </a:xfrm>
          <a:prstGeom prst="line">
            <a:avLst/>
          </a:prstGeom>
          <a:ln w="57150">
            <a:solidFill>
              <a:schemeClr val="accent5">
                <a:lumMod val="60000"/>
                <a:lumOff val="40000"/>
              </a:schemeClr>
            </a:solidFill>
          </a:ln>
        </p:spPr>
        <p:style>
          <a:lnRef idx="3">
            <a:schemeClr val="accent1"/>
          </a:lnRef>
          <a:fillRef idx="0">
            <a:schemeClr val="accent1"/>
          </a:fillRef>
          <a:effectRef idx="2">
            <a:schemeClr val="accent1"/>
          </a:effectRef>
          <a:fontRef idx="minor">
            <a:schemeClr val="tx1"/>
          </a:fontRef>
        </p:style>
      </p:cxnSp>
      <p:sp>
        <p:nvSpPr>
          <p:cNvPr id="75" name="Oval 74">
            <a:extLst>
              <a:ext uri="{FF2B5EF4-FFF2-40B4-BE49-F238E27FC236}">
                <a16:creationId xmlns:a16="http://schemas.microsoft.com/office/drawing/2014/main" id="{0ACEF470-035C-4453-8EE0-F7E691254B28}"/>
              </a:ext>
            </a:extLst>
          </p:cNvPr>
          <p:cNvSpPr/>
          <p:nvPr/>
        </p:nvSpPr>
        <p:spPr>
          <a:xfrm>
            <a:off x="8551530" y="2488723"/>
            <a:ext cx="880259" cy="880259"/>
          </a:xfrm>
          <a:prstGeom prst="ellipse">
            <a:avLst/>
          </a:prstGeom>
          <a:solidFill>
            <a:srgbClr val="00206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pic>
        <p:nvPicPr>
          <p:cNvPr id="76" name="Graphic 75">
            <a:extLst>
              <a:ext uri="{FF2B5EF4-FFF2-40B4-BE49-F238E27FC236}">
                <a16:creationId xmlns:a16="http://schemas.microsoft.com/office/drawing/2014/main" id="{2EBC5822-E7D4-4D40-8247-D08FD5B8192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20003" y="2631093"/>
            <a:ext cx="498390" cy="558371"/>
          </a:xfrm>
          <a:prstGeom prst="rect">
            <a:avLst/>
          </a:prstGeom>
        </p:spPr>
      </p:pic>
      <p:pic>
        <p:nvPicPr>
          <p:cNvPr id="77" name="Graphic 76">
            <a:extLst>
              <a:ext uri="{FF2B5EF4-FFF2-40B4-BE49-F238E27FC236}">
                <a16:creationId xmlns:a16="http://schemas.microsoft.com/office/drawing/2014/main" id="{21B866F6-D739-405E-9DA9-0A4C2A82854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647726" y="2645282"/>
            <a:ext cx="498390" cy="558371"/>
          </a:xfrm>
          <a:prstGeom prst="rect">
            <a:avLst/>
          </a:prstGeom>
        </p:spPr>
      </p:pic>
      <p:pic>
        <p:nvPicPr>
          <p:cNvPr id="78" name="Graphic 77">
            <a:extLst>
              <a:ext uri="{FF2B5EF4-FFF2-40B4-BE49-F238E27FC236}">
                <a16:creationId xmlns:a16="http://schemas.microsoft.com/office/drawing/2014/main" id="{5613BC20-09FD-45DF-96FB-85F98271140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738121" y="2634648"/>
            <a:ext cx="498390" cy="558371"/>
          </a:xfrm>
          <a:prstGeom prst="rect">
            <a:avLst/>
          </a:prstGeom>
        </p:spPr>
      </p:pic>
      <p:pic>
        <p:nvPicPr>
          <p:cNvPr id="79" name="Graphic 78">
            <a:extLst>
              <a:ext uri="{FF2B5EF4-FFF2-40B4-BE49-F238E27FC236}">
                <a16:creationId xmlns:a16="http://schemas.microsoft.com/office/drawing/2014/main" id="{F52BCBDA-D129-4215-97B5-98CD95982C9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763729" y="2640256"/>
            <a:ext cx="498390" cy="558371"/>
          </a:xfrm>
          <a:prstGeom prst="rect">
            <a:avLst/>
          </a:prstGeom>
        </p:spPr>
      </p:pic>
      <p:sp>
        <p:nvSpPr>
          <p:cNvPr id="34" name="TextBox 33">
            <a:extLst>
              <a:ext uri="{FF2B5EF4-FFF2-40B4-BE49-F238E27FC236}">
                <a16:creationId xmlns:a16="http://schemas.microsoft.com/office/drawing/2014/main" id="{3FD5276B-EDDF-4795-AABF-993B295A0E9D}"/>
              </a:ext>
            </a:extLst>
          </p:cNvPr>
          <p:cNvSpPr txBox="1"/>
          <p:nvPr/>
        </p:nvSpPr>
        <p:spPr>
          <a:xfrm>
            <a:off x="1660782" y="3773679"/>
            <a:ext cx="2167760" cy="6232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2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hlinkClick r:id="rId4">
                  <a:extLst>
                    <a:ext uri="{A12FA001-AC4F-418D-AE19-62706E023703}">
                      <ahyp:hlinkClr xmlns:ahyp="http://schemas.microsoft.com/office/drawing/2018/hyperlinkcolor" val="tx"/>
                    </a:ext>
                  </a:extLst>
                </a:hlinkClick>
              </a:rPr>
              <a:t>Ley Núm. 14-2004,</a:t>
            </a:r>
            <a:r>
              <a:rPr kumimoji="0" lang="es-PR" sz="12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hlinkClick r:id="rId4">
                  <a:extLst>
                    <a:ext uri="{A12FA001-AC4F-418D-AE19-62706E023703}">
                      <ahyp:hlinkClr xmlns:ahyp="http://schemas.microsoft.com/office/drawing/2018/hyperlinkcolor" val="tx"/>
                    </a:ext>
                  </a:extLst>
                </a:hlinkClick>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2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hlinkClick r:id="rId4">
                  <a:extLst>
                    <a:ext uri="{A12FA001-AC4F-418D-AE19-62706E023703}">
                      <ahyp:hlinkClr xmlns:ahyp="http://schemas.microsoft.com/office/drawing/2018/hyperlinkcolor" val="tx"/>
                    </a:ext>
                  </a:extLst>
                </a:hlinkClick>
              </a:rPr>
              <a:t>según enmendada</a:t>
            </a:r>
            <a:endParaRPr kumimoji="0" lang="es-PR" sz="12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PR" sz="10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35" name="TextBox 34">
            <a:extLst>
              <a:ext uri="{FF2B5EF4-FFF2-40B4-BE49-F238E27FC236}">
                <a16:creationId xmlns:a16="http://schemas.microsoft.com/office/drawing/2014/main" id="{915D6FB1-A987-4860-882A-68EC4271583A}"/>
              </a:ext>
            </a:extLst>
          </p:cNvPr>
          <p:cNvSpPr txBox="1"/>
          <p:nvPr/>
        </p:nvSpPr>
        <p:spPr>
          <a:xfrm>
            <a:off x="3752565" y="3726015"/>
            <a:ext cx="2230103" cy="6232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2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hlinkClick r:id="rId5">
                  <a:extLst>
                    <a:ext uri="{A12FA001-AC4F-418D-AE19-62706E023703}">
                      <ahyp:hlinkClr xmlns:ahyp="http://schemas.microsoft.com/office/drawing/2018/hyperlinkcolor" val="tx"/>
                    </a:ext>
                  </a:extLst>
                </a:hlinkClick>
              </a:rPr>
              <a:t>Ley Núm. 129-2005,</a:t>
            </a:r>
            <a:r>
              <a:rPr kumimoji="0" lang="es-PR" sz="12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hlinkClick r:id="rId5">
                  <a:extLst>
                    <a:ext uri="{A12FA001-AC4F-418D-AE19-62706E023703}">
                      <ahyp:hlinkClr xmlns:ahyp="http://schemas.microsoft.com/office/drawing/2018/hyperlinkcolor" val="tx"/>
                    </a:ext>
                  </a:extLst>
                </a:hlinkClick>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2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hlinkClick r:id="rId5">
                  <a:extLst>
                    <a:ext uri="{A12FA001-AC4F-418D-AE19-62706E023703}">
                      <ahyp:hlinkClr xmlns:ahyp="http://schemas.microsoft.com/office/drawing/2018/hyperlinkcolor" val="tx"/>
                    </a:ext>
                  </a:extLst>
                </a:hlinkClick>
              </a:rPr>
              <a:t>según enmendada</a:t>
            </a:r>
            <a:endParaRPr kumimoji="0" lang="es-PR" sz="12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PR" sz="10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36" name="TextBox 35">
            <a:extLst>
              <a:ext uri="{FF2B5EF4-FFF2-40B4-BE49-F238E27FC236}">
                <a16:creationId xmlns:a16="http://schemas.microsoft.com/office/drawing/2014/main" id="{D721AEDD-3156-497D-9B13-AC2BD8BFCDF5}"/>
              </a:ext>
            </a:extLst>
          </p:cNvPr>
          <p:cNvSpPr txBox="1"/>
          <p:nvPr/>
        </p:nvSpPr>
        <p:spPr>
          <a:xfrm>
            <a:off x="5871413" y="3719008"/>
            <a:ext cx="2140641" cy="6232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2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hlinkClick r:id="rId6">
                  <a:extLst>
                    <a:ext uri="{A12FA001-AC4F-418D-AE19-62706E023703}">
                      <ahyp:hlinkClr xmlns:ahyp="http://schemas.microsoft.com/office/drawing/2018/hyperlinkcolor" val="tx"/>
                    </a:ext>
                  </a:extLst>
                </a:hlinkClick>
              </a:rPr>
              <a:t>Ley Núm. 42-2018,</a:t>
            </a:r>
            <a:r>
              <a:rPr kumimoji="0" lang="es-PR" sz="12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hlinkClick r:id="rId6">
                  <a:extLst>
                    <a:ext uri="{A12FA001-AC4F-418D-AE19-62706E023703}">
                      <ahyp:hlinkClr xmlns:ahyp="http://schemas.microsoft.com/office/drawing/2018/hyperlinkcolor" val="tx"/>
                    </a:ext>
                  </a:extLst>
                </a:hlinkClick>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2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hlinkClick r:id="rId6">
                  <a:extLst>
                    <a:ext uri="{A12FA001-AC4F-418D-AE19-62706E023703}">
                      <ahyp:hlinkClr xmlns:ahyp="http://schemas.microsoft.com/office/drawing/2018/hyperlinkcolor" val="tx"/>
                    </a:ext>
                  </a:extLst>
                </a:hlinkClick>
              </a:rPr>
              <a:t>según enmendada</a:t>
            </a:r>
            <a:endParaRPr kumimoji="0" lang="es-PR" sz="12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PR" sz="10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37" name="TextBox 36">
            <a:extLst>
              <a:ext uri="{FF2B5EF4-FFF2-40B4-BE49-F238E27FC236}">
                <a16:creationId xmlns:a16="http://schemas.microsoft.com/office/drawing/2014/main" id="{654F27E4-2481-4764-A856-76F7A3EB9F0E}"/>
              </a:ext>
            </a:extLst>
          </p:cNvPr>
          <p:cNvSpPr txBox="1"/>
          <p:nvPr/>
        </p:nvSpPr>
        <p:spPr>
          <a:xfrm>
            <a:off x="7853457" y="3724334"/>
            <a:ext cx="2277445" cy="6232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2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hlinkClick r:id="rId7">
                  <a:extLst>
                    <a:ext uri="{A12FA001-AC4F-418D-AE19-62706E023703}">
                      <ahyp:hlinkClr xmlns:ahyp="http://schemas.microsoft.com/office/drawing/2018/hyperlinkcolor" val="tx"/>
                    </a:ext>
                  </a:extLst>
                </a:hlinkClick>
              </a:rPr>
              <a:t>Ley Núm. 253-2006,</a:t>
            </a:r>
            <a:r>
              <a:rPr kumimoji="0" lang="es-PR" sz="12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hlinkClick r:id="rId7">
                  <a:extLst>
                    <a:ext uri="{A12FA001-AC4F-418D-AE19-62706E023703}">
                      <ahyp:hlinkClr xmlns:ahyp="http://schemas.microsoft.com/office/drawing/2018/hyperlinkcolor" val="tx"/>
                    </a:ext>
                  </a:extLst>
                </a:hlinkClick>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2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hlinkClick r:id="rId7">
                  <a:extLst>
                    <a:ext uri="{A12FA001-AC4F-418D-AE19-62706E023703}">
                      <ahyp:hlinkClr xmlns:ahyp="http://schemas.microsoft.com/office/drawing/2018/hyperlinkcolor" val="tx"/>
                    </a:ext>
                  </a:extLst>
                </a:hlinkClick>
              </a:rPr>
              <a:t>conocida como</a:t>
            </a:r>
            <a:endParaRPr kumimoji="0" lang="es-PR" sz="12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PR" sz="1000" b="0"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8453929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Off-page Connector 11">
            <a:extLst>
              <a:ext uri="{FF2B5EF4-FFF2-40B4-BE49-F238E27FC236}">
                <a16:creationId xmlns:a16="http://schemas.microsoft.com/office/drawing/2014/main" id="{35723A95-8C84-4AA7-8551-5BB9E7B1B9EE}"/>
              </a:ext>
            </a:extLst>
          </p:cNvPr>
          <p:cNvSpPr/>
          <p:nvPr/>
        </p:nvSpPr>
        <p:spPr>
          <a:xfrm rot="16200000">
            <a:off x="1509764" y="1257499"/>
            <a:ext cx="520571" cy="1713629"/>
          </a:xfrm>
          <a:prstGeom prst="roundRect">
            <a:avLst/>
          </a:prstGeom>
          <a:solidFill>
            <a:schemeClr val="accent1">
              <a:lumMod val="7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3F8CFFA9-9CCA-47A4-8B1C-55CB82E63930}"/>
              </a:ext>
            </a:extLst>
          </p:cNvPr>
          <p:cNvSpPr txBox="1"/>
          <p:nvPr/>
        </p:nvSpPr>
        <p:spPr>
          <a:xfrm>
            <a:off x="2892160" y="1854028"/>
            <a:ext cx="8186278" cy="2369880"/>
          </a:xfrm>
          <a:prstGeom prst="rect">
            <a:avLst/>
          </a:prstGeom>
          <a:ln w="12700">
            <a:noFill/>
          </a:ln>
        </p:spPr>
        <p:txBody>
          <a:bodyPr vert="horz" wrap="square" lIns="0" tIns="0" rIns="0" bIns="0" rtlCol="0">
            <a:spAutoFit/>
          </a:bodyPr>
          <a:lstStyle/>
          <a:p>
            <a:pPr marL="171450" marR="0" lvl="0" indent="-171450" algn="l" defTabSz="457200" rtl="0" eaLnBrk="1" fontAlgn="auto" latinLnBrk="0" hangingPunct="1">
              <a:lnSpc>
                <a:spcPct val="100000"/>
              </a:lnSpc>
              <a:spcBef>
                <a:spcPts val="0"/>
              </a:spcBef>
              <a:spcAft>
                <a:spcPts val="0"/>
              </a:spcAft>
              <a:buClr>
                <a:prstClr val="black"/>
              </a:buClr>
              <a:buSzPts val="1100"/>
              <a:buFont typeface="Arial" panose="020B0604020202020204" pitchFamily="34" charset="0"/>
              <a:buChar char="•"/>
              <a:tabLst/>
              <a:defRPr/>
            </a:pPr>
            <a:r>
              <a:rPr kumimoji="0" lang="es-PR"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El </a:t>
            </a: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licitador establecerá Preferencia mediante la presentación </a:t>
            </a:r>
            <a:r>
              <a:rPr kumimoji="0" lang="es-ES" sz="1400" b="1" i="0" u="sng" strike="noStrike" kern="120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de la Resolución de la Junta de Inversión</a:t>
            </a:r>
            <a:r>
              <a:rPr kumimoji="0" lang="en-U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 </a:t>
            </a: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junto con los documentos de ofertas de precios</a:t>
            </a:r>
            <a:r>
              <a:rPr kumimoji="0" lang="es-PR"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a:t>
            </a:r>
          </a:p>
          <a:p>
            <a:pPr marL="171450" marR="0" lvl="0" indent="-171450" algn="l" defTabSz="457200" rtl="0" eaLnBrk="1" fontAlgn="auto" latinLnBrk="0" hangingPunct="1">
              <a:lnSpc>
                <a:spcPct val="100000"/>
              </a:lnSpc>
              <a:spcBef>
                <a:spcPts val="0"/>
              </a:spcBef>
              <a:spcAft>
                <a:spcPts val="0"/>
              </a:spcAft>
              <a:buClr>
                <a:prstClr val="black"/>
              </a:buClr>
              <a:buSzPts val="1100"/>
              <a:buFont typeface="Arial" panose="020B0604020202020204" pitchFamily="34" charset="0"/>
              <a:buChar char="•"/>
              <a:tabLst/>
              <a:defRPr/>
            </a:pP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En la Resolución deberá marcar el renglón o renglones a los cuales se les ha concedido la preferencia que solicita. </a:t>
            </a:r>
            <a:endParaRPr kumimoji="0" lang="es-PR"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endParaRPr>
          </a:p>
          <a:p>
            <a:pPr marL="171450" marR="0" lvl="0" indent="-171450" algn="l" defTabSz="457200" rtl="0" eaLnBrk="1" fontAlgn="auto" latinLnBrk="0" hangingPunct="1">
              <a:lnSpc>
                <a:spcPct val="100000"/>
              </a:lnSpc>
              <a:spcBef>
                <a:spcPts val="0"/>
              </a:spcBef>
              <a:spcAft>
                <a:spcPts val="0"/>
              </a:spcAft>
              <a:buClr>
                <a:prstClr val="black"/>
              </a:buClr>
              <a:buSzPts val="1100"/>
              <a:buFont typeface="Arial" panose="020B0604020202020204" pitchFamily="34" charset="0"/>
              <a:buChar char="•"/>
              <a:tabLst/>
              <a:defRPr/>
            </a:pPr>
            <a:r>
              <a:rPr kumimoji="0" lang="es-PR" sz="1400" b="1"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No se considerarán solicitudes de Preferencia </a:t>
            </a:r>
            <a:r>
              <a:rPr kumimoji="0" lang="es-PR"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que no se acompañen de los documentos solicitados.</a:t>
            </a:r>
          </a:p>
          <a:p>
            <a:pPr marL="171450" marR="0" lvl="0" indent="-171450" algn="l" defTabSz="457200" rtl="0" eaLnBrk="1" fontAlgn="auto" latinLnBrk="0" hangingPunct="1">
              <a:lnSpc>
                <a:spcPct val="100000"/>
              </a:lnSpc>
              <a:spcBef>
                <a:spcPts val="0"/>
              </a:spcBef>
              <a:spcAft>
                <a:spcPts val="0"/>
              </a:spcAft>
              <a:buClr>
                <a:prstClr val="black"/>
              </a:buClr>
              <a:buSzPts val="1100"/>
              <a:buFont typeface="Arial" panose="020B0604020202020204" pitchFamily="34" charset="0"/>
              <a:buChar char="•"/>
              <a:tabLst/>
              <a:defRPr/>
            </a:pPr>
            <a:r>
              <a:rPr kumimoji="0" lang="es-PR" sz="1400" b="1"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No se considerarán solicitudes de Preferencia </a:t>
            </a:r>
            <a:r>
              <a:rPr kumimoji="0" lang="es-PR"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posterior a la fecha y hora establecida para la apertura de las ofertas. </a:t>
            </a:r>
          </a:p>
          <a:p>
            <a:pPr marL="171450" marR="0" lvl="0" indent="-171450" algn="l" defTabSz="457200" rtl="0" eaLnBrk="1" fontAlgn="auto" latinLnBrk="0" hangingPunct="1">
              <a:lnSpc>
                <a:spcPct val="100000"/>
              </a:lnSpc>
              <a:spcBef>
                <a:spcPts val="0"/>
              </a:spcBef>
              <a:spcAft>
                <a:spcPts val="0"/>
              </a:spcAft>
              <a:buClr>
                <a:prstClr val="black"/>
              </a:buClr>
              <a:buSzPts val="1100"/>
              <a:buFont typeface="Arial" panose="020B0604020202020204" pitchFamily="34" charset="0"/>
              <a:buChar char="•"/>
              <a:tabLst/>
              <a:defRPr/>
            </a:pP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El porciento de Preferencia se aplicará al precio ofrecido por el producto y el precio resultante será comparado con los otros precios para determinar las ofertas más bajas y el mejor valor. </a:t>
            </a:r>
            <a:endParaRPr kumimoji="0" lang="es-PR"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endParaRPr>
          </a:p>
        </p:txBody>
      </p:sp>
      <p:sp>
        <p:nvSpPr>
          <p:cNvPr id="6" name="TextBox 5">
            <a:extLst>
              <a:ext uri="{FF2B5EF4-FFF2-40B4-BE49-F238E27FC236}">
                <a16:creationId xmlns:a16="http://schemas.microsoft.com/office/drawing/2014/main" id="{46F3C482-BFC2-4093-AE79-7B987E643280}"/>
              </a:ext>
            </a:extLst>
          </p:cNvPr>
          <p:cNvSpPr txBox="1"/>
          <p:nvPr/>
        </p:nvSpPr>
        <p:spPr>
          <a:xfrm>
            <a:off x="1009337" y="2006591"/>
            <a:ext cx="1513302" cy="215444"/>
          </a:xfrm>
          <a:prstGeom prst="rect">
            <a:avLst/>
          </a:prstGeom>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rPr>
              <a:t>Ley Núm.14-2004</a:t>
            </a:r>
            <a:endParaRPr kumimoji="0" lang="es-PR" sz="1400" b="1"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7" name="Flowchart: Off-page Connector 11">
            <a:extLst>
              <a:ext uri="{FF2B5EF4-FFF2-40B4-BE49-F238E27FC236}">
                <a16:creationId xmlns:a16="http://schemas.microsoft.com/office/drawing/2014/main" id="{CC3CC498-6CAC-4314-9F7E-30DA2A2CFE9D}"/>
              </a:ext>
            </a:extLst>
          </p:cNvPr>
          <p:cNvSpPr/>
          <p:nvPr/>
        </p:nvSpPr>
        <p:spPr>
          <a:xfrm rot="16200000">
            <a:off x="1509765" y="3821480"/>
            <a:ext cx="520571" cy="1713629"/>
          </a:xfrm>
          <a:prstGeom prst="roundRect">
            <a:avLst/>
          </a:prstGeom>
          <a:solidFill>
            <a:schemeClr val="accent1">
              <a:lumMod val="7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3F621268-C9E3-4470-B0E0-083EB1D322EB}"/>
              </a:ext>
            </a:extLst>
          </p:cNvPr>
          <p:cNvSpPr txBox="1"/>
          <p:nvPr/>
        </p:nvSpPr>
        <p:spPr>
          <a:xfrm>
            <a:off x="2905962" y="4480128"/>
            <a:ext cx="8152051" cy="1508105"/>
          </a:xfrm>
          <a:prstGeom prst="rect">
            <a:avLst/>
          </a:prstGeom>
          <a:ln w="12700">
            <a:noFill/>
          </a:ln>
        </p:spPr>
        <p:txBody>
          <a:bodyPr vert="horz" wrap="square" lIns="0" tIns="0" rIns="0" bIns="0" rtlCol="0">
            <a:spAutoFit/>
          </a:bodyPr>
          <a:lstStyle/>
          <a:p>
            <a:pPr marL="171450" marR="0" lvl="0" indent="-171450" algn="l" defTabSz="457200" rtl="0" eaLnBrk="1" fontAlgn="auto" latinLnBrk="0" hangingPunct="1">
              <a:lnSpc>
                <a:spcPct val="100000"/>
              </a:lnSpc>
              <a:spcBef>
                <a:spcPts val="0"/>
              </a:spcBef>
              <a:spcAft>
                <a:spcPts val="0"/>
              </a:spcAft>
              <a:buClr>
                <a:prstClr val="black"/>
              </a:buClr>
              <a:buSzPts val="1100"/>
              <a:buFont typeface="Arial" panose="020B0604020202020204" pitchFamily="34" charset="0"/>
              <a:buChar char="•"/>
              <a:tabLst/>
              <a:defRPr/>
            </a:pP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Se observará que las Entidades Gubernamentales hayan asignado </a:t>
            </a:r>
            <a:r>
              <a:rPr kumimoji="0" lang="es-ES" sz="1400" b="1"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un mínimo de 20% </a:t>
            </a: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del total de la partida asignada a compras de su presupuesto general para ser otorgado a microempresas, pequeñas y medianas empresas, siempre que la situación fiscal así lo permita</a:t>
            </a:r>
            <a:r>
              <a:rPr kumimoji="0" lang="en-U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a:t>
            </a:r>
            <a:endParaRPr kumimoji="0" lang="es-PR"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endParaRPr>
          </a:p>
          <a:p>
            <a:pPr marL="171450" marR="0" lvl="0" indent="-171450" algn="l" defTabSz="457200" rtl="0" eaLnBrk="1" fontAlgn="auto" latinLnBrk="0" hangingPunct="1">
              <a:lnSpc>
                <a:spcPct val="100000"/>
              </a:lnSpc>
              <a:spcBef>
                <a:spcPts val="0"/>
              </a:spcBef>
              <a:spcAft>
                <a:spcPts val="0"/>
              </a:spcAft>
              <a:buClr>
                <a:prstClr val="black"/>
              </a:buClr>
              <a:buSzPts val="1100"/>
              <a:buFont typeface="Arial" panose="020B0604020202020204" pitchFamily="34" charset="0"/>
              <a:buChar char="•"/>
              <a:tabLst/>
              <a:defRPr/>
            </a:pP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Se observará que </a:t>
            </a:r>
            <a:r>
              <a:rPr kumimoji="0" lang="es-ES" sz="1400" b="1"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la mitad del 20% se adjudique a mujeres empresarias</a:t>
            </a:r>
            <a:r>
              <a:rPr kumimoji="0" lang="en-U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 </a:t>
            </a: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propietarios de microempresas, pequeñas y medianas empresas, siempre que dicha adjudicación sea beneficiosa para </a:t>
            </a:r>
            <a:r>
              <a:rPr kumimoji="0" lang="en-U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el </a:t>
            </a: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erario</a:t>
            </a:r>
            <a:r>
              <a:rPr kumimoji="0" lang="en-U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a:t>
            </a: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 </a:t>
            </a:r>
            <a:endParaRPr kumimoji="0" lang="es-PR"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endParaRPr>
          </a:p>
        </p:txBody>
      </p:sp>
      <p:sp>
        <p:nvSpPr>
          <p:cNvPr id="9" name="TextBox 8">
            <a:extLst>
              <a:ext uri="{FF2B5EF4-FFF2-40B4-BE49-F238E27FC236}">
                <a16:creationId xmlns:a16="http://schemas.microsoft.com/office/drawing/2014/main" id="{F18E1643-4CB8-4AC4-A0DC-9334DCEAB99B}"/>
              </a:ext>
            </a:extLst>
          </p:cNvPr>
          <p:cNvSpPr txBox="1"/>
          <p:nvPr/>
        </p:nvSpPr>
        <p:spPr>
          <a:xfrm>
            <a:off x="966400" y="4556457"/>
            <a:ext cx="1599176" cy="215444"/>
          </a:xfrm>
          <a:prstGeom prst="rect">
            <a:avLst/>
          </a:prstGeom>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rPr>
              <a:t>Ley Núm.129-2005</a:t>
            </a:r>
            <a:endParaRPr kumimoji="0" lang="es-PR" sz="1400" b="1"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0" name="TextBox 9">
            <a:extLst>
              <a:ext uri="{FF2B5EF4-FFF2-40B4-BE49-F238E27FC236}">
                <a16:creationId xmlns:a16="http://schemas.microsoft.com/office/drawing/2014/main" id="{B1065EE5-E183-4794-BD91-714C2B84F370}"/>
              </a:ext>
            </a:extLst>
          </p:cNvPr>
          <p:cNvSpPr txBox="1"/>
          <p:nvPr/>
        </p:nvSpPr>
        <p:spPr>
          <a:xfrm>
            <a:off x="670447" y="474409"/>
            <a:ext cx="10953645" cy="707886"/>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2000" b="1" i="0" u="none" strike="noStrike" kern="120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Para conceder la Preferencia en los distintos métodos de licitaciones se cumplirán con las siguientes condiciones :</a:t>
            </a:r>
            <a:endParaRPr kumimoji="0" lang="es-PR" sz="2000" b="0" i="0" u="none" strike="noStrike" kern="1200" cap="none" spc="0" normalizeH="0" baseline="0" noProof="0">
              <a:ln>
                <a:noFill/>
              </a:ln>
              <a:solidFill>
                <a:prstClr val="black"/>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1" name="Rectangle: Rounded Corners 10">
            <a:extLst>
              <a:ext uri="{FF2B5EF4-FFF2-40B4-BE49-F238E27FC236}">
                <a16:creationId xmlns:a16="http://schemas.microsoft.com/office/drawing/2014/main" id="{5E5CD4B0-D143-4520-B69F-168D781AAE82}"/>
              </a:ext>
            </a:extLst>
          </p:cNvPr>
          <p:cNvSpPr/>
          <p:nvPr/>
        </p:nvSpPr>
        <p:spPr>
          <a:xfrm flipH="1">
            <a:off x="567907" y="426503"/>
            <a:ext cx="45719" cy="803701"/>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19640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4D64BF1-DD6E-4EE1-BF8D-D7C7758DB6B0}"/>
              </a:ext>
            </a:extLst>
          </p:cNvPr>
          <p:cNvSpPr txBox="1"/>
          <p:nvPr/>
        </p:nvSpPr>
        <p:spPr>
          <a:xfrm>
            <a:off x="670447" y="474409"/>
            <a:ext cx="10953645" cy="707886"/>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2000" b="1" i="0" u="none" strike="noStrike" kern="120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Para conceder la Preferencia en los distintos métodos de licitaciones se cumplirán con las siguientes condiciones:</a:t>
            </a:r>
            <a:endParaRPr kumimoji="0" lang="es-PR" sz="2000" b="0" i="0" u="none" strike="noStrike" kern="1200" cap="none" spc="0" normalizeH="0" baseline="0" noProof="0">
              <a:ln>
                <a:noFill/>
              </a:ln>
              <a:solidFill>
                <a:prstClr val="black"/>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5" name="Rectangle: Rounded Corners 4">
            <a:extLst>
              <a:ext uri="{FF2B5EF4-FFF2-40B4-BE49-F238E27FC236}">
                <a16:creationId xmlns:a16="http://schemas.microsoft.com/office/drawing/2014/main" id="{7F948B15-D282-421C-BF5E-0980366CFB4B}"/>
              </a:ext>
            </a:extLst>
          </p:cNvPr>
          <p:cNvSpPr/>
          <p:nvPr/>
        </p:nvSpPr>
        <p:spPr>
          <a:xfrm flipH="1">
            <a:off x="567907" y="426503"/>
            <a:ext cx="45719" cy="803701"/>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Flowchart: Off-page Connector 11">
            <a:extLst>
              <a:ext uri="{FF2B5EF4-FFF2-40B4-BE49-F238E27FC236}">
                <a16:creationId xmlns:a16="http://schemas.microsoft.com/office/drawing/2014/main" id="{BE21F533-C6B4-4DAE-9816-92A64795BD30}"/>
              </a:ext>
            </a:extLst>
          </p:cNvPr>
          <p:cNvSpPr/>
          <p:nvPr/>
        </p:nvSpPr>
        <p:spPr>
          <a:xfrm rot="16200000">
            <a:off x="1790910" y="947603"/>
            <a:ext cx="520571" cy="1713629"/>
          </a:xfrm>
          <a:prstGeom prst="roundRect">
            <a:avLst/>
          </a:prstGeom>
          <a:solidFill>
            <a:schemeClr val="accent1">
              <a:lumMod val="7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AE9C26F6-E6F8-47DB-A3CE-4CE34BF83DEC}"/>
              </a:ext>
            </a:extLst>
          </p:cNvPr>
          <p:cNvSpPr txBox="1"/>
          <p:nvPr/>
        </p:nvSpPr>
        <p:spPr>
          <a:xfrm>
            <a:off x="3127954" y="1547822"/>
            <a:ext cx="8236732" cy="1292662"/>
          </a:xfrm>
          <a:prstGeom prst="rect">
            <a:avLst/>
          </a:prstGeom>
          <a:ln w="12700">
            <a:noFill/>
          </a:ln>
        </p:spPr>
        <p:txBody>
          <a:bodyPr vert="horz" wrap="square" lIns="0" tIns="0" rIns="0" bIns="0" rtlCol="0">
            <a:spAutoFit/>
          </a:bodyPr>
          <a:lstStyle/>
          <a:p>
            <a:pPr marL="171450" marR="0" lvl="0" indent="-171450" algn="l" defTabSz="457200" rtl="0" eaLnBrk="1" fontAlgn="auto" latinLnBrk="0" hangingPunct="1">
              <a:lnSpc>
                <a:spcPct val="100000"/>
              </a:lnSpc>
              <a:spcBef>
                <a:spcPts val="0"/>
              </a:spcBef>
              <a:spcAft>
                <a:spcPts val="0"/>
              </a:spcAft>
              <a:buClr>
                <a:prstClr val="black"/>
              </a:buClr>
              <a:buSzPts val="1100"/>
              <a:buFont typeface="Arial" panose="020B0604020202020204" pitchFamily="34" charset="0"/>
              <a:buChar char="•"/>
              <a:tabLst/>
              <a:defRPr/>
            </a:pP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Se adoptará </a:t>
            </a:r>
            <a:r>
              <a:rPr kumimoji="0" lang="es-ES" sz="1400" b="1"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contrato de selección múltiple </a:t>
            </a: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como una de las opciones y contratos de compra que estarán disponibles y podrán ser utilizados en la adquisición de bienes y servicios.</a:t>
            </a:r>
          </a:p>
          <a:p>
            <a:pPr marL="171450" marR="0" lvl="0" indent="-171450" algn="l" defTabSz="457200" rtl="0" eaLnBrk="1" fontAlgn="auto" latinLnBrk="0" hangingPunct="1">
              <a:lnSpc>
                <a:spcPct val="100000"/>
              </a:lnSpc>
              <a:spcBef>
                <a:spcPts val="0"/>
              </a:spcBef>
              <a:spcAft>
                <a:spcPts val="0"/>
              </a:spcAft>
              <a:buClr>
                <a:prstClr val="black"/>
              </a:buClr>
              <a:buSzPts val="1100"/>
              <a:buFont typeface="Arial" panose="020B0604020202020204" pitchFamily="34" charset="0"/>
              <a:buChar char="•"/>
              <a:tabLst/>
              <a:defRPr/>
            </a:pPr>
            <a:endParaRPr kumimoji="0" lang="es-PR"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endParaRPr>
          </a:p>
          <a:p>
            <a:pPr marL="171450" marR="0" lvl="0" indent="-171450" algn="l" defTabSz="457200" rtl="0" eaLnBrk="1" fontAlgn="auto" latinLnBrk="0" hangingPunct="1">
              <a:lnSpc>
                <a:spcPct val="100000"/>
              </a:lnSpc>
              <a:spcBef>
                <a:spcPts val="0"/>
              </a:spcBef>
              <a:spcAft>
                <a:spcPts val="0"/>
              </a:spcAft>
              <a:buClr>
                <a:prstClr val="black"/>
              </a:buClr>
              <a:buSzPts val="1100"/>
              <a:buFont typeface="Arial" panose="020B0604020202020204" pitchFamily="34" charset="0"/>
              <a:buChar char="•"/>
              <a:tabLst/>
              <a:defRPr/>
            </a:pP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El contrato de selección múltiple se utilizará cuando la Administradora determine que este tipo de contratos sirve los mejores intereses del Gobierno.</a:t>
            </a:r>
            <a:endParaRPr kumimoji="0" lang="es-PR"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endParaRPr>
          </a:p>
        </p:txBody>
      </p:sp>
      <p:sp>
        <p:nvSpPr>
          <p:cNvPr id="8" name="TextBox 7">
            <a:extLst>
              <a:ext uri="{FF2B5EF4-FFF2-40B4-BE49-F238E27FC236}">
                <a16:creationId xmlns:a16="http://schemas.microsoft.com/office/drawing/2014/main" id="{8C197A55-6567-4AD2-AF8B-FBEA2F1A0950}"/>
              </a:ext>
            </a:extLst>
          </p:cNvPr>
          <p:cNvSpPr txBox="1"/>
          <p:nvPr/>
        </p:nvSpPr>
        <p:spPr>
          <a:xfrm>
            <a:off x="1359933" y="1719303"/>
            <a:ext cx="1378424" cy="184666"/>
          </a:xfrm>
          <a:prstGeom prst="rect">
            <a:avLst/>
          </a:prstGeom>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rPr>
              <a:t>Ley Núm.253-2006</a:t>
            </a:r>
            <a:endParaRPr kumimoji="0" lang="es-PR" sz="1200" b="1"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9" name="Flowchart: Off-page Connector 11">
            <a:extLst>
              <a:ext uri="{FF2B5EF4-FFF2-40B4-BE49-F238E27FC236}">
                <a16:creationId xmlns:a16="http://schemas.microsoft.com/office/drawing/2014/main" id="{9ED41D1C-C6EF-49C4-96B8-DFCCA62C1084}"/>
              </a:ext>
            </a:extLst>
          </p:cNvPr>
          <p:cNvSpPr/>
          <p:nvPr/>
        </p:nvSpPr>
        <p:spPr>
          <a:xfrm rot="16200000">
            <a:off x="1790911" y="2394181"/>
            <a:ext cx="520571" cy="1713629"/>
          </a:xfrm>
          <a:prstGeom prst="roundRect">
            <a:avLst/>
          </a:prstGeom>
          <a:solidFill>
            <a:schemeClr val="accent1">
              <a:lumMod val="7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940AC6F1-BC52-4997-BBAE-912A62A2E9D5}"/>
              </a:ext>
            </a:extLst>
          </p:cNvPr>
          <p:cNvSpPr txBox="1"/>
          <p:nvPr/>
        </p:nvSpPr>
        <p:spPr>
          <a:xfrm>
            <a:off x="3127951" y="3056449"/>
            <a:ext cx="8236731" cy="1046440"/>
          </a:xfrm>
          <a:prstGeom prst="rect">
            <a:avLst/>
          </a:prstGeom>
          <a:ln w="12700">
            <a:noFill/>
          </a:ln>
        </p:spPr>
        <p:txBody>
          <a:bodyPr vert="horz" wrap="square" lIns="0" tIns="0" rIns="0" bIns="0" rtlCol="0">
            <a:spAutoFit/>
          </a:bodyPr>
          <a:lstStyle/>
          <a:p>
            <a:pPr marL="171450" marR="0" lvl="0" indent="-171450" algn="l" defTabSz="457200" rtl="0" eaLnBrk="1" fontAlgn="auto" latinLnBrk="0" hangingPunct="1">
              <a:lnSpc>
                <a:spcPct val="100000"/>
              </a:lnSpc>
              <a:spcBef>
                <a:spcPts val="0"/>
              </a:spcBef>
              <a:spcAft>
                <a:spcPts val="0"/>
              </a:spcAft>
              <a:buClr>
                <a:prstClr val="black"/>
              </a:buClr>
              <a:buSzPts val="1100"/>
              <a:buFont typeface="Arial" panose="020B0604020202020204" pitchFamily="34" charset="0"/>
              <a:buChar char="•"/>
              <a:tabLst/>
              <a:defRPr/>
            </a:pP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Se observará que las entidades gubernamentales hayan reservado, en cuanto a la compra y contratación de servicios de construcción, </a:t>
            </a:r>
            <a:r>
              <a:rPr kumimoji="0" lang="es-ES" sz="1400" b="1"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al menos un 20% </a:t>
            </a: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de dichas compras y contrataciones para ser rendidos por un </a:t>
            </a:r>
            <a:r>
              <a:rPr kumimoji="0" lang="es-ES" sz="1400" b="0" i="0" u="sng"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Negocio o Proveedor Local de Servicios de Construcción</a:t>
            </a:r>
            <a:r>
              <a:rPr kumimoji="0" lang="en-U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a:t>
            </a:r>
          </a:p>
          <a:p>
            <a:pPr marL="0" marR="0" lvl="0" indent="0" algn="l" defTabSz="457200" rtl="0" eaLnBrk="1" fontAlgn="auto" latinLnBrk="0" hangingPunct="1">
              <a:lnSpc>
                <a:spcPct val="100000"/>
              </a:lnSpc>
              <a:spcBef>
                <a:spcPts val="0"/>
              </a:spcBef>
              <a:spcAft>
                <a:spcPts val="0"/>
              </a:spcAft>
              <a:buClr>
                <a:prstClr val="black"/>
              </a:buClr>
              <a:buSzPts val="1100"/>
              <a:buFontTx/>
              <a:buNone/>
              <a:tabLst/>
              <a:defRPr/>
            </a:pPr>
            <a:endParaRPr kumimoji="0" lang="es-PR" sz="12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endParaRPr>
          </a:p>
        </p:txBody>
      </p:sp>
      <p:sp>
        <p:nvSpPr>
          <p:cNvPr id="11" name="TextBox 10">
            <a:extLst>
              <a:ext uri="{FF2B5EF4-FFF2-40B4-BE49-F238E27FC236}">
                <a16:creationId xmlns:a16="http://schemas.microsoft.com/office/drawing/2014/main" id="{2416AA9D-D01A-4A08-9E9A-02F3D4C52974}"/>
              </a:ext>
            </a:extLst>
          </p:cNvPr>
          <p:cNvSpPr txBox="1"/>
          <p:nvPr/>
        </p:nvSpPr>
        <p:spPr>
          <a:xfrm>
            <a:off x="1359934" y="3165881"/>
            <a:ext cx="1378424" cy="184666"/>
          </a:xfrm>
          <a:prstGeom prst="rect">
            <a:avLst/>
          </a:prstGeom>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rPr>
              <a:t>Ley Núm.42-2018</a:t>
            </a:r>
            <a:endParaRPr kumimoji="0" lang="es-PR" sz="1200" b="1"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2" name="TextBox 11">
            <a:extLst>
              <a:ext uri="{FF2B5EF4-FFF2-40B4-BE49-F238E27FC236}">
                <a16:creationId xmlns:a16="http://schemas.microsoft.com/office/drawing/2014/main" id="{6C7ABB30-B082-4C01-B98B-1907D7403809}"/>
              </a:ext>
            </a:extLst>
          </p:cNvPr>
          <p:cNvSpPr txBox="1"/>
          <p:nvPr/>
        </p:nvSpPr>
        <p:spPr>
          <a:xfrm>
            <a:off x="1180793" y="4342555"/>
            <a:ext cx="2607627"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300" b="1" i="0" u="none" strike="noStrike" kern="120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Subasta Informal Exclusiva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100" b="1" i="0" u="none" strike="noStrike" kern="1200" cap="none" spc="0" normalizeH="0" baseline="0" noProof="0">
                <a:ln>
                  <a:noFill/>
                </a:ln>
                <a:solidFill>
                  <a:prstClr val="black"/>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La </a:t>
            </a:r>
            <a:r>
              <a:rPr kumimoji="0" lang="es-PR" sz="1100" b="1" i="0" u="none" strike="noStrike" kern="1200" cap="none" spc="0" normalizeH="0" baseline="0" noProof="0" err="1">
                <a:ln>
                  <a:noFill/>
                </a:ln>
                <a:solidFill>
                  <a:prstClr val="black"/>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Adm</a:t>
            </a:r>
            <a:r>
              <a:rPr kumimoji="0" lang="es-PR" sz="1100" b="1" i="0" u="none" strike="noStrike" kern="1200" cap="none" spc="0" normalizeH="0" baseline="0" noProof="0">
                <a:ln>
                  <a:noFill/>
                </a:ln>
                <a:solidFill>
                  <a:prstClr val="black"/>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 Auxiliar de Adquisiciones</a:t>
            </a:r>
            <a:endParaRPr kumimoji="0" lang="es-PR" sz="1100" b="0" i="0" u="none" strike="noStrike" kern="1200" cap="none" spc="0" normalizeH="0" baseline="0" noProof="0">
              <a:ln>
                <a:noFill/>
              </a:ln>
              <a:solidFill>
                <a:prstClr val="black"/>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3" name="TextBox 12">
            <a:extLst>
              <a:ext uri="{FF2B5EF4-FFF2-40B4-BE49-F238E27FC236}">
                <a16:creationId xmlns:a16="http://schemas.microsoft.com/office/drawing/2014/main" id="{3D2E4470-B849-4C7B-9A1B-ECFE7B53D08E}"/>
              </a:ext>
            </a:extLst>
          </p:cNvPr>
          <p:cNvSpPr txBox="1"/>
          <p:nvPr/>
        </p:nvSpPr>
        <p:spPr>
          <a:xfrm>
            <a:off x="1194380" y="5492049"/>
            <a:ext cx="2423179"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300" b="1" i="0" u="none" strike="noStrike" kern="120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Subasta Formal Exclusiva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100" b="1" i="0" u="none" strike="noStrike" kern="1200" cap="none" spc="0" normalizeH="0" baseline="0" noProof="0">
                <a:ln>
                  <a:noFill/>
                </a:ln>
                <a:solidFill>
                  <a:prstClr val="black"/>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La Junta de Subasta </a:t>
            </a:r>
            <a:endParaRPr kumimoji="0" lang="es-PR" sz="1100" b="0" i="0" u="none" strike="noStrike" kern="1200" cap="none" spc="0" normalizeH="0" baseline="0" noProof="0">
              <a:ln>
                <a:noFill/>
              </a:ln>
              <a:solidFill>
                <a:prstClr val="black"/>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cxnSp>
        <p:nvCxnSpPr>
          <p:cNvPr id="14" name="Straight Arrow Connector 13">
            <a:extLst>
              <a:ext uri="{FF2B5EF4-FFF2-40B4-BE49-F238E27FC236}">
                <a16:creationId xmlns:a16="http://schemas.microsoft.com/office/drawing/2014/main" id="{86A1103E-DE0F-47F8-844D-558CF7AB5BC3}"/>
              </a:ext>
            </a:extLst>
          </p:cNvPr>
          <p:cNvCxnSpPr>
            <a:cxnSpLocks/>
          </p:cNvCxnSpPr>
          <p:nvPr/>
        </p:nvCxnSpPr>
        <p:spPr>
          <a:xfrm flipH="1">
            <a:off x="2075316" y="3610448"/>
            <a:ext cx="3315" cy="636571"/>
          </a:xfrm>
          <a:prstGeom prst="straightConnector1">
            <a:avLst/>
          </a:prstGeom>
          <a:ln>
            <a:solidFill>
              <a:srgbClr val="E04403"/>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6A64A1D8-58E8-4F40-BAAC-E470A86D74C7}"/>
              </a:ext>
            </a:extLst>
          </p:cNvPr>
          <p:cNvCxnSpPr>
            <a:cxnSpLocks/>
          </p:cNvCxnSpPr>
          <p:nvPr/>
        </p:nvCxnSpPr>
        <p:spPr>
          <a:xfrm>
            <a:off x="2119454" y="5011460"/>
            <a:ext cx="0" cy="425997"/>
          </a:xfrm>
          <a:prstGeom prst="straightConnector1">
            <a:avLst/>
          </a:prstGeom>
          <a:ln>
            <a:solidFill>
              <a:srgbClr val="E04403"/>
            </a:solidFill>
            <a:tailEnd type="triangle"/>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7AE0435B-8361-4EA8-9A0A-BF7EF570FA62}"/>
              </a:ext>
            </a:extLst>
          </p:cNvPr>
          <p:cNvSpPr/>
          <p:nvPr/>
        </p:nvSpPr>
        <p:spPr>
          <a:xfrm>
            <a:off x="4149894" y="4390765"/>
            <a:ext cx="7214787" cy="155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Requerirán a todos los licitadores como requisito indispensable para participar de la subasta exclusiva para negocios y proveedores locales de servicios de construcción</a:t>
            </a:r>
            <a:r>
              <a:rPr kumimoji="0" lang="es-ES" sz="14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a:t>
            </a:r>
            <a:r>
              <a:rPr kumimoji="0" lang="es-ES" sz="1400" b="1"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una Declaración Jurada</a:t>
            </a:r>
            <a:r>
              <a:rPr kumimoji="0" lang="es-ES" sz="1400" b="0"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a:t>
            </a: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que acredite su preferencia conforme a lo establecido en la Ley Núm. 42-2018 </a:t>
            </a:r>
            <a:r>
              <a:rPr kumimoji="0" lang="en-U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Podrán, motu propio o a solicitud de parte, verificar la veracidad de lo afirmado en la referida Declaración Jurada </a:t>
            </a:r>
            <a:r>
              <a:rPr kumimoji="0" lang="en-U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En caso de que se corrobore que el licitador no cumple con lo establecido en dicha Ley podría ser descalificado.</a:t>
            </a:r>
            <a:endParaRPr kumimoji="0" lang="es-PR"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PR" sz="1200" b="0" i="0" u="none" strike="noStrike" kern="1200" cap="none" spc="0" normalizeH="0" baseline="0" noProof="0">
              <a:ln>
                <a:noFill/>
              </a:ln>
              <a:solidFill>
                <a:srgbClr val="E7E6E6">
                  <a:lumMod val="25000"/>
                </a:srgbClr>
              </a:solidFill>
              <a:effectLst/>
              <a:uLnTx/>
              <a:uFillTx/>
              <a:latin typeface="Calibri" panose="020F0502020204030204"/>
              <a:ea typeface="+mn-ea"/>
              <a:cs typeface="+mn-cs"/>
            </a:endParaRPr>
          </a:p>
        </p:txBody>
      </p:sp>
      <p:cxnSp>
        <p:nvCxnSpPr>
          <p:cNvPr id="17" name="Straight Connector 16">
            <a:extLst>
              <a:ext uri="{FF2B5EF4-FFF2-40B4-BE49-F238E27FC236}">
                <a16:creationId xmlns:a16="http://schemas.microsoft.com/office/drawing/2014/main" id="{4716177F-7E3A-4DB0-9CD4-2C821E7731F3}"/>
              </a:ext>
            </a:extLst>
          </p:cNvPr>
          <p:cNvCxnSpPr>
            <a:cxnSpLocks/>
          </p:cNvCxnSpPr>
          <p:nvPr/>
        </p:nvCxnSpPr>
        <p:spPr>
          <a:xfrm>
            <a:off x="3736929" y="4490113"/>
            <a:ext cx="0" cy="1187356"/>
          </a:xfrm>
          <a:prstGeom prst="line">
            <a:avLst/>
          </a:prstGeom>
          <a:ln>
            <a:solidFill>
              <a:srgbClr val="E04403"/>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5C6C3310-84D9-4CFC-8B30-A330796EB677}"/>
              </a:ext>
            </a:extLst>
          </p:cNvPr>
          <p:cNvCxnSpPr>
            <a:cxnSpLocks/>
          </p:cNvCxnSpPr>
          <p:nvPr/>
        </p:nvCxnSpPr>
        <p:spPr>
          <a:xfrm>
            <a:off x="3736929" y="5093347"/>
            <a:ext cx="276488" cy="0"/>
          </a:xfrm>
          <a:prstGeom prst="straightConnector1">
            <a:avLst/>
          </a:prstGeom>
          <a:ln>
            <a:solidFill>
              <a:srgbClr val="E04403"/>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32343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3FAE330-2C89-4A6C-94EE-FD24CB615C63}"/>
              </a:ext>
            </a:extLst>
          </p:cNvPr>
          <p:cNvSpPr>
            <a:spLocks noGrp="1"/>
          </p:cNvSpPr>
          <p:nvPr>
            <p:ph type="title"/>
          </p:nvPr>
        </p:nvSpPr>
        <p:spPr>
          <a:xfrm>
            <a:off x="1294229" y="463261"/>
            <a:ext cx="8088138" cy="852358"/>
          </a:xfrm>
        </p:spPr>
        <p:txBody>
          <a:bodyPr>
            <a:normAutofit fontScale="90000"/>
          </a:bodyPr>
          <a:lstStyle/>
          <a:p>
            <a:r>
              <a:rPr lang="es-PR" sz="2800" b="1">
                <a:solidFill>
                  <a:schemeClr val="accent1">
                    <a:lumMod val="50000"/>
                  </a:schemeClr>
                </a:solidFill>
                <a:latin typeface="Century Gothic" panose="020B0502020202020204" pitchFamily="34" charset="0"/>
              </a:rPr>
              <a:t>Métodos de licitación dispuestos en el Artículo 31 de la Ley Núm. 73-2019</a:t>
            </a:r>
          </a:p>
        </p:txBody>
      </p:sp>
      <p:sp>
        <p:nvSpPr>
          <p:cNvPr id="5" name="Rectangle: Rounded Corners 4">
            <a:extLst>
              <a:ext uri="{FF2B5EF4-FFF2-40B4-BE49-F238E27FC236}">
                <a16:creationId xmlns:a16="http://schemas.microsoft.com/office/drawing/2014/main" id="{4A486840-8E38-4A5F-A6CB-5F31B2749939}"/>
              </a:ext>
            </a:extLst>
          </p:cNvPr>
          <p:cNvSpPr/>
          <p:nvPr/>
        </p:nvSpPr>
        <p:spPr>
          <a:xfrm>
            <a:off x="1258644" y="2598027"/>
            <a:ext cx="2967187" cy="423917"/>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R" sz="1600" b="1">
                <a:latin typeface="Century Gothic" panose="020B0502020202020204" pitchFamily="34" charset="0"/>
                <a:ea typeface="Open Sans" panose="020B0606030504020204" pitchFamily="34" charset="0"/>
                <a:cs typeface="Open Sans" panose="020B0606030504020204" pitchFamily="34" charset="0"/>
              </a:rPr>
              <a:t>Compra Informal</a:t>
            </a:r>
          </a:p>
        </p:txBody>
      </p:sp>
      <p:sp>
        <p:nvSpPr>
          <p:cNvPr id="6" name="Rectangle: Rounded Corners 5">
            <a:extLst>
              <a:ext uri="{FF2B5EF4-FFF2-40B4-BE49-F238E27FC236}">
                <a16:creationId xmlns:a16="http://schemas.microsoft.com/office/drawing/2014/main" id="{8FBD9453-4DB9-4799-BDAC-2558A171819F}"/>
              </a:ext>
            </a:extLst>
          </p:cNvPr>
          <p:cNvSpPr/>
          <p:nvPr/>
        </p:nvSpPr>
        <p:spPr>
          <a:xfrm>
            <a:off x="1258644" y="3564487"/>
            <a:ext cx="2967187" cy="423917"/>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err="1">
                <a:latin typeface="Century Gothic" panose="020B0502020202020204" pitchFamily="34" charset="0"/>
                <a:ea typeface="Open Sans" panose="020B0606030504020204" pitchFamily="34" charset="0"/>
                <a:cs typeface="Open Sans" panose="020B0606030504020204" pitchFamily="34" charset="0"/>
              </a:rPr>
              <a:t>Subasta</a:t>
            </a:r>
            <a:r>
              <a:rPr lang="en-US" sz="1400" b="1">
                <a:latin typeface="Century Gothic" panose="020B0502020202020204" pitchFamily="34" charset="0"/>
                <a:ea typeface="Open Sans" panose="020B0606030504020204" pitchFamily="34" charset="0"/>
                <a:cs typeface="Open Sans" panose="020B0606030504020204" pitchFamily="34" charset="0"/>
              </a:rPr>
              <a:t> </a:t>
            </a:r>
            <a:r>
              <a:rPr lang="en-US" sz="1600" b="1">
                <a:latin typeface="Century Gothic" panose="020B0502020202020204" pitchFamily="34" charset="0"/>
                <a:ea typeface="Open Sans" panose="020B0606030504020204" pitchFamily="34" charset="0"/>
                <a:cs typeface="Open Sans" panose="020B0606030504020204" pitchFamily="34" charset="0"/>
              </a:rPr>
              <a:t>Informal</a:t>
            </a:r>
          </a:p>
        </p:txBody>
      </p:sp>
      <p:sp>
        <p:nvSpPr>
          <p:cNvPr id="7" name="Rectangle: Rounded Corners 6">
            <a:extLst>
              <a:ext uri="{FF2B5EF4-FFF2-40B4-BE49-F238E27FC236}">
                <a16:creationId xmlns:a16="http://schemas.microsoft.com/office/drawing/2014/main" id="{5165B0E7-F30F-44E0-9FF3-EB0ED2676079}"/>
              </a:ext>
            </a:extLst>
          </p:cNvPr>
          <p:cNvSpPr/>
          <p:nvPr/>
        </p:nvSpPr>
        <p:spPr>
          <a:xfrm>
            <a:off x="1258644" y="4643966"/>
            <a:ext cx="2967187" cy="423917"/>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err="1">
                <a:latin typeface="Century Gothic" panose="020B0502020202020204" pitchFamily="34" charset="0"/>
                <a:ea typeface="Open Sans" panose="020B0606030504020204" pitchFamily="34" charset="0"/>
                <a:cs typeface="Open Sans" panose="020B0606030504020204" pitchFamily="34" charset="0"/>
              </a:rPr>
              <a:t>Subasta</a:t>
            </a:r>
            <a:r>
              <a:rPr lang="en-US" sz="1400" b="1">
                <a:latin typeface="Century Gothic" panose="020B0502020202020204" pitchFamily="34" charset="0"/>
                <a:ea typeface="Open Sans" panose="020B0606030504020204" pitchFamily="34" charset="0"/>
                <a:cs typeface="Open Sans" panose="020B0606030504020204" pitchFamily="34" charset="0"/>
              </a:rPr>
              <a:t> </a:t>
            </a:r>
            <a:r>
              <a:rPr lang="en-US" sz="1600" b="1">
                <a:latin typeface="Century Gothic" panose="020B0502020202020204" pitchFamily="34" charset="0"/>
                <a:ea typeface="Open Sans" panose="020B0606030504020204" pitchFamily="34" charset="0"/>
                <a:cs typeface="Open Sans" panose="020B0606030504020204" pitchFamily="34" charset="0"/>
              </a:rPr>
              <a:t>Formal</a:t>
            </a:r>
          </a:p>
        </p:txBody>
      </p:sp>
      <p:sp>
        <p:nvSpPr>
          <p:cNvPr id="10" name="Rectangle: Rounded Corners 9">
            <a:extLst>
              <a:ext uri="{FF2B5EF4-FFF2-40B4-BE49-F238E27FC236}">
                <a16:creationId xmlns:a16="http://schemas.microsoft.com/office/drawing/2014/main" id="{22D4F65C-C782-4509-B5B9-F12DC35D5196}"/>
              </a:ext>
            </a:extLst>
          </p:cNvPr>
          <p:cNvSpPr/>
          <p:nvPr/>
        </p:nvSpPr>
        <p:spPr>
          <a:xfrm>
            <a:off x="4343325" y="2600479"/>
            <a:ext cx="6827969" cy="42391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Cuando el costo no exceda de quince mil dólares ($15,000.00) </a:t>
            </a:r>
          </a:p>
        </p:txBody>
      </p:sp>
      <p:sp>
        <p:nvSpPr>
          <p:cNvPr id="11" name="Rectangle: Rounded Corners 10">
            <a:extLst>
              <a:ext uri="{FF2B5EF4-FFF2-40B4-BE49-F238E27FC236}">
                <a16:creationId xmlns:a16="http://schemas.microsoft.com/office/drawing/2014/main" id="{C2C1240D-48A3-4718-BC33-B474DE3ADAA3}"/>
              </a:ext>
            </a:extLst>
          </p:cNvPr>
          <p:cNvSpPr/>
          <p:nvPr/>
        </p:nvSpPr>
        <p:spPr>
          <a:xfrm>
            <a:off x="4385865" y="4646418"/>
            <a:ext cx="6789807" cy="42391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Cuando el costo exceda la cantidad de cien mil dólares ($100,000.00) </a:t>
            </a:r>
          </a:p>
        </p:txBody>
      </p:sp>
      <p:sp>
        <p:nvSpPr>
          <p:cNvPr id="14" name="Rectangle: Rounded Corners 13">
            <a:extLst>
              <a:ext uri="{FF2B5EF4-FFF2-40B4-BE49-F238E27FC236}">
                <a16:creationId xmlns:a16="http://schemas.microsoft.com/office/drawing/2014/main" id="{71B87FCA-A0AA-4B53-BA65-4397D8D80D84}"/>
              </a:ext>
            </a:extLst>
          </p:cNvPr>
          <p:cNvSpPr/>
          <p:nvPr/>
        </p:nvSpPr>
        <p:spPr>
          <a:xfrm>
            <a:off x="4364603" y="3564487"/>
            <a:ext cx="6808881" cy="42391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Cuando el costo exceda de quince mil dólares ($15,000.00), pero, no exceda de cien mil dólares ($100,000.00)</a:t>
            </a:r>
          </a:p>
        </p:txBody>
      </p:sp>
      <p:sp>
        <p:nvSpPr>
          <p:cNvPr id="15" name="TextBox 14">
            <a:extLst>
              <a:ext uri="{FF2B5EF4-FFF2-40B4-BE49-F238E27FC236}">
                <a16:creationId xmlns:a16="http://schemas.microsoft.com/office/drawing/2014/main" id="{46908BDC-8078-4970-8052-299D7E93465A}"/>
              </a:ext>
            </a:extLst>
          </p:cNvPr>
          <p:cNvSpPr txBox="1"/>
          <p:nvPr/>
        </p:nvSpPr>
        <p:spPr>
          <a:xfrm>
            <a:off x="1258644" y="1690895"/>
            <a:ext cx="10142806"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defTabSz="914400" rtl="0" fontAlgn="auto" latinLnBrk="0" hangingPunct="0">
              <a:lnSpc>
                <a:spcPct val="100000"/>
              </a:lnSpc>
              <a:spcBef>
                <a:spcPts val="0"/>
              </a:spcBef>
              <a:spcAft>
                <a:spcPts val="0"/>
              </a:spcAft>
              <a:buClrTx/>
              <a:buSzTx/>
              <a:buFontTx/>
              <a:buNone/>
              <a:tabLst/>
            </a:pPr>
            <a:r>
              <a:rPr kumimoji="0" lang="es-PR" sz="1600" b="1" i="0" u="none" strike="noStrike" cap="none" spc="0" normalizeH="0" baseline="0">
                <a:ln>
                  <a:noFill/>
                </a:ln>
                <a:solidFill>
                  <a:schemeClr val="accent1">
                    <a:lumMod val="75000"/>
                  </a:schemeClr>
                </a:solidFill>
                <a:effectLst/>
                <a:uFillTx/>
                <a:latin typeface="Century Gothic" panose="020B0502020202020204" pitchFamily="34" charset="0"/>
                <a:sym typeface="Calibri"/>
              </a:rPr>
              <a:t>Métodos de licitación a ser utilizado cuando se adquiera</a:t>
            </a:r>
            <a:r>
              <a:rPr lang="es-PR" sz="1600" b="1">
                <a:solidFill>
                  <a:schemeClr val="accent1">
                    <a:lumMod val="75000"/>
                  </a:schemeClr>
                </a:solidFill>
                <a:latin typeface="Century Gothic" panose="020B0502020202020204" pitchFamily="34" charset="0"/>
                <a:sym typeface="Calibri"/>
              </a:rPr>
              <a:t>n bienes, obras y servicios no profesionales</a:t>
            </a:r>
            <a:endParaRPr kumimoji="0" lang="es-PR" sz="1400" b="1" i="0" u="none" strike="noStrike" cap="none" spc="0" normalizeH="0" baseline="0">
              <a:ln>
                <a:noFill/>
              </a:ln>
              <a:solidFill>
                <a:schemeClr val="accent1">
                  <a:lumMod val="75000"/>
                </a:schemeClr>
              </a:solidFill>
              <a:effectLst/>
              <a:uFillTx/>
              <a:latin typeface="Century Gothic" panose="020B0502020202020204" pitchFamily="34" charset="0"/>
              <a:sym typeface="Calibri"/>
            </a:endParaRPr>
          </a:p>
        </p:txBody>
      </p:sp>
      <p:sp>
        <p:nvSpPr>
          <p:cNvPr id="16" name="Rectangle: Rounded Corners 15">
            <a:extLst>
              <a:ext uri="{FF2B5EF4-FFF2-40B4-BE49-F238E27FC236}">
                <a16:creationId xmlns:a16="http://schemas.microsoft.com/office/drawing/2014/main" id="{FBC67BA1-369B-411B-AEC2-C8C381384F79}"/>
              </a:ext>
            </a:extLst>
          </p:cNvPr>
          <p:cNvSpPr/>
          <p:nvPr/>
        </p:nvSpPr>
        <p:spPr>
          <a:xfrm>
            <a:off x="1140826" y="586708"/>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21060022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2368662-3E83-4FBD-95B1-51DF50421C3C}"/>
              </a:ext>
            </a:extLst>
          </p:cNvPr>
          <p:cNvSpPr>
            <a:spLocks noGrp="1"/>
          </p:cNvSpPr>
          <p:nvPr>
            <p:ph type="title"/>
          </p:nvPr>
        </p:nvSpPr>
        <p:spPr>
          <a:xfrm>
            <a:off x="1294229" y="463261"/>
            <a:ext cx="8088138" cy="852358"/>
          </a:xfrm>
        </p:spPr>
        <p:txBody>
          <a:bodyPr>
            <a:normAutofit fontScale="90000"/>
          </a:bodyPr>
          <a:lstStyle/>
          <a:p>
            <a:r>
              <a:rPr lang="es-PR" sz="2800" b="1">
                <a:solidFill>
                  <a:schemeClr val="accent1">
                    <a:lumMod val="50000"/>
                  </a:schemeClr>
                </a:solidFill>
                <a:latin typeface="Century Gothic" panose="020B0502020202020204" pitchFamily="34" charset="0"/>
              </a:rPr>
              <a:t>Métodos de licitación dispuestos en el Artículo 31 de la Ley Núm. 73-2019</a:t>
            </a:r>
          </a:p>
        </p:txBody>
      </p:sp>
      <p:sp>
        <p:nvSpPr>
          <p:cNvPr id="5" name="Rectangle: Rounded Corners 4">
            <a:extLst>
              <a:ext uri="{FF2B5EF4-FFF2-40B4-BE49-F238E27FC236}">
                <a16:creationId xmlns:a16="http://schemas.microsoft.com/office/drawing/2014/main" id="{13B5BD56-4CDD-44C0-A75E-B2ACB1042BC6}"/>
              </a:ext>
            </a:extLst>
          </p:cNvPr>
          <p:cNvSpPr/>
          <p:nvPr/>
        </p:nvSpPr>
        <p:spPr>
          <a:xfrm>
            <a:off x="1258644" y="2343264"/>
            <a:ext cx="2967187" cy="1169710"/>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a:latin typeface="Century Gothic" panose="020B0502020202020204" pitchFamily="34" charset="0"/>
              <a:ea typeface="Open Sans" panose="020B0606030504020204" pitchFamily="34" charset="0"/>
              <a:cs typeface="Open Sans" panose="020B0606030504020204" pitchFamily="34" charset="0"/>
            </a:endParaRPr>
          </a:p>
          <a:p>
            <a:pPr algn="ctr"/>
            <a:r>
              <a:rPr lang="en-US" sz="1600" b="1" err="1">
                <a:latin typeface="Century Gothic" panose="020B0502020202020204" pitchFamily="34" charset="0"/>
                <a:ea typeface="Open Sans" panose="020B0606030504020204" pitchFamily="34" charset="0"/>
                <a:cs typeface="Open Sans" panose="020B0606030504020204" pitchFamily="34" charset="0"/>
              </a:rPr>
              <a:t>Solicitud</a:t>
            </a:r>
            <a:r>
              <a:rPr lang="en-US" sz="1600" b="1">
                <a:latin typeface="Century Gothic" panose="020B0502020202020204" pitchFamily="34" charset="0"/>
                <a:ea typeface="Open Sans" panose="020B0606030504020204" pitchFamily="34" charset="0"/>
                <a:cs typeface="Open Sans" panose="020B0606030504020204" pitchFamily="34" charset="0"/>
              </a:rPr>
              <a:t> de </a:t>
            </a:r>
            <a:r>
              <a:rPr lang="en-US" sz="1600" b="1" err="1">
                <a:latin typeface="Century Gothic" panose="020B0502020202020204" pitchFamily="34" charset="0"/>
                <a:ea typeface="Open Sans" panose="020B0606030504020204" pitchFamily="34" charset="0"/>
                <a:cs typeface="Open Sans" panose="020B0606030504020204" pitchFamily="34" charset="0"/>
              </a:rPr>
              <a:t>Propuesta</a:t>
            </a:r>
            <a:r>
              <a:rPr lang="en-US" sz="1600" b="1">
                <a:latin typeface="Century Gothic" panose="020B0502020202020204" pitchFamily="34" charset="0"/>
                <a:ea typeface="Open Sans" panose="020B0606030504020204" pitchFamily="34" charset="0"/>
                <a:cs typeface="Open Sans" panose="020B0606030504020204" pitchFamily="34" charset="0"/>
              </a:rPr>
              <a:t> o </a:t>
            </a:r>
            <a:r>
              <a:rPr lang="es-PR" sz="1600" b="1">
                <a:latin typeface="Century Gothic" panose="020B0502020202020204" pitchFamily="34" charset="0"/>
                <a:ea typeface="Open Sans" panose="020B0606030504020204" pitchFamily="34" charset="0"/>
                <a:cs typeface="Open Sans" panose="020B0606030504020204" pitchFamily="34" charset="0"/>
              </a:rPr>
              <a:t>Solicitud de Propuesta Sellada (RFP)</a:t>
            </a:r>
          </a:p>
          <a:p>
            <a:pPr algn="ctr"/>
            <a:r>
              <a:rPr lang="en-US" sz="1600" b="1">
                <a:latin typeface="Century Gothic" panose="020B0502020202020204" pitchFamily="34" charset="0"/>
                <a:ea typeface="Open Sans" panose="020B0606030504020204" pitchFamily="34" charset="0"/>
                <a:cs typeface="Open Sans" panose="020B0606030504020204" pitchFamily="34" charset="0"/>
              </a:rPr>
              <a:t> </a:t>
            </a:r>
          </a:p>
        </p:txBody>
      </p:sp>
      <p:sp>
        <p:nvSpPr>
          <p:cNvPr id="6" name="Rectangle: Rounded Corners 5">
            <a:extLst>
              <a:ext uri="{FF2B5EF4-FFF2-40B4-BE49-F238E27FC236}">
                <a16:creationId xmlns:a16="http://schemas.microsoft.com/office/drawing/2014/main" id="{981D5908-6E21-4A04-9E96-A61CA67B6100}"/>
              </a:ext>
            </a:extLst>
          </p:cNvPr>
          <p:cNvSpPr/>
          <p:nvPr/>
        </p:nvSpPr>
        <p:spPr>
          <a:xfrm>
            <a:off x="1280416" y="4633770"/>
            <a:ext cx="2914015" cy="770437"/>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R" sz="1600" b="1">
                <a:latin typeface="Century Gothic" panose="020B0502020202020204" pitchFamily="34" charset="0"/>
                <a:ea typeface="Open Sans" panose="020B0606030504020204" pitchFamily="34" charset="0"/>
                <a:cs typeface="Open Sans" panose="020B0606030504020204" pitchFamily="34" charset="0"/>
              </a:rPr>
              <a:t>Solicitud de Cualificaciones (RFQ)</a:t>
            </a:r>
          </a:p>
        </p:txBody>
      </p:sp>
      <p:sp>
        <p:nvSpPr>
          <p:cNvPr id="7" name="Rectangle: Rounded Corners 6">
            <a:extLst>
              <a:ext uri="{FF2B5EF4-FFF2-40B4-BE49-F238E27FC236}">
                <a16:creationId xmlns:a16="http://schemas.microsoft.com/office/drawing/2014/main" id="{106DD63D-C288-4382-9E8E-592EE4B52423}"/>
              </a:ext>
            </a:extLst>
          </p:cNvPr>
          <p:cNvSpPr/>
          <p:nvPr/>
        </p:nvSpPr>
        <p:spPr>
          <a:xfrm>
            <a:off x="4371355" y="2137025"/>
            <a:ext cx="6789807" cy="1849348"/>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Cuando el costo exceda de quince mil dólares ($15,000.00), pero, no exceda de cien mil dólares ($100,000.00). La adjudicación será realizada por el Área de Adquisiciones con la aprobación de la Administradora. (Permite la negociación entre el proponente y la Administración, mientras se evalúan las propuestas recibidas). Cuando el costo exceda de cien mil dólares ($100,000.00). La adjudicación será realizada por la Junta de Subastas. </a:t>
            </a:r>
          </a:p>
          <a:p>
            <a:pPr algn="just"/>
            <a:endParaRPr lang="es-PR" sz="115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endParaRPr>
          </a:p>
        </p:txBody>
      </p:sp>
      <p:sp>
        <p:nvSpPr>
          <p:cNvPr id="8" name="Rectangle: Rounded Corners 7">
            <a:extLst>
              <a:ext uri="{FF2B5EF4-FFF2-40B4-BE49-F238E27FC236}">
                <a16:creationId xmlns:a16="http://schemas.microsoft.com/office/drawing/2014/main" id="{1FFD65AB-749C-43C9-A176-451D7632156D}"/>
              </a:ext>
            </a:extLst>
          </p:cNvPr>
          <p:cNvSpPr/>
          <p:nvPr/>
        </p:nvSpPr>
        <p:spPr>
          <a:xfrm>
            <a:off x="4371355" y="4407206"/>
            <a:ext cx="6742108" cy="140796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Cuando se </a:t>
            </a:r>
            <a:r>
              <a:rPr lang="en-US" sz="1400" err="1">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trate</a:t>
            </a:r>
            <a:r>
              <a:rPr lang="en-US"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 de </a:t>
            </a:r>
            <a:r>
              <a:rPr lang="en-US" sz="1400" err="1">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adquisición</a:t>
            </a:r>
            <a:r>
              <a:rPr lang="en-US"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 de </a:t>
            </a:r>
            <a:r>
              <a:rPr lang="en-US" sz="1400" err="1">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bienes</a:t>
            </a:r>
            <a:r>
              <a:rPr lang="en-US"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 </a:t>
            </a:r>
            <a:r>
              <a:rPr lang="en-US" sz="1400" err="1">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obras</a:t>
            </a:r>
            <a:r>
              <a:rPr lang="en-US"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 o </a:t>
            </a:r>
            <a:r>
              <a:rPr lang="en-US" sz="1400" err="1">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servicios</a:t>
            </a:r>
            <a:r>
              <a:rPr lang="en-US"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 </a:t>
            </a:r>
            <a:r>
              <a:rPr lang="en-US" sz="1400" err="1">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especializados</a:t>
            </a:r>
            <a:r>
              <a:rPr lang="en-US" sz="1400" u="sng">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 que </a:t>
            </a:r>
            <a:r>
              <a:rPr lang="es-PR" sz="1400" u="sng">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involucran asuntos altamente técnicos y complejos</a:t>
            </a:r>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 mediante el cual se solicita a proponentes potenciales que sometan sus cualificaciones para participar en un proceso de licitación mediante Solicitud de Cualificaciones (conocida en inglés como </a:t>
            </a:r>
            <a:r>
              <a:rPr lang="es-PR" sz="1400" err="1">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Request</a:t>
            </a:r>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 </a:t>
            </a:r>
            <a:r>
              <a:rPr lang="es-PR" sz="1400" err="1">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for</a:t>
            </a:r>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 </a:t>
            </a:r>
            <a:r>
              <a:rPr lang="es-PR" sz="1400" err="1">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Qualifications</a:t>
            </a:r>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rPr>
              <a:t>). </a:t>
            </a:r>
          </a:p>
        </p:txBody>
      </p:sp>
      <p:sp>
        <p:nvSpPr>
          <p:cNvPr id="9" name="TextBox 8">
            <a:extLst>
              <a:ext uri="{FF2B5EF4-FFF2-40B4-BE49-F238E27FC236}">
                <a16:creationId xmlns:a16="http://schemas.microsoft.com/office/drawing/2014/main" id="{14F1F60E-1194-4E55-81D3-A257A748A0C6}"/>
              </a:ext>
            </a:extLst>
          </p:cNvPr>
          <p:cNvSpPr txBox="1"/>
          <p:nvPr/>
        </p:nvSpPr>
        <p:spPr>
          <a:xfrm>
            <a:off x="1258644" y="1690895"/>
            <a:ext cx="10142806" cy="3385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defTabSz="914400" rtl="0" fontAlgn="auto" latinLnBrk="0" hangingPunct="0">
              <a:lnSpc>
                <a:spcPct val="100000"/>
              </a:lnSpc>
              <a:spcBef>
                <a:spcPts val="0"/>
              </a:spcBef>
              <a:spcAft>
                <a:spcPts val="0"/>
              </a:spcAft>
              <a:buClrTx/>
              <a:buSzTx/>
              <a:buFontTx/>
              <a:buNone/>
              <a:tabLst/>
            </a:pPr>
            <a:r>
              <a:rPr kumimoji="0" lang="es-PR" sz="1600" b="1" i="0" u="none" strike="noStrike" cap="none" spc="0" normalizeH="0" baseline="0">
                <a:ln>
                  <a:noFill/>
                </a:ln>
                <a:solidFill>
                  <a:schemeClr val="accent1">
                    <a:lumMod val="75000"/>
                  </a:schemeClr>
                </a:solidFill>
                <a:effectLst/>
                <a:uFillTx/>
                <a:latin typeface="Century Gothic" panose="020B0502020202020204" pitchFamily="34" charset="0"/>
                <a:sym typeface="Calibri"/>
              </a:rPr>
              <a:t>Métodos de licitación a ser utilizado cuando se adquiera</a:t>
            </a:r>
            <a:r>
              <a:rPr lang="es-PR" sz="1600" b="1">
                <a:solidFill>
                  <a:schemeClr val="accent1">
                    <a:lumMod val="75000"/>
                  </a:schemeClr>
                </a:solidFill>
                <a:latin typeface="Century Gothic" panose="020B0502020202020204" pitchFamily="34" charset="0"/>
                <a:sym typeface="Calibri"/>
              </a:rPr>
              <a:t>n bienes, obras y servicios no profesionales</a:t>
            </a:r>
            <a:endParaRPr kumimoji="0" lang="es-PR" sz="1400" b="1" i="0" u="none" strike="noStrike" cap="none" spc="0" normalizeH="0" baseline="0">
              <a:ln>
                <a:noFill/>
              </a:ln>
              <a:solidFill>
                <a:schemeClr val="accent1">
                  <a:lumMod val="75000"/>
                </a:schemeClr>
              </a:solidFill>
              <a:effectLst/>
              <a:uFillTx/>
              <a:latin typeface="Century Gothic" panose="020B0502020202020204" pitchFamily="34" charset="0"/>
              <a:sym typeface="Calibri"/>
            </a:endParaRPr>
          </a:p>
        </p:txBody>
      </p:sp>
      <p:sp>
        <p:nvSpPr>
          <p:cNvPr id="10" name="Rectangle: Rounded Corners 9">
            <a:extLst>
              <a:ext uri="{FF2B5EF4-FFF2-40B4-BE49-F238E27FC236}">
                <a16:creationId xmlns:a16="http://schemas.microsoft.com/office/drawing/2014/main" id="{0EF8EF6B-4F20-42E2-95CB-8E7BF7AEC7FC}"/>
              </a:ext>
            </a:extLst>
          </p:cNvPr>
          <p:cNvSpPr/>
          <p:nvPr/>
        </p:nvSpPr>
        <p:spPr>
          <a:xfrm>
            <a:off x="1140826" y="586708"/>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36606934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2773FA8-6B9A-47D1-8BDA-02A8802514BF}"/>
              </a:ext>
            </a:extLst>
          </p:cNvPr>
          <p:cNvSpPr>
            <a:spLocks noGrp="1"/>
          </p:cNvSpPr>
          <p:nvPr>
            <p:ph type="title"/>
          </p:nvPr>
        </p:nvSpPr>
        <p:spPr>
          <a:xfrm>
            <a:off x="1226471" y="595354"/>
            <a:ext cx="4025538" cy="555677"/>
          </a:xfrm>
        </p:spPr>
        <p:txBody>
          <a:bodyPr>
            <a:normAutofit/>
          </a:bodyPr>
          <a:lstStyle/>
          <a:p>
            <a:r>
              <a:rPr lang="en-US" sz="3200" b="1" err="1">
                <a:solidFill>
                  <a:srgbClr val="002060"/>
                </a:solidFill>
                <a:latin typeface="Century Gothic" panose="020B0502020202020204" pitchFamily="34" charset="0"/>
              </a:rPr>
              <a:t>Compra</a:t>
            </a:r>
            <a:r>
              <a:rPr lang="en-US" sz="3200" b="1">
                <a:solidFill>
                  <a:srgbClr val="002060"/>
                </a:solidFill>
                <a:latin typeface="Century Gothic" panose="020B0502020202020204" pitchFamily="34" charset="0"/>
              </a:rPr>
              <a:t> Informal</a:t>
            </a:r>
          </a:p>
        </p:txBody>
      </p:sp>
      <p:sp>
        <p:nvSpPr>
          <p:cNvPr id="5" name="Slide Number Placeholder 3">
            <a:extLst>
              <a:ext uri="{FF2B5EF4-FFF2-40B4-BE49-F238E27FC236}">
                <a16:creationId xmlns:a16="http://schemas.microsoft.com/office/drawing/2014/main" id="{D372FF37-025E-409D-BBA1-DEF2207085BE}"/>
              </a:ext>
            </a:extLst>
          </p:cNvPr>
          <p:cNvSpPr txBox="1">
            <a:spLocks/>
          </p:cNvSpPr>
          <p:nvPr/>
        </p:nvSpPr>
        <p:spPr>
          <a:xfrm>
            <a:off x="12326782" y="8057886"/>
            <a:ext cx="258625" cy="24830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hangingPunct="0">
              <a:defRPr/>
            </a:pPr>
            <a:fld id="{86CB4B4D-7CA3-9044-876B-883B54F8677D}" type="slidenum">
              <a:rPr lang="en-US" sz="1200" kern="0" smtClean="0">
                <a:solidFill>
                  <a:srgbClr val="FFFFFF"/>
                </a:solidFill>
                <a:latin typeface="Calibri"/>
                <a:cs typeface="Calibri"/>
                <a:sym typeface="Calibri"/>
              </a:rPr>
              <a:pPr algn="r" defTabSz="914400" hangingPunct="0">
                <a:defRPr/>
              </a:pPr>
              <a:t>14</a:t>
            </a:fld>
            <a:endParaRPr lang="en-US" sz="1200" kern="0">
              <a:solidFill>
                <a:srgbClr val="FFFFFF"/>
              </a:solidFill>
              <a:latin typeface="Calibri"/>
              <a:cs typeface="Calibri"/>
              <a:sym typeface="Calibri"/>
            </a:endParaRPr>
          </a:p>
        </p:txBody>
      </p:sp>
      <p:sp>
        <p:nvSpPr>
          <p:cNvPr id="6" name="TextBox 5">
            <a:extLst>
              <a:ext uri="{FF2B5EF4-FFF2-40B4-BE49-F238E27FC236}">
                <a16:creationId xmlns:a16="http://schemas.microsoft.com/office/drawing/2014/main" id="{E64891DE-4F5E-4AFA-8160-267C8B0F96D9}"/>
              </a:ext>
            </a:extLst>
          </p:cNvPr>
          <p:cNvSpPr txBox="1"/>
          <p:nvPr/>
        </p:nvSpPr>
        <p:spPr>
          <a:xfrm>
            <a:off x="1395046" y="1466664"/>
            <a:ext cx="9408709" cy="95410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defTabSz="914400" hangingPunct="0"/>
            <a:r>
              <a:rPr kumimoji="0" lang="en-U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Las </a:t>
            </a:r>
            <a:r>
              <a:rPr kumimoji="0" lang="en-US" sz="1400" b="0" i="0" u="none" strike="noStrike" cap="none" spc="0" normalizeH="0" baseline="0" err="1">
                <a:ln>
                  <a:noFill/>
                </a:ln>
                <a:solidFill>
                  <a:schemeClr val="bg2">
                    <a:lumMod val="25000"/>
                  </a:schemeClr>
                </a:solidFill>
                <a:effectLst/>
                <a:uFillTx/>
                <a:latin typeface="Century Gothic" panose="020B0502020202020204" pitchFamily="34" charset="0"/>
                <a:sym typeface="Calibri"/>
              </a:rPr>
              <a:t>Entidades</a:t>
            </a:r>
            <a:r>
              <a:rPr kumimoji="0" lang="en-U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 Gubernamentales </a:t>
            </a: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realizarán cualquier </a:t>
            </a:r>
            <a:r>
              <a:rPr lang="es-ES" sz="1400">
                <a:solidFill>
                  <a:schemeClr val="bg2">
                    <a:lumMod val="25000"/>
                  </a:schemeClr>
                </a:solidFill>
                <a:latin typeface="Century Gothic" panose="020B0502020202020204" pitchFamily="34" charset="0"/>
                <a:sym typeface="Calibri"/>
              </a:rPr>
              <a:t>C</a:t>
            </a: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ompra </a:t>
            </a:r>
            <a:r>
              <a:rPr lang="es-ES" sz="1400">
                <a:solidFill>
                  <a:schemeClr val="bg2">
                    <a:lumMod val="25000"/>
                  </a:schemeClr>
                </a:solidFill>
                <a:latin typeface="Century Gothic" panose="020B0502020202020204" pitchFamily="34" charset="0"/>
                <a:sym typeface="Calibri"/>
              </a:rPr>
              <a:t>I</a:t>
            </a: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nformal, según definida en el Art. 31 de la Ley </a:t>
            </a:r>
            <a:r>
              <a:rPr lang="es-ES" sz="1400">
                <a:solidFill>
                  <a:schemeClr val="bg2">
                    <a:lumMod val="25000"/>
                  </a:schemeClr>
                </a:solidFill>
                <a:latin typeface="Century Gothic" panose="020B0502020202020204" pitchFamily="34" charset="0"/>
                <a:sym typeface="Calibri"/>
              </a:rPr>
              <a:t>N</a:t>
            </a: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úm. 73-2019 , a través de </a:t>
            </a:r>
            <a:r>
              <a:rPr lang="es-ES" sz="1400">
                <a:solidFill>
                  <a:schemeClr val="bg2">
                    <a:lumMod val="25000"/>
                  </a:schemeClr>
                </a:solidFill>
                <a:latin typeface="Century Gothic" panose="020B0502020202020204" pitchFamily="34" charset="0"/>
                <a:sym typeface="Calibri"/>
              </a:rPr>
              <a:t>la ASG </a:t>
            </a:r>
            <a:r>
              <a:rPr lang="es-ES" sz="1400" b="1" u="sng">
                <a:solidFill>
                  <a:schemeClr val="accent1">
                    <a:lumMod val="50000"/>
                  </a:schemeClr>
                </a:solidFill>
                <a:latin typeface="Century Gothic" panose="020B0502020202020204" pitchFamily="34" charset="0"/>
                <a:sym typeface="Calibri"/>
              </a:rPr>
              <a:t>sin excepción alguna</a:t>
            </a: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 </a:t>
            </a:r>
            <a:r>
              <a:rPr lang="es-ES" sz="1400">
                <a:solidFill>
                  <a:schemeClr val="bg2">
                    <a:lumMod val="25000"/>
                  </a:schemeClr>
                </a:solidFill>
                <a:latin typeface="Century Gothic" panose="020B0502020202020204" pitchFamily="34" charset="0"/>
                <a:sym typeface="Calibri"/>
              </a:rPr>
              <a:t>Una compra informal es el método de licitación a ser utilizado cuando se adquieran bienes, obras y servicios no profesionales cuyo costo no exceda de quince mil dólares ($15,000.00). </a:t>
            </a:r>
            <a:endParaRPr kumimoji="0" lang="en-US" sz="1400" b="0" i="0" u="none" strike="noStrike" cap="none" spc="0" normalizeH="0" baseline="0">
              <a:ln>
                <a:noFill/>
              </a:ln>
              <a:solidFill>
                <a:schemeClr val="bg2">
                  <a:lumMod val="25000"/>
                </a:schemeClr>
              </a:solidFill>
              <a:effectLst/>
              <a:uFillTx/>
              <a:latin typeface="Century Gothic" panose="020B0502020202020204" pitchFamily="34" charset="0"/>
              <a:sym typeface="Calibri"/>
            </a:endParaRPr>
          </a:p>
        </p:txBody>
      </p:sp>
      <p:sp>
        <p:nvSpPr>
          <p:cNvPr id="9" name="Text Placeholder 7">
            <a:extLst>
              <a:ext uri="{FF2B5EF4-FFF2-40B4-BE49-F238E27FC236}">
                <a16:creationId xmlns:a16="http://schemas.microsoft.com/office/drawing/2014/main" id="{6464F845-A934-4AAF-B6EF-AB611508A829}"/>
              </a:ext>
            </a:extLst>
          </p:cNvPr>
          <p:cNvSpPr txBox="1">
            <a:spLocks/>
          </p:cNvSpPr>
          <p:nvPr/>
        </p:nvSpPr>
        <p:spPr>
          <a:xfrm>
            <a:off x="3987330" y="3967110"/>
            <a:ext cx="2743200" cy="365759"/>
          </a:xfrm>
          <a:prstGeom prst="rect">
            <a:avLst/>
          </a:prstGeom>
          <a:ln>
            <a:noFill/>
          </a:ln>
        </p:spPr>
        <p:txBody>
          <a:bodyPr anchor="ctr"/>
          <a:lstStyle>
            <a:lvl1pPr marL="228600" indent="-228600" algn="l" defTabSz="914400" rtl="0" eaLnBrk="1" latinLnBrk="0" hangingPunct="1">
              <a:lnSpc>
                <a:spcPct val="100000"/>
              </a:lnSpc>
              <a:spcBef>
                <a:spcPts val="1000"/>
              </a:spcBef>
              <a:buClr>
                <a:schemeClr val="accent5"/>
              </a:buClr>
              <a:buSzPct val="75000"/>
              <a:buFont typeface="Wingdings" charset="2"/>
              <a:buChar char="§"/>
              <a:defRPr sz="2000" kern="1200">
                <a:solidFill>
                  <a:srgbClr val="3F3F3F"/>
                </a:solidFill>
                <a:latin typeface="+mn-lt"/>
                <a:ea typeface="+mn-ea"/>
                <a:cs typeface="+mn-cs"/>
              </a:defRPr>
            </a:lvl1pPr>
            <a:lvl2pPr marL="685800" indent="-228600" algn="l" defTabSz="914400" rtl="0" eaLnBrk="1" latinLnBrk="0" hangingPunct="1">
              <a:lnSpc>
                <a:spcPct val="100000"/>
              </a:lnSpc>
              <a:spcBef>
                <a:spcPts val="500"/>
              </a:spcBef>
              <a:buClr>
                <a:schemeClr val="accent5"/>
              </a:buClr>
              <a:buSzPct val="75000"/>
              <a:buFont typeface="Wingdings" charset="2"/>
              <a:buChar char="§"/>
              <a:defRPr sz="1800" kern="1200">
                <a:solidFill>
                  <a:srgbClr val="3F3F3F"/>
                </a:solidFill>
                <a:latin typeface="+mn-lt"/>
                <a:ea typeface="+mn-ea"/>
                <a:cs typeface="+mn-cs"/>
              </a:defRPr>
            </a:lvl2pPr>
            <a:lvl3pPr marL="1143000" indent="-228600" algn="l" defTabSz="914400" rtl="0" eaLnBrk="1" latinLnBrk="0" hangingPunct="1">
              <a:lnSpc>
                <a:spcPct val="100000"/>
              </a:lnSpc>
              <a:spcBef>
                <a:spcPts val="500"/>
              </a:spcBef>
              <a:buClr>
                <a:schemeClr val="accent5"/>
              </a:buClr>
              <a:buSzPct val="75000"/>
              <a:buFont typeface="Wingdings" charset="2"/>
              <a:buChar char="§"/>
              <a:defRPr sz="1600" kern="1200">
                <a:solidFill>
                  <a:srgbClr val="3F3F3F"/>
                </a:solidFill>
                <a:latin typeface="+mn-lt"/>
                <a:ea typeface="+mn-ea"/>
                <a:cs typeface="+mn-cs"/>
              </a:defRPr>
            </a:lvl3pPr>
            <a:lvl4pPr marL="1600200" indent="-228600" algn="l" defTabSz="914400" rtl="0" eaLnBrk="1" latinLnBrk="0" hangingPunct="1">
              <a:lnSpc>
                <a:spcPct val="100000"/>
              </a:lnSpc>
              <a:spcBef>
                <a:spcPts val="500"/>
              </a:spcBef>
              <a:buClr>
                <a:schemeClr val="accent5"/>
              </a:buClr>
              <a:buSzPct val="75000"/>
              <a:buFont typeface="Wingdings" charset="2"/>
              <a:buChar char="§"/>
              <a:defRPr sz="1400" kern="1200">
                <a:solidFill>
                  <a:srgbClr val="3F3F3F"/>
                </a:solidFill>
                <a:latin typeface="+mn-lt"/>
                <a:ea typeface="+mn-ea"/>
                <a:cs typeface="+mn-cs"/>
              </a:defRPr>
            </a:lvl4pPr>
            <a:lvl5pPr marL="2057400" indent="-228600" algn="l" defTabSz="914400" rtl="0" eaLnBrk="1" latinLnBrk="0" hangingPunct="1">
              <a:lnSpc>
                <a:spcPct val="100000"/>
              </a:lnSpc>
              <a:spcBef>
                <a:spcPts val="500"/>
              </a:spcBef>
              <a:buClr>
                <a:schemeClr val="accent5"/>
              </a:buClr>
              <a:buSzPct val="75000"/>
              <a:buFont typeface="Wingdings" charset="2"/>
              <a:buChar char="§"/>
              <a:defRPr sz="1400" kern="1200">
                <a:solidFill>
                  <a:srgbClr val="3F3F3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200"/>
              </a:lnSpc>
              <a:buNone/>
            </a:pP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Solicitud de</a:t>
            </a:r>
          </a:p>
          <a:p>
            <a:pPr marL="0" indent="0" algn="ctr">
              <a:lnSpc>
                <a:spcPts val="1200"/>
              </a:lnSpc>
              <a:buNone/>
            </a:pP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Cotizaciones </a:t>
            </a:r>
          </a:p>
        </p:txBody>
      </p:sp>
      <p:sp>
        <p:nvSpPr>
          <p:cNvPr id="18" name="Text Placeholder 9">
            <a:extLst>
              <a:ext uri="{FF2B5EF4-FFF2-40B4-BE49-F238E27FC236}">
                <a16:creationId xmlns:a16="http://schemas.microsoft.com/office/drawing/2014/main" id="{C1A45860-4881-4F8F-AE82-8425E136BCDF}"/>
              </a:ext>
            </a:extLst>
          </p:cNvPr>
          <p:cNvSpPr txBox="1">
            <a:spLocks/>
          </p:cNvSpPr>
          <p:nvPr/>
        </p:nvSpPr>
        <p:spPr>
          <a:xfrm>
            <a:off x="3056025" y="3822976"/>
            <a:ext cx="1467418" cy="347744"/>
          </a:xfrm>
          <a:prstGeom prst="rect">
            <a:avLst/>
          </a:prstGeom>
          <a:ln>
            <a:noFill/>
          </a:ln>
        </p:spPr>
        <p:txBody>
          <a:bodyPr anchor="ctr"/>
          <a:lstStyle>
            <a:lvl1pPr marL="228600" indent="-228600" algn="l" defTabSz="914400" rtl="0" eaLnBrk="1" latinLnBrk="0" hangingPunct="1">
              <a:lnSpc>
                <a:spcPct val="100000"/>
              </a:lnSpc>
              <a:spcBef>
                <a:spcPts val="1000"/>
              </a:spcBef>
              <a:buClr>
                <a:schemeClr val="accent5"/>
              </a:buClr>
              <a:buSzPct val="75000"/>
              <a:buFont typeface="Wingdings" charset="2"/>
              <a:buChar char="§"/>
              <a:defRPr sz="2000" kern="1200">
                <a:solidFill>
                  <a:srgbClr val="3F3F3F"/>
                </a:solidFill>
                <a:latin typeface="+mn-lt"/>
                <a:ea typeface="+mn-ea"/>
                <a:cs typeface="+mn-cs"/>
              </a:defRPr>
            </a:lvl1pPr>
            <a:lvl2pPr marL="685800" indent="-228600" algn="l" defTabSz="914400" rtl="0" eaLnBrk="1" latinLnBrk="0" hangingPunct="1">
              <a:lnSpc>
                <a:spcPct val="100000"/>
              </a:lnSpc>
              <a:spcBef>
                <a:spcPts val="500"/>
              </a:spcBef>
              <a:buClr>
                <a:schemeClr val="accent5"/>
              </a:buClr>
              <a:buSzPct val="75000"/>
              <a:buFont typeface="Wingdings" charset="2"/>
              <a:buChar char="§"/>
              <a:defRPr sz="1800" kern="1200">
                <a:solidFill>
                  <a:srgbClr val="3F3F3F"/>
                </a:solidFill>
                <a:latin typeface="+mn-lt"/>
                <a:ea typeface="+mn-ea"/>
                <a:cs typeface="+mn-cs"/>
              </a:defRPr>
            </a:lvl2pPr>
            <a:lvl3pPr marL="1143000" indent="-228600" algn="l" defTabSz="914400" rtl="0" eaLnBrk="1" latinLnBrk="0" hangingPunct="1">
              <a:lnSpc>
                <a:spcPct val="100000"/>
              </a:lnSpc>
              <a:spcBef>
                <a:spcPts val="500"/>
              </a:spcBef>
              <a:buClr>
                <a:schemeClr val="accent5"/>
              </a:buClr>
              <a:buSzPct val="75000"/>
              <a:buFont typeface="Wingdings" charset="2"/>
              <a:buChar char="§"/>
              <a:defRPr sz="1600" kern="1200">
                <a:solidFill>
                  <a:srgbClr val="3F3F3F"/>
                </a:solidFill>
                <a:latin typeface="+mn-lt"/>
                <a:ea typeface="+mn-ea"/>
                <a:cs typeface="+mn-cs"/>
              </a:defRPr>
            </a:lvl3pPr>
            <a:lvl4pPr marL="1600200" indent="-228600" algn="l" defTabSz="914400" rtl="0" eaLnBrk="1" latinLnBrk="0" hangingPunct="1">
              <a:lnSpc>
                <a:spcPct val="100000"/>
              </a:lnSpc>
              <a:spcBef>
                <a:spcPts val="500"/>
              </a:spcBef>
              <a:buClr>
                <a:schemeClr val="accent5"/>
              </a:buClr>
              <a:buSzPct val="75000"/>
              <a:buFont typeface="Wingdings" charset="2"/>
              <a:buChar char="§"/>
              <a:defRPr sz="1400" kern="1200">
                <a:solidFill>
                  <a:srgbClr val="3F3F3F"/>
                </a:solidFill>
                <a:latin typeface="+mn-lt"/>
                <a:ea typeface="+mn-ea"/>
                <a:cs typeface="+mn-cs"/>
              </a:defRPr>
            </a:lvl4pPr>
            <a:lvl5pPr marL="2057400" indent="-228600" algn="l" defTabSz="914400" rtl="0" eaLnBrk="1" latinLnBrk="0" hangingPunct="1">
              <a:lnSpc>
                <a:spcPct val="100000"/>
              </a:lnSpc>
              <a:spcBef>
                <a:spcPts val="500"/>
              </a:spcBef>
              <a:buClr>
                <a:schemeClr val="accent5"/>
              </a:buClr>
              <a:buSzPct val="75000"/>
              <a:buFont typeface="Wingdings" charset="2"/>
              <a:buChar char="§"/>
              <a:defRPr sz="1400" kern="1200">
                <a:solidFill>
                  <a:srgbClr val="3F3F3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85000"/>
              </a:lnSpc>
              <a:buNone/>
            </a:pP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Licitadores  </a:t>
            </a:r>
          </a:p>
        </p:txBody>
      </p:sp>
      <p:sp>
        <p:nvSpPr>
          <p:cNvPr id="22" name="Oval 21">
            <a:extLst>
              <a:ext uri="{FF2B5EF4-FFF2-40B4-BE49-F238E27FC236}">
                <a16:creationId xmlns:a16="http://schemas.microsoft.com/office/drawing/2014/main" id="{46B32424-2EBE-4D4D-A732-6BD478B1037B}"/>
              </a:ext>
            </a:extLst>
          </p:cNvPr>
          <p:cNvSpPr/>
          <p:nvPr/>
        </p:nvSpPr>
        <p:spPr>
          <a:xfrm>
            <a:off x="1555006" y="2964766"/>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1</a:t>
            </a:r>
          </a:p>
        </p:txBody>
      </p:sp>
      <p:sp>
        <p:nvSpPr>
          <p:cNvPr id="23" name="Text Placeholder 7">
            <a:extLst>
              <a:ext uri="{FF2B5EF4-FFF2-40B4-BE49-F238E27FC236}">
                <a16:creationId xmlns:a16="http://schemas.microsoft.com/office/drawing/2014/main" id="{01FE273D-8537-4BC6-A5A3-5F8BCE1A0121}"/>
              </a:ext>
            </a:extLst>
          </p:cNvPr>
          <p:cNvSpPr txBox="1">
            <a:spLocks/>
          </p:cNvSpPr>
          <p:nvPr/>
        </p:nvSpPr>
        <p:spPr>
          <a:xfrm>
            <a:off x="1226471" y="3967109"/>
            <a:ext cx="1467418" cy="365759"/>
          </a:xfrm>
          <a:prstGeom prst="rect">
            <a:avLst/>
          </a:prstGeom>
          <a:ln>
            <a:noFill/>
          </a:ln>
        </p:spPr>
        <p:txBody>
          <a:bodyPr anchor="ctr"/>
          <a:lstStyle>
            <a:lvl1pPr marL="228600" indent="-228600" algn="l" defTabSz="914400" rtl="0" eaLnBrk="1" latinLnBrk="0" hangingPunct="1">
              <a:lnSpc>
                <a:spcPct val="100000"/>
              </a:lnSpc>
              <a:spcBef>
                <a:spcPts val="1000"/>
              </a:spcBef>
              <a:buClr>
                <a:schemeClr val="accent5"/>
              </a:buClr>
              <a:buSzPct val="75000"/>
              <a:buFont typeface="Wingdings" charset="2"/>
              <a:buChar char="§"/>
              <a:defRPr sz="2000" kern="1200">
                <a:solidFill>
                  <a:srgbClr val="3F3F3F"/>
                </a:solidFill>
                <a:latin typeface="+mn-lt"/>
                <a:ea typeface="+mn-ea"/>
                <a:cs typeface="+mn-cs"/>
              </a:defRPr>
            </a:lvl1pPr>
            <a:lvl2pPr marL="685800" indent="-228600" algn="l" defTabSz="914400" rtl="0" eaLnBrk="1" latinLnBrk="0" hangingPunct="1">
              <a:lnSpc>
                <a:spcPct val="100000"/>
              </a:lnSpc>
              <a:spcBef>
                <a:spcPts val="500"/>
              </a:spcBef>
              <a:buClr>
                <a:schemeClr val="accent5"/>
              </a:buClr>
              <a:buSzPct val="75000"/>
              <a:buFont typeface="Wingdings" charset="2"/>
              <a:buChar char="§"/>
              <a:defRPr sz="1800" kern="1200">
                <a:solidFill>
                  <a:srgbClr val="3F3F3F"/>
                </a:solidFill>
                <a:latin typeface="+mn-lt"/>
                <a:ea typeface="+mn-ea"/>
                <a:cs typeface="+mn-cs"/>
              </a:defRPr>
            </a:lvl2pPr>
            <a:lvl3pPr marL="1143000" indent="-228600" algn="l" defTabSz="914400" rtl="0" eaLnBrk="1" latinLnBrk="0" hangingPunct="1">
              <a:lnSpc>
                <a:spcPct val="100000"/>
              </a:lnSpc>
              <a:spcBef>
                <a:spcPts val="500"/>
              </a:spcBef>
              <a:buClr>
                <a:schemeClr val="accent5"/>
              </a:buClr>
              <a:buSzPct val="75000"/>
              <a:buFont typeface="Wingdings" charset="2"/>
              <a:buChar char="§"/>
              <a:defRPr sz="1600" kern="1200">
                <a:solidFill>
                  <a:srgbClr val="3F3F3F"/>
                </a:solidFill>
                <a:latin typeface="+mn-lt"/>
                <a:ea typeface="+mn-ea"/>
                <a:cs typeface="+mn-cs"/>
              </a:defRPr>
            </a:lvl3pPr>
            <a:lvl4pPr marL="1600200" indent="-228600" algn="l" defTabSz="914400" rtl="0" eaLnBrk="1" latinLnBrk="0" hangingPunct="1">
              <a:lnSpc>
                <a:spcPct val="100000"/>
              </a:lnSpc>
              <a:spcBef>
                <a:spcPts val="500"/>
              </a:spcBef>
              <a:buClr>
                <a:schemeClr val="accent5"/>
              </a:buClr>
              <a:buSzPct val="75000"/>
              <a:buFont typeface="Wingdings" charset="2"/>
              <a:buChar char="§"/>
              <a:defRPr sz="1400" kern="1200">
                <a:solidFill>
                  <a:srgbClr val="3F3F3F"/>
                </a:solidFill>
                <a:latin typeface="+mn-lt"/>
                <a:ea typeface="+mn-ea"/>
                <a:cs typeface="+mn-cs"/>
              </a:defRPr>
            </a:lvl4pPr>
            <a:lvl5pPr marL="2057400" indent="-228600" algn="l" defTabSz="914400" rtl="0" eaLnBrk="1" latinLnBrk="0" hangingPunct="1">
              <a:lnSpc>
                <a:spcPct val="100000"/>
              </a:lnSpc>
              <a:spcBef>
                <a:spcPts val="500"/>
              </a:spcBef>
              <a:buClr>
                <a:schemeClr val="accent5"/>
              </a:buClr>
              <a:buSzPct val="75000"/>
              <a:buFont typeface="Wingdings" charset="2"/>
              <a:buChar char="§"/>
              <a:defRPr sz="1400" kern="1200">
                <a:solidFill>
                  <a:srgbClr val="3F3F3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200"/>
              </a:lnSpc>
              <a:buNone/>
            </a:pP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Recibo de </a:t>
            </a:r>
          </a:p>
          <a:p>
            <a:pPr marL="0" indent="0" algn="ctr">
              <a:lnSpc>
                <a:spcPts val="1200"/>
              </a:lnSpc>
              <a:buNone/>
            </a:pP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Requisición </a:t>
            </a:r>
          </a:p>
        </p:txBody>
      </p:sp>
      <p:sp>
        <p:nvSpPr>
          <p:cNvPr id="26" name="Rectangle: Rounded Corners 25">
            <a:extLst>
              <a:ext uri="{FF2B5EF4-FFF2-40B4-BE49-F238E27FC236}">
                <a16:creationId xmlns:a16="http://schemas.microsoft.com/office/drawing/2014/main" id="{7C2BC46C-C2A8-4B2C-A723-4CF9A808813A}"/>
              </a:ext>
            </a:extLst>
          </p:cNvPr>
          <p:cNvSpPr/>
          <p:nvPr/>
        </p:nvSpPr>
        <p:spPr>
          <a:xfrm>
            <a:off x="1140826" y="586708"/>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21" name="Text Placeholder 9">
            <a:extLst>
              <a:ext uri="{FF2B5EF4-FFF2-40B4-BE49-F238E27FC236}">
                <a16:creationId xmlns:a16="http://schemas.microsoft.com/office/drawing/2014/main" id="{EFFB5A14-83D5-4A0B-B56A-3B64AE489A36}"/>
              </a:ext>
            </a:extLst>
          </p:cNvPr>
          <p:cNvSpPr txBox="1">
            <a:spLocks/>
          </p:cNvSpPr>
          <p:nvPr/>
        </p:nvSpPr>
        <p:spPr>
          <a:xfrm>
            <a:off x="6232699" y="3985125"/>
            <a:ext cx="1447108" cy="347744"/>
          </a:xfrm>
          <a:prstGeom prst="rect">
            <a:avLst/>
          </a:prstGeom>
          <a:ln>
            <a:noFill/>
          </a:ln>
        </p:spPr>
        <p:txBody>
          <a:bodyPr anchor="ctr"/>
          <a:lstStyle>
            <a:lvl1pPr marL="228600" indent="-228600" algn="l" defTabSz="914400" rtl="0" eaLnBrk="1" latinLnBrk="0" hangingPunct="1">
              <a:lnSpc>
                <a:spcPct val="100000"/>
              </a:lnSpc>
              <a:spcBef>
                <a:spcPts val="1000"/>
              </a:spcBef>
              <a:buClr>
                <a:schemeClr val="accent5"/>
              </a:buClr>
              <a:buSzPct val="75000"/>
              <a:buFont typeface="Wingdings" charset="2"/>
              <a:buChar char="§"/>
              <a:defRPr sz="2000" kern="1200">
                <a:solidFill>
                  <a:srgbClr val="3F3F3F"/>
                </a:solidFill>
                <a:latin typeface="+mn-lt"/>
                <a:ea typeface="+mn-ea"/>
                <a:cs typeface="+mn-cs"/>
              </a:defRPr>
            </a:lvl1pPr>
            <a:lvl2pPr marL="685800" indent="-228600" algn="l" defTabSz="914400" rtl="0" eaLnBrk="1" latinLnBrk="0" hangingPunct="1">
              <a:lnSpc>
                <a:spcPct val="100000"/>
              </a:lnSpc>
              <a:spcBef>
                <a:spcPts val="500"/>
              </a:spcBef>
              <a:buClr>
                <a:schemeClr val="accent5"/>
              </a:buClr>
              <a:buSzPct val="75000"/>
              <a:buFont typeface="Wingdings" charset="2"/>
              <a:buChar char="§"/>
              <a:defRPr sz="1800" kern="1200">
                <a:solidFill>
                  <a:srgbClr val="3F3F3F"/>
                </a:solidFill>
                <a:latin typeface="+mn-lt"/>
                <a:ea typeface="+mn-ea"/>
                <a:cs typeface="+mn-cs"/>
              </a:defRPr>
            </a:lvl2pPr>
            <a:lvl3pPr marL="1143000" indent="-228600" algn="l" defTabSz="914400" rtl="0" eaLnBrk="1" latinLnBrk="0" hangingPunct="1">
              <a:lnSpc>
                <a:spcPct val="100000"/>
              </a:lnSpc>
              <a:spcBef>
                <a:spcPts val="500"/>
              </a:spcBef>
              <a:buClr>
                <a:schemeClr val="accent5"/>
              </a:buClr>
              <a:buSzPct val="75000"/>
              <a:buFont typeface="Wingdings" charset="2"/>
              <a:buChar char="§"/>
              <a:defRPr sz="1600" kern="1200">
                <a:solidFill>
                  <a:srgbClr val="3F3F3F"/>
                </a:solidFill>
                <a:latin typeface="+mn-lt"/>
                <a:ea typeface="+mn-ea"/>
                <a:cs typeface="+mn-cs"/>
              </a:defRPr>
            </a:lvl3pPr>
            <a:lvl4pPr marL="1600200" indent="-228600" algn="l" defTabSz="914400" rtl="0" eaLnBrk="1" latinLnBrk="0" hangingPunct="1">
              <a:lnSpc>
                <a:spcPct val="100000"/>
              </a:lnSpc>
              <a:spcBef>
                <a:spcPts val="500"/>
              </a:spcBef>
              <a:buClr>
                <a:schemeClr val="accent5"/>
              </a:buClr>
              <a:buSzPct val="75000"/>
              <a:buFont typeface="Wingdings" charset="2"/>
              <a:buChar char="§"/>
              <a:defRPr sz="1400" kern="1200">
                <a:solidFill>
                  <a:srgbClr val="3F3F3F"/>
                </a:solidFill>
                <a:latin typeface="+mn-lt"/>
                <a:ea typeface="+mn-ea"/>
                <a:cs typeface="+mn-cs"/>
              </a:defRPr>
            </a:lvl4pPr>
            <a:lvl5pPr marL="2057400" indent="-228600" algn="l" defTabSz="914400" rtl="0" eaLnBrk="1" latinLnBrk="0" hangingPunct="1">
              <a:lnSpc>
                <a:spcPct val="100000"/>
              </a:lnSpc>
              <a:spcBef>
                <a:spcPts val="500"/>
              </a:spcBef>
              <a:buClr>
                <a:schemeClr val="accent5"/>
              </a:buClr>
              <a:buSzPct val="75000"/>
              <a:buFont typeface="Wingdings" charset="2"/>
              <a:buChar char="§"/>
              <a:defRPr sz="1400" kern="1200">
                <a:solidFill>
                  <a:srgbClr val="3F3F3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200"/>
              </a:lnSpc>
              <a:buNone/>
            </a:pP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Recibo de </a:t>
            </a:r>
          </a:p>
          <a:p>
            <a:pPr marL="0" indent="0" algn="ctr">
              <a:lnSpc>
                <a:spcPts val="1200"/>
              </a:lnSpc>
              <a:buNone/>
            </a:pP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cotizaciones </a:t>
            </a:r>
          </a:p>
        </p:txBody>
      </p:sp>
      <p:sp>
        <p:nvSpPr>
          <p:cNvPr id="27" name="Text Placeholder 9">
            <a:extLst>
              <a:ext uri="{FF2B5EF4-FFF2-40B4-BE49-F238E27FC236}">
                <a16:creationId xmlns:a16="http://schemas.microsoft.com/office/drawing/2014/main" id="{3AAE3473-6F40-4F54-98B8-7D2C800ADB7A}"/>
              </a:ext>
            </a:extLst>
          </p:cNvPr>
          <p:cNvSpPr txBox="1">
            <a:spLocks/>
          </p:cNvSpPr>
          <p:nvPr/>
        </p:nvSpPr>
        <p:spPr>
          <a:xfrm>
            <a:off x="7983269" y="3985125"/>
            <a:ext cx="1540480" cy="347744"/>
          </a:xfrm>
          <a:prstGeom prst="rect">
            <a:avLst/>
          </a:prstGeom>
          <a:ln>
            <a:noFill/>
          </a:ln>
        </p:spPr>
        <p:txBody>
          <a:bodyPr anchor="ctr"/>
          <a:lstStyle>
            <a:lvl1pPr marL="228600" indent="-228600" algn="l" defTabSz="914400" rtl="0" eaLnBrk="1" latinLnBrk="0" hangingPunct="1">
              <a:lnSpc>
                <a:spcPct val="100000"/>
              </a:lnSpc>
              <a:spcBef>
                <a:spcPts val="1000"/>
              </a:spcBef>
              <a:buClr>
                <a:schemeClr val="accent5"/>
              </a:buClr>
              <a:buSzPct val="75000"/>
              <a:buFont typeface="Wingdings" charset="2"/>
              <a:buChar char="§"/>
              <a:defRPr sz="2000" kern="1200">
                <a:solidFill>
                  <a:srgbClr val="3F3F3F"/>
                </a:solidFill>
                <a:latin typeface="+mn-lt"/>
                <a:ea typeface="+mn-ea"/>
                <a:cs typeface="+mn-cs"/>
              </a:defRPr>
            </a:lvl1pPr>
            <a:lvl2pPr marL="685800" indent="-228600" algn="l" defTabSz="914400" rtl="0" eaLnBrk="1" latinLnBrk="0" hangingPunct="1">
              <a:lnSpc>
                <a:spcPct val="100000"/>
              </a:lnSpc>
              <a:spcBef>
                <a:spcPts val="500"/>
              </a:spcBef>
              <a:buClr>
                <a:schemeClr val="accent5"/>
              </a:buClr>
              <a:buSzPct val="75000"/>
              <a:buFont typeface="Wingdings" charset="2"/>
              <a:buChar char="§"/>
              <a:defRPr sz="1800" kern="1200">
                <a:solidFill>
                  <a:srgbClr val="3F3F3F"/>
                </a:solidFill>
                <a:latin typeface="+mn-lt"/>
                <a:ea typeface="+mn-ea"/>
                <a:cs typeface="+mn-cs"/>
              </a:defRPr>
            </a:lvl2pPr>
            <a:lvl3pPr marL="1143000" indent="-228600" algn="l" defTabSz="914400" rtl="0" eaLnBrk="1" latinLnBrk="0" hangingPunct="1">
              <a:lnSpc>
                <a:spcPct val="100000"/>
              </a:lnSpc>
              <a:spcBef>
                <a:spcPts val="500"/>
              </a:spcBef>
              <a:buClr>
                <a:schemeClr val="accent5"/>
              </a:buClr>
              <a:buSzPct val="75000"/>
              <a:buFont typeface="Wingdings" charset="2"/>
              <a:buChar char="§"/>
              <a:defRPr sz="1600" kern="1200">
                <a:solidFill>
                  <a:srgbClr val="3F3F3F"/>
                </a:solidFill>
                <a:latin typeface="+mn-lt"/>
                <a:ea typeface="+mn-ea"/>
                <a:cs typeface="+mn-cs"/>
              </a:defRPr>
            </a:lvl3pPr>
            <a:lvl4pPr marL="1600200" indent="-228600" algn="l" defTabSz="914400" rtl="0" eaLnBrk="1" latinLnBrk="0" hangingPunct="1">
              <a:lnSpc>
                <a:spcPct val="100000"/>
              </a:lnSpc>
              <a:spcBef>
                <a:spcPts val="500"/>
              </a:spcBef>
              <a:buClr>
                <a:schemeClr val="accent5"/>
              </a:buClr>
              <a:buSzPct val="75000"/>
              <a:buFont typeface="Wingdings" charset="2"/>
              <a:buChar char="§"/>
              <a:defRPr sz="1400" kern="1200">
                <a:solidFill>
                  <a:srgbClr val="3F3F3F"/>
                </a:solidFill>
                <a:latin typeface="+mn-lt"/>
                <a:ea typeface="+mn-ea"/>
                <a:cs typeface="+mn-cs"/>
              </a:defRPr>
            </a:lvl4pPr>
            <a:lvl5pPr marL="2057400" indent="-228600" algn="l" defTabSz="914400" rtl="0" eaLnBrk="1" latinLnBrk="0" hangingPunct="1">
              <a:lnSpc>
                <a:spcPct val="100000"/>
              </a:lnSpc>
              <a:spcBef>
                <a:spcPts val="500"/>
              </a:spcBef>
              <a:buClr>
                <a:schemeClr val="accent5"/>
              </a:buClr>
              <a:buSzPct val="75000"/>
              <a:buFont typeface="Wingdings" charset="2"/>
              <a:buChar char="§"/>
              <a:defRPr sz="1400" kern="1200">
                <a:solidFill>
                  <a:srgbClr val="3F3F3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200"/>
              </a:lnSpc>
              <a:buNone/>
            </a:pP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 Evaluación de </a:t>
            </a:r>
          </a:p>
          <a:p>
            <a:pPr marL="0" indent="0" algn="ctr">
              <a:lnSpc>
                <a:spcPts val="1200"/>
              </a:lnSpc>
              <a:buNone/>
            </a:pP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cotizaciones</a:t>
            </a:r>
          </a:p>
        </p:txBody>
      </p:sp>
      <p:sp>
        <p:nvSpPr>
          <p:cNvPr id="29" name="Text Placeholder 9">
            <a:extLst>
              <a:ext uri="{FF2B5EF4-FFF2-40B4-BE49-F238E27FC236}">
                <a16:creationId xmlns:a16="http://schemas.microsoft.com/office/drawing/2014/main" id="{492C409D-C0D5-4967-874D-00411616153C}"/>
              </a:ext>
            </a:extLst>
          </p:cNvPr>
          <p:cNvSpPr txBox="1">
            <a:spLocks/>
          </p:cNvSpPr>
          <p:nvPr/>
        </p:nvSpPr>
        <p:spPr>
          <a:xfrm>
            <a:off x="9698126" y="3822976"/>
            <a:ext cx="1622474" cy="347744"/>
          </a:xfrm>
          <a:prstGeom prst="rect">
            <a:avLst/>
          </a:prstGeom>
          <a:ln>
            <a:noFill/>
          </a:ln>
        </p:spPr>
        <p:txBody>
          <a:bodyPr anchor="ctr"/>
          <a:lstStyle>
            <a:lvl1pPr marL="228600" indent="-228600" algn="l" defTabSz="914400" rtl="0" eaLnBrk="1" latinLnBrk="0" hangingPunct="1">
              <a:lnSpc>
                <a:spcPct val="100000"/>
              </a:lnSpc>
              <a:spcBef>
                <a:spcPts val="1000"/>
              </a:spcBef>
              <a:buClr>
                <a:schemeClr val="accent5"/>
              </a:buClr>
              <a:buSzPct val="75000"/>
              <a:buFont typeface="Wingdings" charset="2"/>
              <a:buChar char="§"/>
              <a:defRPr sz="2000" kern="1200">
                <a:solidFill>
                  <a:srgbClr val="3F3F3F"/>
                </a:solidFill>
                <a:latin typeface="+mn-lt"/>
                <a:ea typeface="+mn-ea"/>
                <a:cs typeface="+mn-cs"/>
              </a:defRPr>
            </a:lvl1pPr>
            <a:lvl2pPr marL="685800" indent="-228600" algn="l" defTabSz="914400" rtl="0" eaLnBrk="1" latinLnBrk="0" hangingPunct="1">
              <a:lnSpc>
                <a:spcPct val="100000"/>
              </a:lnSpc>
              <a:spcBef>
                <a:spcPts val="500"/>
              </a:spcBef>
              <a:buClr>
                <a:schemeClr val="accent5"/>
              </a:buClr>
              <a:buSzPct val="75000"/>
              <a:buFont typeface="Wingdings" charset="2"/>
              <a:buChar char="§"/>
              <a:defRPr sz="1800" kern="1200">
                <a:solidFill>
                  <a:srgbClr val="3F3F3F"/>
                </a:solidFill>
                <a:latin typeface="+mn-lt"/>
                <a:ea typeface="+mn-ea"/>
                <a:cs typeface="+mn-cs"/>
              </a:defRPr>
            </a:lvl2pPr>
            <a:lvl3pPr marL="1143000" indent="-228600" algn="l" defTabSz="914400" rtl="0" eaLnBrk="1" latinLnBrk="0" hangingPunct="1">
              <a:lnSpc>
                <a:spcPct val="100000"/>
              </a:lnSpc>
              <a:spcBef>
                <a:spcPts val="500"/>
              </a:spcBef>
              <a:buClr>
                <a:schemeClr val="accent5"/>
              </a:buClr>
              <a:buSzPct val="75000"/>
              <a:buFont typeface="Wingdings" charset="2"/>
              <a:buChar char="§"/>
              <a:defRPr sz="1600" kern="1200">
                <a:solidFill>
                  <a:srgbClr val="3F3F3F"/>
                </a:solidFill>
                <a:latin typeface="+mn-lt"/>
                <a:ea typeface="+mn-ea"/>
                <a:cs typeface="+mn-cs"/>
              </a:defRPr>
            </a:lvl3pPr>
            <a:lvl4pPr marL="1600200" indent="-228600" algn="l" defTabSz="914400" rtl="0" eaLnBrk="1" latinLnBrk="0" hangingPunct="1">
              <a:lnSpc>
                <a:spcPct val="100000"/>
              </a:lnSpc>
              <a:spcBef>
                <a:spcPts val="500"/>
              </a:spcBef>
              <a:buClr>
                <a:schemeClr val="accent5"/>
              </a:buClr>
              <a:buSzPct val="75000"/>
              <a:buFont typeface="Wingdings" charset="2"/>
              <a:buChar char="§"/>
              <a:defRPr sz="1400" kern="1200">
                <a:solidFill>
                  <a:srgbClr val="3F3F3F"/>
                </a:solidFill>
                <a:latin typeface="+mn-lt"/>
                <a:ea typeface="+mn-ea"/>
                <a:cs typeface="+mn-cs"/>
              </a:defRPr>
            </a:lvl4pPr>
            <a:lvl5pPr marL="2057400" indent="-228600" algn="l" defTabSz="914400" rtl="0" eaLnBrk="1" latinLnBrk="0" hangingPunct="1">
              <a:lnSpc>
                <a:spcPct val="100000"/>
              </a:lnSpc>
              <a:spcBef>
                <a:spcPts val="500"/>
              </a:spcBef>
              <a:buClr>
                <a:schemeClr val="accent5"/>
              </a:buClr>
              <a:buSzPct val="75000"/>
              <a:buFont typeface="Wingdings" charset="2"/>
              <a:buChar char="§"/>
              <a:defRPr sz="1400" kern="1200">
                <a:solidFill>
                  <a:srgbClr val="3F3F3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1200"/>
              </a:lnSpc>
              <a:buNone/>
            </a:pP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 Adjudicación</a:t>
            </a:r>
          </a:p>
        </p:txBody>
      </p:sp>
      <p:sp>
        <p:nvSpPr>
          <p:cNvPr id="30" name="Oval 29">
            <a:extLst>
              <a:ext uri="{FF2B5EF4-FFF2-40B4-BE49-F238E27FC236}">
                <a16:creationId xmlns:a16="http://schemas.microsoft.com/office/drawing/2014/main" id="{87AC5F99-C4C2-403E-9D25-83FF5F7BD237}"/>
              </a:ext>
            </a:extLst>
          </p:cNvPr>
          <p:cNvSpPr/>
          <p:nvPr/>
        </p:nvSpPr>
        <p:spPr>
          <a:xfrm>
            <a:off x="3296308" y="2964766"/>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2</a:t>
            </a:r>
          </a:p>
        </p:txBody>
      </p:sp>
      <p:sp>
        <p:nvSpPr>
          <p:cNvPr id="31" name="Oval 30">
            <a:extLst>
              <a:ext uri="{FF2B5EF4-FFF2-40B4-BE49-F238E27FC236}">
                <a16:creationId xmlns:a16="http://schemas.microsoft.com/office/drawing/2014/main" id="{26B84DB3-07C8-4F27-9E0D-1246B169D593}"/>
              </a:ext>
            </a:extLst>
          </p:cNvPr>
          <p:cNvSpPr/>
          <p:nvPr/>
        </p:nvSpPr>
        <p:spPr>
          <a:xfrm>
            <a:off x="5000508" y="2964766"/>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3</a:t>
            </a:r>
          </a:p>
        </p:txBody>
      </p:sp>
      <p:sp>
        <p:nvSpPr>
          <p:cNvPr id="32" name="Oval 31">
            <a:extLst>
              <a:ext uri="{FF2B5EF4-FFF2-40B4-BE49-F238E27FC236}">
                <a16:creationId xmlns:a16="http://schemas.microsoft.com/office/drawing/2014/main" id="{AB99736B-8814-47C6-B769-A3D53B87EE43}"/>
              </a:ext>
            </a:extLst>
          </p:cNvPr>
          <p:cNvSpPr/>
          <p:nvPr/>
        </p:nvSpPr>
        <p:spPr>
          <a:xfrm>
            <a:off x="6659862" y="2964766"/>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4</a:t>
            </a:r>
          </a:p>
        </p:txBody>
      </p:sp>
      <p:sp>
        <p:nvSpPr>
          <p:cNvPr id="33" name="Oval 32">
            <a:extLst>
              <a:ext uri="{FF2B5EF4-FFF2-40B4-BE49-F238E27FC236}">
                <a16:creationId xmlns:a16="http://schemas.microsoft.com/office/drawing/2014/main" id="{4492E8AE-8559-4EAF-B0F6-D2D3FFF7BFD1}"/>
              </a:ext>
            </a:extLst>
          </p:cNvPr>
          <p:cNvSpPr/>
          <p:nvPr/>
        </p:nvSpPr>
        <p:spPr>
          <a:xfrm>
            <a:off x="8377885" y="2996633"/>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5</a:t>
            </a:r>
          </a:p>
        </p:txBody>
      </p:sp>
      <p:sp>
        <p:nvSpPr>
          <p:cNvPr id="34" name="Oval 33">
            <a:extLst>
              <a:ext uri="{FF2B5EF4-FFF2-40B4-BE49-F238E27FC236}">
                <a16:creationId xmlns:a16="http://schemas.microsoft.com/office/drawing/2014/main" id="{4AA6E4E2-299D-43D6-9140-5B0E7524FC8F}"/>
              </a:ext>
            </a:extLst>
          </p:cNvPr>
          <p:cNvSpPr/>
          <p:nvPr/>
        </p:nvSpPr>
        <p:spPr>
          <a:xfrm>
            <a:off x="10062226" y="2964766"/>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6</a:t>
            </a:r>
          </a:p>
        </p:txBody>
      </p:sp>
      <p:pic>
        <p:nvPicPr>
          <p:cNvPr id="36" name="Graphic 35" descr="Chevron arrows with solid fill">
            <a:extLst>
              <a:ext uri="{FF2B5EF4-FFF2-40B4-BE49-F238E27FC236}">
                <a16:creationId xmlns:a16="http://schemas.microsoft.com/office/drawing/2014/main" id="{F5441D7E-F373-4A5B-8E73-6EEAF3F8C04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443576" y="2984094"/>
            <a:ext cx="649632" cy="649632"/>
          </a:xfrm>
          <a:prstGeom prst="rect">
            <a:avLst/>
          </a:prstGeom>
        </p:spPr>
      </p:pic>
      <p:pic>
        <p:nvPicPr>
          <p:cNvPr id="37" name="Graphic 36" descr="Chevron arrows with solid fill">
            <a:extLst>
              <a:ext uri="{FF2B5EF4-FFF2-40B4-BE49-F238E27FC236}">
                <a16:creationId xmlns:a16="http://schemas.microsoft.com/office/drawing/2014/main" id="{DFBFBCB8-7D50-4045-B00C-9E5A29DA759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161772" y="2968103"/>
            <a:ext cx="649632" cy="649632"/>
          </a:xfrm>
          <a:prstGeom prst="rect">
            <a:avLst/>
          </a:prstGeom>
        </p:spPr>
      </p:pic>
      <p:pic>
        <p:nvPicPr>
          <p:cNvPr id="38" name="Graphic 37" descr="Chevron arrows with solid fill">
            <a:extLst>
              <a:ext uri="{FF2B5EF4-FFF2-40B4-BE49-F238E27FC236}">
                <a16:creationId xmlns:a16="http://schemas.microsoft.com/office/drawing/2014/main" id="{D66A9A7A-F168-4532-80EB-047DB43094D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806272" y="2964766"/>
            <a:ext cx="649632" cy="649632"/>
          </a:xfrm>
          <a:prstGeom prst="rect">
            <a:avLst/>
          </a:prstGeom>
        </p:spPr>
      </p:pic>
      <p:pic>
        <p:nvPicPr>
          <p:cNvPr id="39" name="Graphic 38" descr="Chevron arrows with solid fill">
            <a:extLst>
              <a:ext uri="{FF2B5EF4-FFF2-40B4-BE49-F238E27FC236}">
                <a16:creationId xmlns:a16="http://schemas.microsoft.com/office/drawing/2014/main" id="{E33FD77E-56BC-4727-9A44-24489EB5494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90742" y="2984094"/>
            <a:ext cx="649632" cy="649632"/>
          </a:xfrm>
          <a:prstGeom prst="rect">
            <a:avLst/>
          </a:prstGeom>
        </p:spPr>
      </p:pic>
      <p:pic>
        <p:nvPicPr>
          <p:cNvPr id="40" name="Graphic 39" descr="Chevron arrows with solid fill">
            <a:extLst>
              <a:ext uri="{FF2B5EF4-FFF2-40B4-BE49-F238E27FC236}">
                <a16:creationId xmlns:a16="http://schemas.microsoft.com/office/drawing/2014/main" id="{989C3C56-68C2-4DA1-A132-F36275F1C1C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242746" y="2997645"/>
            <a:ext cx="649632" cy="649632"/>
          </a:xfrm>
          <a:prstGeom prst="rect">
            <a:avLst/>
          </a:prstGeom>
        </p:spPr>
      </p:pic>
    </p:spTree>
    <p:extLst>
      <p:ext uri="{BB962C8B-B14F-4D97-AF65-F5344CB8AC3E}">
        <p14:creationId xmlns:p14="http://schemas.microsoft.com/office/powerpoint/2010/main" val="2880300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C7B073-C8D9-43BB-9CF3-E7D6A9E2F9A8}"/>
              </a:ext>
            </a:extLst>
          </p:cNvPr>
          <p:cNvSpPr>
            <a:spLocks noGrp="1"/>
          </p:cNvSpPr>
          <p:nvPr>
            <p:ph type="title"/>
          </p:nvPr>
        </p:nvSpPr>
        <p:spPr>
          <a:xfrm>
            <a:off x="1244423" y="378169"/>
            <a:ext cx="10422302" cy="971319"/>
          </a:xfrm>
        </p:spPr>
        <p:txBody>
          <a:bodyPr>
            <a:normAutofit/>
          </a:bodyPr>
          <a:lstStyle/>
          <a:p>
            <a:r>
              <a:rPr lang="en-US" sz="3200" b="1">
                <a:solidFill>
                  <a:srgbClr val="002060"/>
                </a:solidFill>
                <a:latin typeface="Century Gothic" panose="020B0502020202020204" pitchFamily="34" charset="0"/>
              </a:rPr>
              <a:t>Subasta Informal</a:t>
            </a:r>
          </a:p>
        </p:txBody>
      </p:sp>
      <p:sp>
        <p:nvSpPr>
          <p:cNvPr id="6" name="TextBox 5">
            <a:extLst>
              <a:ext uri="{FF2B5EF4-FFF2-40B4-BE49-F238E27FC236}">
                <a16:creationId xmlns:a16="http://schemas.microsoft.com/office/drawing/2014/main" id="{A094E6F1-34B6-4AF6-9147-DE2A7F3E579C}"/>
              </a:ext>
            </a:extLst>
          </p:cNvPr>
          <p:cNvSpPr txBox="1"/>
          <p:nvPr/>
        </p:nvSpPr>
        <p:spPr>
          <a:xfrm>
            <a:off x="1379173" y="1381125"/>
            <a:ext cx="9941566" cy="95410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just" defTabSz="914400" rtl="0" fontAlgn="auto" latinLnBrk="0" hangingPunct="0">
              <a:lnSpc>
                <a:spcPct val="100000"/>
              </a:lnSpc>
              <a:spcBef>
                <a:spcPts val="0"/>
              </a:spcBef>
              <a:spcAft>
                <a:spcPts val="0"/>
              </a:spcAft>
              <a:buClrTx/>
              <a:buSzTx/>
              <a:buFontTx/>
              <a:buNone/>
              <a:tabLst/>
            </a:pP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Conforme a lo dispuesto en la Ley </a:t>
            </a:r>
            <a:r>
              <a:rPr lang="es-ES" sz="1400" err="1">
                <a:solidFill>
                  <a:schemeClr val="bg2">
                    <a:lumMod val="25000"/>
                  </a:schemeClr>
                </a:solidFill>
                <a:latin typeface="Century Gothic" panose="020B0502020202020204" pitchFamily="34" charset="0"/>
                <a:sym typeface="Calibri"/>
              </a:rPr>
              <a:t>N</a:t>
            </a:r>
            <a:r>
              <a:rPr kumimoji="0" lang="es-ES" sz="1400" b="0" i="0" u="none" strike="noStrike" cap="none" spc="0" normalizeH="0" baseline="0" err="1">
                <a:ln>
                  <a:noFill/>
                </a:ln>
                <a:solidFill>
                  <a:schemeClr val="bg2">
                    <a:lumMod val="25000"/>
                  </a:schemeClr>
                </a:solidFill>
                <a:effectLst/>
                <a:uFillTx/>
                <a:latin typeface="Century Gothic" panose="020B0502020202020204" pitchFamily="34" charset="0"/>
                <a:sym typeface="Calibri"/>
              </a:rPr>
              <a:t>úm</a:t>
            </a:r>
            <a:r>
              <a:rPr kumimoji="0" lang="en-U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 </a:t>
            </a: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73</a:t>
            </a:r>
            <a:r>
              <a:rPr kumimoji="0" lang="en-U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a:t>
            </a: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2019, </a:t>
            </a:r>
            <a:r>
              <a:rPr kumimoji="0" lang="en-U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s</a:t>
            </a:r>
            <a:r>
              <a:rPr lang="es-ES" sz="1400" err="1">
                <a:solidFill>
                  <a:schemeClr val="bg2">
                    <a:lumMod val="25000"/>
                  </a:schemeClr>
                </a:solidFill>
                <a:latin typeface="Century Gothic" panose="020B0502020202020204" pitchFamily="34" charset="0"/>
                <a:sym typeface="Calibri"/>
              </a:rPr>
              <a:t>egún</a:t>
            </a:r>
            <a:r>
              <a:rPr lang="es-ES" sz="1400">
                <a:solidFill>
                  <a:schemeClr val="bg2">
                    <a:lumMod val="25000"/>
                  </a:schemeClr>
                </a:solidFill>
                <a:latin typeface="Century Gothic" panose="020B0502020202020204" pitchFamily="34" charset="0"/>
                <a:sym typeface="Calibri"/>
              </a:rPr>
              <a:t> enmendada</a:t>
            </a: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 la subasta informal </a:t>
            </a:r>
            <a:r>
              <a:rPr lang="es-ES" sz="1400">
                <a:solidFill>
                  <a:schemeClr val="bg2">
                    <a:lumMod val="25000"/>
                  </a:schemeClr>
                </a:solidFill>
                <a:latin typeface="Century Gothic" panose="020B0502020202020204" pitchFamily="34" charset="0"/>
                <a:sym typeface="Calibri"/>
              </a:rPr>
              <a:t>es</a:t>
            </a: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 el método de licitación a ser utilizado cuando se </a:t>
            </a:r>
            <a:r>
              <a:rPr lang="es-ES" sz="1400">
                <a:solidFill>
                  <a:schemeClr val="bg2">
                    <a:lumMod val="25000"/>
                  </a:schemeClr>
                </a:solidFill>
                <a:latin typeface="Century Gothic" panose="020B0502020202020204" pitchFamily="34" charset="0"/>
                <a:sym typeface="Calibri"/>
              </a:rPr>
              <a:t>adquieran</a:t>
            </a: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 bienes, obras y servicios no profesionales cuyo costo ex</a:t>
            </a:r>
            <a:r>
              <a:rPr kumimoji="0" lang="en-US" sz="1400" b="0" i="0" u="none" strike="noStrike" cap="none" spc="0" normalizeH="0" baseline="0" err="1">
                <a:ln>
                  <a:noFill/>
                </a:ln>
                <a:solidFill>
                  <a:schemeClr val="bg2">
                    <a:lumMod val="25000"/>
                  </a:schemeClr>
                </a:solidFill>
                <a:effectLst/>
                <a:uFillTx/>
                <a:latin typeface="Century Gothic" panose="020B0502020202020204" pitchFamily="34" charset="0"/>
                <a:sym typeface="Calibri"/>
              </a:rPr>
              <a:t>ce</a:t>
            </a: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da</a:t>
            </a:r>
            <a:r>
              <a:rPr kumimoji="0" lang="en-U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 quince mil </a:t>
            </a:r>
            <a:r>
              <a:rPr kumimoji="0" lang="en-US" sz="1400" b="0" i="0" u="none" strike="noStrike" cap="none" spc="0" normalizeH="0" baseline="0" err="1">
                <a:ln>
                  <a:noFill/>
                </a:ln>
                <a:solidFill>
                  <a:schemeClr val="bg2">
                    <a:lumMod val="25000"/>
                  </a:schemeClr>
                </a:solidFill>
                <a:effectLst/>
                <a:uFillTx/>
                <a:latin typeface="Century Gothic" panose="020B0502020202020204" pitchFamily="34" charset="0"/>
                <a:sym typeface="Calibri"/>
              </a:rPr>
              <a:t>dólares</a:t>
            </a:r>
            <a:r>
              <a:rPr kumimoji="0" lang="en-U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 ($</a:t>
            </a: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15,000.00), pero no exceda la cantidad de</a:t>
            </a:r>
            <a:r>
              <a:rPr kumimoji="0" lang="en-U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 </a:t>
            </a:r>
            <a:r>
              <a:rPr kumimoji="0" lang="en-US" sz="1400" b="0" i="0" u="none" strike="noStrike" cap="none" spc="0" normalizeH="0" baseline="0" err="1">
                <a:ln>
                  <a:noFill/>
                </a:ln>
                <a:solidFill>
                  <a:schemeClr val="bg2">
                    <a:lumMod val="25000"/>
                  </a:schemeClr>
                </a:solidFill>
                <a:effectLst/>
                <a:uFillTx/>
                <a:latin typeface="Century Gothic" panose="020B0502020202020204" pitchFamily="34" charset="0"/>
                <a:sym typeface="Calibri"/>
              </a:rPr>
              <a:t>cien</a:t>
            </a:r>
            <a:r>
              <a:rPr kumimoji="0" lang="en-U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 mil </a:t>
            </a:r>
            <a:r>
              <a:rPr kumimoji="0" lang="en-US" sz="1400" b="0" i="0" u="none" strike="noStrike" cap="none" spc="0" normalizeH="0" baseline="0" err="1">
                <a:ln>
                  <a:noFill/>
                </a:ln>
                <a:solidFill>
                  <a:schemeClr val="bg2">
                    <a:lumMod val="25000"/>
                  </a:schemeClr>
                </a:solidFill>
                <a:effectLst/>
                <a:uFillTx/>
                <a:latin typeface="Century Gothic" panose="020B0502020202020204" pitchFamily="34" charset="0"/>
                <a:sym typeface="Calibri"/>
              </a:rPr>
              <a:t>dólares</a:t>
            </a:r>
            <a:r>
              <a:rPr kumimoji="0" lang="en-U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 ($</a:t>
            </a:r>
            <a:r>
              <a:rPr kumimoji="0" lang="es-ES" sz="1400" b="0" i="0" u="none" strike="noStrike" cap="none" spc="0" normalizeH="0" baseline="0">
                <a:ln>
                  <a:noFill/>
                </a:ln>
                <a:solidFill>
                  <a:schemeClr val="bg2">
                    <a:lumMod val="25000"/>
                  </a:schemeClr>
                </a:solidFill>
                <a:effectLst/>
                <a:uFillTx/>
                <a:latin typeface="Century Gothic" panose="020B0502020202020204" pitchFamily="34" charset="0"/>
                <a:sym typeface="Calibri"/>
              </a:rPr>
              <a:t>100,000.00).   </a:t>
            </a:r>
          </a:p>
          <a:p>
            <a:pPr marL="0" marR="0" indent="0" algn="l" defTabSz="914400" rtl="0" fontAlgn="auto" latinLnBrk="0" hangingPunct="0">
              <a:lnSpc>
                <a:spcPct val="100000"/>
              </a:lnSpc>
              <a:spcBef>
                <a:spcPts val="0"/>
              </a:spcBef>
              <a:spcAft>
                <a:spcPts val="0"/>
              </a:spcAft>
              <a:buClrTx/>
              <a:buSzTx/>
              <a:buFontTx/>
              <a:buNone/>
              <a:tabLst/>
            </a:pPr>
            <a:endParaRPr kumimoji="0" lang="en-US" sz="1400" b="0" i="0" u="none" strike="noStrike" cap="none" spc="0" normalizeH="0" baseline="0">
              <a:ln>
                <a:noFill/>
              </a:ln>
              <a:solidFill>
                <a:schemeClr val="bg2">
                  <a:lumMod val="25000"/>
                </a:schemeClr>
              </a:solidFill>
              <a:effectLst/>
              <a:uFillTx/>
              <a:latin typeface="Century Gothic" panose="020B0502020202020204" pitchFamily="34" charset="0"/>
              <a:sym typeface="Calibri"/>
            </a:endParaRPr>
          </a:p>
        </p:txBody>
      </p:sp>
      <p:sp>
        <p:nvSpPr>
          <p:cNvPr id="7" name="Rectangle 6">
            <a:extLst>
              <a:ext uri="{FF2B5EF4-FFF2-40B4-BE49-F238E27FC236}">
                <a16:creationId xmlns:a16="http://schemas.microsoft.com/office/drawing/2014/main" id="{543CF09C-BC9F-4B8A-8F7E-8095926950BD}"/>
              </a:ext>
            </a:extLst>
          </p:cNvPr>
          <p:cNvSpPr/>
          <p:nvPr/>
        </p:nvSpPr>
        <p:spPr>
          <a:xfrm>
            <a:off x="1354285" y="2320069"/>
            <a:ext cx="6938851" cy="1015663"/>
          </a:xfrm>
          <a:prstGeom prst="rect">
            <a:avLst/>
          </a:prstGeom>
          <a:solidFill>
            <a:schemeClr val="bg1"/>
          </a:solidFill>
        </p:spPr>
        <p:txBody>
          <a:bodyPr wrap="square">
            <a:spAutoFit/>
          </a:bodyPr>
          <a:lstStyle/>
          <a:p>
            <a:r>
              <a:rPr lang="en-US" sz="2000" b="1" err="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Documentación</a:t>
            </a:r>
            <a:r>
              <a:rPr lang="en-US" sz="20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 </a:t>
            </a:r>
            <a:r>
              <a:rPr lang="en-US" sz="2000" b="1" err="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necesaria</a:t>
            </a:r>
            <a:r>
              <a:rPr lang="en-US" sz="20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 de la </a:t>
            </a:r>
            <a:r>
              <a:rPr lang="en-US" sz="2000" b="1" err="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Agencia</a:t>
            </a:r>
            <a:r>
              <a:rPr lang="en-US" sz="20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 </a:t>
            </a:r>
            <a:r>
              <a:rPr lang="en-US" sz="2000" b="1" err="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rPr>
              <a:t>requiriente</a:t>
            </a:r>
            <a:r>
              <a:rPr lang="en-US" sz="2000" b="1">
                <a:latin typeface="Century Gothic" panose="020B0502020202020204" pitchFamily="34" charset="0"/>
                <a:ea typeface="Open Sans" panose="020B0606030504020204" pitchFamily="34" charset="0"/>
                <a:cs typeface="Open Sans" panose="020B0606030504020204" pitchFamily="34" charset="0"/>
              </a:rPr>
              <a:t>:</a:t>
            </a:r>
          </a:p>
          <a:p>
            <a:r>
              <a:rPr lang="en-US" sz="2000" b="1">
                <a:latin typeface="Century Gothic" panose="020B0502020202020204" pitchFamily="34" charset="0"/>
                <a:ea typeface="Open Sans" panose="020B0606030504020204" pitchFamily="34" charset="0"/>
                <a:cs typeface="Open Sans" panose="020B0606030504020204" pitchFamily="34" charset="0"/>
              </a:rPr>
              <a:t>	</a:t>
            </a:r>
          </a:p>
          <a:p>
            <a:r>
              <a:rPr lang="en-US" sz="2000" b="1">
                <a:latin typeface="Century Gothic" panose="020B0502020202020204" pitchFamily="34" charset="0"/>
                <a:ea typeface="Open Sans" panose="020B0606030504020204" pitchFamily="34" charset="0"/>
                <a:cs typeface="Open Sans" panose="020B0606030504020204" pitchFamily="34" charset="0"/>
              </a:rPr>
              <a:t>	</a:t>
            </a:r>
          </a:p>
        </p:txBody>
      </p:sp>
      <p:sp>
        <p:nvSpPr>
          <p:cNvPr id="10" name="TextBox 9">
            <a:extLst>
              <a:ext uri="{FF2B5EF4-FFF2-40B4-BE49-F238E27FC236}">
                <a16:creationId xmlns:a16="http://schemas.microsoft.com/office/drawing/2014/main" id="{869BB1C6-F2EA-4B06-A32A-DE6E6E2E7907}"/>
              </a:ext>
            </a:extLst>
          </p:cNvPr>
          <p:cNvSpPr txBox="1"/>
          <p:nvPr/>
        </p:nvSpPr>
        <p:spPr>
          <a:xfrm>
            <a:off x="960843" y="4552829"/>
            <a:ext cx="256708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Solicitud</a:t>
            </a:r>
            <a:r>
              <a:rPr kumimoji="0" lang="en-US"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 para la </a:t>
            </a:r>
            <a:r>
              <a:rPr kumimoji="0" lang="en-US" sz="1400" b="1" i="0" u="none" strike="noStrike" kern="0" cap="none" spc="0" normalizeH="0" baseline="0" noProof="0" err="1">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Adquisición</a:t>
            </a:r>
            <a:r>
              <a:rPr kumimoji="0" lang="en-US"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 </a:t>
            </a:r>
            <a:r>
              <a:rPr lang="en-US" sz="14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de</a:t>
            </a:r>
            <a:r>
              <a:rPr kumimoji="0" lang="en-US"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 </a:t>
            </a:r>
            <a:r>
              <a:rPr kumimoji="0" lang="en-US" sz="1400" b="1" i="0" u="none" strike="noStrike" kern="0" cap="none" spc="0" normalizeH="0" baseline="0" noProof="0" err="1">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Bienes</a:t>
            </a:r>
            <a:r>
              <a:rPr kumimoji="0" lang="en-US"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 y </a:t>
            </a:r>
            <a:r>
              <a:rPr kumimoji="0" lang="en-US" sz="1400" b="1" i="0" u="none" strike="noStrike" kern="0" cap="none" spc="0" normalizeH="0" baseline="0" noProof="0" err="1">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Servicios</a:t>
            </a:r>
            <a:r>
              <a:rPr kumimoji="0" lang="en-US"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 No </a:t>
            </a:r>
            <a:r>
              <a:rPr kumimoji="0" lang="en-US" sz="1400" b="1" i="0" u="none" strike="noStrike" kern="0" cap="none" spc="0" normalizeH="0" baseline="0" noProof="0" err="1">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Profesionales</a:t>
            </a:r>
            <a:endParaRPr kumimoji="0" lang="en-US"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3" name="TextBox 12">
            <a:extLst>
              <a:ext uri="{FF2B5EF4-FFF2-40B4-BE49-F238E27FC236}">
                <a16:creationId xmlns:a16="http://schemas.microsoft.com/office/drawing/2014/main" id="{47D0C99E-27A8-44C8-9E9D-15BC2809B12D}"/>
              </a:ext>
            </a:extLst>
          </p:cNvPr>
          <p:cNvSpPr txBox="1"/>
          <p:nvPr/>
        </p:nvSpPr>
        <p:spPr>
          <a:xfrm>
            <a:off x="3688809" y="4587999"/>
            <a:ext cx="216934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err="1">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Certificación</a:t>
            </a:r>
            <a:r>
              <a:rPr kumimoji="0" lang="en-US"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 de </a:t>
            </a:r>
            <a:r>
              <a:rPr kumimoji="0" lang="en-US" sz="1400" b="1" i="0" u="none" strike="noStrike" kern="0" cap="none" spc="0" normalizeH="0" baseline="0" noProof="0" err="1">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Fondos</a:t>
            </a:r>
            <a:endParaRPr kumimoji="0" lang="en-US"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6" name="TextBox 15">
            <a:extLst>
              <a:ext uri="{FF2B5EF4-FFF2-40B4-BE49-F238E27FC236}">
                <a16:creationId xmlns:a16="http://schemas.microsoft.com/office/drawing/2014/main" id="{B1B55EE6-08B4-4D6C-AA92-A6EB8657275A}"/>
              </a:ext>
            </a:extLst>
          </p:cNvPr>
          <p:cNvSpPr txBox="1"/>
          <p:nvPr/>
        </p:nvSpPr>
        <p:spPr>
          <a:xfrm>
            <a:off x="6019037" y="4540693"/>
            <a:ext cx="2567083" cy="133882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Autorización</a:t>
            </a:r>
            <a:r>
              <a:rPr kumimoji="0" lang="en-US"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 </a:t>
            </a:r>
          </a:p>
          <a:p>
            <a:pPr algn="ctr">
              <a:defRPr/>
            </a:pPr>
            <a:r>
              <a:rPr lang="en-US" sz="1400" kern="0" err="1">
                <a:latin typeface="Century Gothic" panose="020B0502020202020204" pitchFamily="34" charset="0"/>
                <a:ea typeface="Open Sans" panose="020B0606030504020204" pitchFamily="34" charset="0"/>
                <a:cs typeface="Open Sans" panose="020B0606030504020204" pitchFamily="34" charset="0"/>
              </a:rPr>
              <a:t>Secretaría</a:t>
            </a:r>
            <a:r>
              <a:rPr lang="en-US" sz="1400" kern="0">
                <a:latin typeface="Century Gothic" panose="020B0502020202020204" pitchFamily="34" charset="0"/>
                <a:ea typeface="Open Sans" panose="020B0606030504020204" pitchFamily="34" charset="0"/>
                <a:cs typeface="Open Sans" panose="020B0606030504020204" pitchFamily="34" charset="0"/>
              </a:rPr>
              <a:t> de la </a:t>
            </a:r>
            <a:r>
              <a:rPr lang="en-US" sz="1400" kern="0" err="1">
                <a:latin typeface="Century Gothic" panose="020B0502020202020204" pitchFamily="34" charset="0"/>
                <a:ea typeface="Open Sans" panose="020B0606030504020204" pitchFamily="34" charset="0"/>
                <a:cs typeface="Open Sans" panose="020B0606030504020204" pitchFamily="34" charset="0"/>
              </a:rPr>
              <a:t>Gobernación</a:t>
            </a:r>
            <a:r>
              <a:rPr lang="en-US" sz="1400" kern="0">
                <a:latin typeface="Century Gothic" panose="020B0502020202020204" pitchFamily="34" charset="0"/>
                <a:ea typeface="Open Sans" panose="020B0606030504020204" pitchFamily="34" charset="0"/>
                <a:cs typeface="Open Sans" panose="020B0606030504020204" pitchFamily="34" charset="0"/>
              </a:rPr>
              <a:t> y </a:t>
            </a:r>
          </a:p>
          <a:p>
            <a:pPr algn="ctr">
              <a:defRPr/>
            </a:pPr>
            <a:r>
              <a:rPr lang="en-US" sz="1400" kern="0">
                <a:latin typeface="Century Gothic" panose="020B0502020202020204" pitchFamily="34" charset="0"/>
                <a:ea typeface="Open Sans" panose="020B0606030504020204" pitchFamily="34" charset="0"/>
                <a:cs typeface="Open Sans" panose="020B0606030504020204" pitchFamily="34" charset="0"/>
              </a:rPr>
              <a:t>de OGP (</a:t>
            </a:r>
            <a:r>
              <a:rPr lang="en-US" sz="1400" kern="0" err="1">
                <a:latin typeface="Century Gothic" panose="020B0502020202020204" pitchFamily="34" charset="0"/>
                <a:ea typeface="Open Sans" panose="020B0606030504020204" pitchFamily="34" charset="0"/>
                <a:cs typeface="Open Sans" panose="020B0606030504020204" pitchFamily="34" charset="0"/>
              </a:rPr>
              <a:t>si</a:t>
            </a:r>
            <a:r>
              <a:rPr lang="en-US" sz="1400" kern="0">
                <a:latin typeface="Century Gothic" panose="020B0502020202020204" pitchFamily="34" charset="0"/>
                <a:ea typeface="Open Sans" panose="020B0606030504020204" pitchFamily="34" charset="0"/>
                <a:cs typeface="Open Sans" panose="020B0606030504020204" pitchFamily="34" charset="0"/>
              </a:rPr>
              <a:t> </a:t>
            </a:r>
            <a:r>
              <a:rPr lang="en-US" sz="1400" kern="0" err="1">
                <a:latin typeface="Century Gothic" panose="020B0502020202020204" pitchFamily="34" charset="0"/>
                <a:ea typeface="Open Sans" panose="020B0606030504020204" pitchFamily="34" charset="0"/>
                <a:cs typeface="Open Sans" panose="020B0606030504020204" pitchFamily="34" charset="0"/>
              </a:rPr>
              <a:t>aplica</a:t>
            </a:r>
            <a:r>
              <a:rPr lang="en-US" sz="1400" kern="0">
                <a:latin typeface="Century Gothic" panose="020B0502020202020204" pitchFamily="34" charset="0"/>
                <a:ea typeface="Open Sans" panose="020B0606030504020204" pitchFamily="34" charset="0"/>
                <a:cs typeface="Open Sans" panose="020B0606030504020204" pitchFamily="34" charset="0"/>
              </a:rPr>
              <a:t>)</a:t>
            </a:r>
          </a:p>
          <a:p>
            <a:pPr algn="ctr">
              <a:defRPr/>
            </a:pPr>
            <a:endParaRPr lang="en-US" sz="1400" kern="0">
              <a:latin typeface="Century Gothic" panose="020B0502020202020204" pitchFamily="34" charset="0"/>
              <a:ea typeface="Open Sans" panose="020B0606030504020204" pitchFamily="34" charset="0"/>
              <a:cs typeface="Open Sans" panose="020B0606030504020204" pitchFamily="34" charset="0"/>
            </a:endParaRPr>
          </a:p>
          <a:p>
            <a:pPr algn="ctr">
              <a:defRPr/>
            </a:pPr>
            <a:endParaRPr lang="en-US" sz="1100" kern="0">
              <a:latin typeface="Century Gothic" panose="020B0502020202020204" pitchFamily="34" charset="0"/>
              <a:ea typeface="Open Sans" panose="020B0606030504020204" pitchFamily="34" charset="0"/>
              <a:cs typeface="Open Sans" panose="020B0606030504020204" pitchFamily="34" charset="0"/>
            </a:endParaRPr>
          </a:p>
        </p:txBody>
      </p:sp>
      <p:sp>
        <p:nvSpPr>
          <p:cNvPr id="19" name="TextBox 18">
            <a:extLst>
              <a:ext uri="{FF2B5EF4-FFF2-40B4-BE49-F238E27FC236}">
                <a16:creationId xmlns:a16="http://schemas.microsoft.com/office/drawing/2014/main" id="{C5121CBC-1F29-4FC8-8F1C-1D48805406FC}"/>
              </a:ext>
            </a:extLst>
          </p:cNvPr>
          <p:cNvSpPr txBox="1"/>
          <p:nvPr/>
        </p:nvSpPr>
        <p:spPr>
          <a:xfrm>
            <a:off x="8861534" y="4540693"/>
            <a:ext cx="2169345"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Especificaciones</a:t>
            </a:r>
            <a:r>
              <a:rPr lang="en-US" sz="14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 del bien o el </a:t>
            </a:r>
            <a:r>
              <a:rPr lang="en-US" sz="14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servicio</a:t>
            </a:r>
            <a:r>
              <a:rPr lang="en-US" sz="14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 a ser </a:t>
            </a:r>
            <a:r>
              <a:rPr lang="en-US" sz="14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adquirido</a:t>
            </a:r>
            <a:r>
              <a:rPr kumimoji="0" lang="en-US"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 </a:t>
            </a:r>
          </a:p>
        </p:txBody>
      </p:sp>
      <p:sp>
        <p:nvSpPr>
          <p:cNvPr id="21" name="Rectangle: Rounded Corners 20">
            <a:extLst>
              <a:ext uri="{FF2B5EF4-FFF2-40B4-BE49-F238E27FC236}">
                <a16:creationId xmlns:a16="http://schemas.microsoft.com/office/drawing/2014/main" id="{308CE6AF-2BEF-4738-B316-C02DB6AFE1B8}"/>
              </a:ext>
            </a:extLst>
          </p:cNvPr>
          <p:cNvSpPr/>
          <p:nvPr/>
        </p:nvSpPr>
        <p:spPr>
          <a:xfrm>
            <a:off x="1140826" y="586708"/>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2" name="Oval 1">
            <a:extLst>
              <a:ext uri="{FF2B5EF4-FFF2-40B4-BE49-F238E27FC236}">
                <a16:creationId xmlns:a16="http://schemas.microsoft.com/office/drawing/2014/main" id="{D70B6602-DFAC-4531-B6A8-28F9A6E1860A}"/>
              </a:ext>
            </a:extLst>
          </p:cNvPr>
          <p:cNvSpPr/>
          <p:nvPr/>
        </p:nvSpPr>
        <p:spPr>
          <a:xfrm>
            <a:off x="1542877" y="2982351"/>
            <a:ext cx="1420298" cy="1420298"/>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22" name="Oval 21">
            <a:extLst>
              <a:ext uri="{FF2B5EF4-FFF2-40B4-BE49-F238E27FC236}">
                <a16:creationId xmlns:a16="http://schemas.microsoft.com/office/drawing/2014/main" id="{F58FC5B1-0489-487B-8D03-931A1825FEF9}"/>
              </a:ext>
            </a:extLst>
          </p:cNvPr>
          <p:cNvSpPr/>
          <p:nvPr/>
        </p:nvSpPr>
        <p:spPr>
          <a:xfrm>
            <a:off x="4020824" y="2982351"/>
            <a:ext cx="1420298" cy="1420298"/>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23" name="Oval 22">
            <a:extLst>
              <a:ext uri="{FF2B5EF4-FFF2-40B4-BE49-F238E27FC236}">
                <a16:creationId xmlns:a16="http://schemas.microsoft.com/office/drawing/2014/main" id="{23357B03-033B-46B6-91B3-8ADC2F305B5F}"/>
              </a:ext>
            </a:extLst>
          </p:cNvPr>
          <p:cNvSpPr/>
          <p:nvPr/>
        </p:nvSpPr>
        <p:spPr>
          <a:xfrm>
            <a:off x="6592430" y="2982351"/>
            <a:ext cx="1420298" cy="1420298"/>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24" name="Oval 23">
            <a:extLst>
              <a:ext uri="{FF2B5EF4-FFF2-40B4-BE49-F238E27FC236}">
                <a16:creationId xmlns:a16="http://schemas.microsoft.com/office/drawing/2014/main" id="{95818DD1-5787-497F-98A2-692B348A58E4}"/>
              </a:ext>
            </a:extLst>
          </p:cNvPr>
          <p:cNvSpPr/>
          <p:nvPr/>
        </p:nvSpPr>
        <p:spPr>
          <a:xfrm>
            <a:off x="9179638" y="2983647"/>
            <a:ext cx="1420298" cy="1420298"/>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pic>
        <p:nvPicPr>
          <p:cNvPr id="8" name="Graphic 7" descr="Checklist with solid fill">
            <a:extLst>
              <a:ext uri="{FF2B5EF4-FFF2-40B4-BE49-F238E27FC236}">
                <a16:creationId xmlns:a16="http://schemas.microsoft.com/office/drawing/2014/main" id="{1D65D17E-A954-4671-9A1D-F15A9FF84A5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432587" y="3195286"/>
            <a:ext cx="914400" cy="914400"/>
          </a:xfrm>
          <a:prstGeom prst="rect">
            <a:avLst/>
          </a:prstGeom>
        </p:spPr>
      </p:pic>
      <p:pic>
        <p:nvPicPr>
          <p:cNvPr id="26" name="Graphic 25" descr="Badge Tick with solid fill">
            <a:extLst>
              <a:ext uri="{FF2B5EF4-FFF2-40B4-BE49-F238E27FC236}">
                <a16:creationId xmlns:a16="http://schemas.microsoft.com/office/drawing/2014/main" id="{1223DE13-E3C8-4B43-B672-20D1D3C5FAC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853180" y="3235300"/>
            <a:ext cx="914400" cy="914400"/>
          </a:xfrm>
          <a:prstGeom prst="rect">
            <a:avLst/>
          </a:prstGeom>
        </p:spPr>
      </p:pic>
      <p:pic>
        <p:nvPicPr>
          <p:cNvPr id="28" name="Graphic 27" descr="Coins with solid fill">
            <a:extLst>
              <a:ext uri="{FF2B5EF4-FFF2-40B4-BE49-F238E27FC236}">
                <a16:creationId xmlns:a16="http://schemas.microsoft.com/office/drawing/2014/main" id="{3042FF2C-962B-4A28-B17C-66526BD428D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263922" y="3235300"/>
            <a:ext cx="914400" cy="914400"/>
          </a:xfrm>
          <a:prstGeom prst="rect">
            <a:avLst/>
          </a:prstGeom>
        </p:spPr>
      </p:pic>
      <p:pic>
        <p:nvPicPr>
          <p:cNvPr id="30" name="Graphic 29" descr="Clipboard with solid fill">
            <a:extLst>
              <a:ext uri="{FF2B5EF4-FFF2-40B4-BE49-F238E27FC236}">
                <a16:creationId xmlns:a16="http://schemas.microsoft.com/office/drawing/2014/main" id="{09F80FDE-AA6F-4519-B3E1-E344A5C21AF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809894" y="3215176"/>
            <a:ext cx="914400" cy="914400"/>
          </a:xfrm>
          <a:prstGeom prst="rect">
            <a:avLst/>
          </a:prstGeom>
        </p:spPr>
      </p:pic>
    </p:spTree>
    <p:extLst>
      <p:ext uri="{BB962C8B-B14F-4D97-AF65-F5344CB8AC3E}">
        <p14:creationId xmlns:p14="http://schemas.microsoft.com/office/powerpoint/2010/main" val="29308203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3CF53A4-A7D8-44BF-88FD-348402B54366}"/>
              </a:ext>
            </a:extLst>
          </p:cNvPr>
          <p:cNvSpPr>
            <a:spLocks noGrp="1"/>
          </p:cNvSpPr>
          <p:nvPr>
            <p:ph type="title"/>
          </p:nvPr>
        </p:nvSpPr>
        <p:spPr>
          <a:xfrm>
            <a:off x="1277981" y="495688"/>
            <a:ext cx="10349011" cy="836024"/>
          </a:xfrm>
        </p:spPr>
        <p:txBody>
          <a:bodyPr>
            <a:normAutofit/>
          </a:bodyPr>
          <a:lstStyle/>
          <a:p>
            <a:r>
              <a:rPr lang="en-US" sz="3200" b="1">
                <a:solidFill>
                  <a:srgbClr val="002060"/>
                </a:solidFill>
                <a:latin typeface="Century Gothic" panose="020B0502020202020204" pitchFamily="34" charset="0"/>
              </a:rPr>
              <a:t>Subasta Informal</a:t>
            </a:r>
          </a:p>
        </p:txBody>
      </p:sp>
      <p:sp>
        <p:nvSpPr>
          <p:cNvPr id="30" name="TextBox 29">
            <a:extLst>
              <a:ext uri="{FF2B5EF4-FFF2-40B4-BE49-F238E27FC236}">
                <a16:creationId xmlns:a16="http://schemas.microsoft.com/office/drawing/2014/main" id="{037412E4-F588-4672-B97A-2AB552E29539}"/>
              </a:ext>
            </a:extLst>
          </p:cNvPr>
          <p:cNvSpPr txBox="1"/>
          <p:nvPr/>
        </p:nvSpPr>
        <p:spPr>
          <a:xfrm>
            <a:off x="4662252" y="2594575"/>
            <a:ext cx="11149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Invitación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Individual</a:t>
            </a:r>
          </a:p>
        </p:txBody>
      </p:sp>
      <p:sp>
        <p:nvSpPr>
          <p:cNvPr id="36" name="TextBox 35">
            <a:extLst>
              <a:ext uri="{FF2B5EF4-FFF2-40B4-BE49-F238E27FC236}">
                <a16:creationId xmlns:a16="http://schemas.microsoft.com/office/drawing/2014/main" id="{9CF550AC-6EAD-4B9C-A053-C876314D120B}"/>
              </a:ext>
            </a:extLst>
          </p:cNvPr>
          <p:cNvSpPr txBox="1"/>
          <p:nvPr/>
        </p:nvSpPr>
        <p:spPr>
          <a:xfrm>
            <a:off x="6318971" y="2600648"/>
            <a:ext cx="1196059" cy="30008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PR" sz="135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Pre Subasta</a:t>
            </a:r>
            <a:r>
              <a:rPr kumimoji="0" lang="es-PR" sz="135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 </a:t>
            </a:r>
          </a:p>
        </p:txBody>
      </p:sp>
      <p:sp>
        <p:nvSpPr>
          <p:cNvPr id="41" name="TextBox 40">
            <a:extLst>
              <a:ext uri="{FF2B5EF4-FFF2-40B4-BE49-F238E27FC236}">
                <a16:creationId xmlns:a16="http://schemas.microsoft.com/office/drawing/2014/main" id="{F376FDBB-30E5-4436-B39F-09D08379ADF6}"/>
              </a:ext>
            </a:extLst>
          </p:cNvPr>
          <p:cNvSpPr txBox="1"/>
          <p:nvPr/>
        </p:nvSpPr>
        <p:spPr>
          <a:xfrm>
            <a:off x="1186545" y="2604849"/>
            <a:ext cx="11960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PR" sz="14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Pliego 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s-PR" sz="14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Subasta</a:t>
            </a:r>
            <a:endParaRPr kumimoji="0" lang="es-PR"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53" name="TextBox 52">
            <a:extLst>
              <a:ext uri="{FF2B5EF4-FFF2-40B4-BE49-F238E27FC236}">
                <a16:creationId xmlns:a16="http://schemas.microsoft.com/office/drawing/2014/main" id="{E81018A6-667A-4EB3-9065-3A6A6DDDF18C}"/>
              </a:ext>
            </a:extLst>
          </p:cNvPr>
          <p:cNvSpPr txBox="1"/>
          <p:nvPr/>
        </p:nvSpPr>
        <p:spPr>
          <a:xfrm>
            <a:off x="2924399" y="2579646"/>
            <a:ext cx="119605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Invitación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(Publicar)</a:t>
            </a:r>
          </a:p>
        </p:txBody>
      </p:sp>
      <p:sp>
        <p:nvSpPr>
          <p:cNvPr id="63" name="Rectangle: Rounded Corners 62">
            <a:extLst>
              <a:ext uri="{FF2B5EF4-FFF2-40B4-BE49-F238E27FC236}">
                <a16:creationId xmlns:a16="http://schemas.microsoft.com/office/drawing/2014/main" id="{92B9B79F-BCC5-44F2-B84A-2F33D99016B8}"/>
              </a:ext>
            </a:extLst>
          </p:cNvPr>
          <p:cNvSpPr/>
          <p:nvPr/>
        </p:nvSpPr>
        <p:spPr>
          <a:xfrm>
            <a:off x="1140826" y="586708"/>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19" name="Oval 18">
            <a:extLst>
              <a:ext uri="{FF2B5EF4-FFF2-40B4-BE49-F238E27FC236}">
                <a16:creationId xmlns:a16="http://schemas.microsoft.com/office/drawing/2014/main" id="{0638EA99-772E-438B-BD7F-53872BB41C05}"/>
              </a:ext>
            </a:extLst>
          </p:cNvPr>
          <p:cNvSpPr/>
          <p:nvPr/>
        </p:nvSpPr>
        <p:spPr>
          <a:xfrm>
            <a:off x="1456010" y="1768988"/>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1</a:t>
            </a:r>
          </a:p>
        </p:txBody>
      </p:sp>
      <p:sp>
        <p:nvSpPr>
          <p:cNvPr id="20" name="Oval 19">
            <a:extLst>
              <a:ext uri="{FF2B5EF4-FFF2-40B4-BE49-F238E27FC236}">
                <a16:creationId xmlns:a16="http://schemas.microsoft.com/office/drawing/2014/main" id="{AA061FDE-322C-4251-ADBC-5D7E5EA26C5E}"/>
              </a:ext>
            </a:extLst>
          </p:cNvPr>
          <p:cNvSpPr/>
          <p:nvPr/>
        </p:nvSpPr>
        <p:spPr>
          <a:xfrm>
            <a:off x="3197312" y="1768988"/>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2</a:t>
            </a:r>
          </a:p>
        </p:txBody>
      </p:sp>
      <p:sp>
        <p:nvSpPr>
          <p:cNvPr id="21" name="Oval 20">
            <a:extLst>
              <a:ext uri="{FF2B5EF4-FFF2-40B4-BE49-F238E27FC236}">
                <a16:creationId xmlns:a16="http://schemas.microsoft.com/office/drawing/2014/main" id="{F41AADFB-7E57-48C6-8C0A-07DA1B45EEBA}"/>
              </a:ext>
            </a:extLst>
          </p:cNvPr>
          <p:cNvSpPr/>
          <p:nvPr/>
        </p:nvSpPr>
        <p:spPr>
          <a:xfrm>
            <a:off x="4901512" y="1768988"/>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3</a:t>
            </a:r>
          </a:p>
        </p:txBody>
      </p:sp>
      <p:sp>
        <p:nvSpPr>
          <p:cNvPr id="22" name="Oval 21">
            <a:extLst>
              <a:ext uri="{FF2B5EF4-FFF2-40B4-BE49-F238E27FC236}">
                <a16:creationId xmlns:a16="http://schemas.microsoft.com/office/drawing/2014/main" id="{EEFE369C-3B45-41D5-8327-64D0EA33BC40}"/>
              </a:ext>
            </a:extLst>
          </p:cNvPr>
          <p:cNvSpPr/>
          <p:nvPr/>
        </p:nvSpPr>
        <p:spPr>
          <a:xfrm>
            <a:off x="6560866" y="1768988"/>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4</a:t>
            </a:r>
          </a:p>
        </p:txBody>
      </p:sp>
      <p:sp>
        <p:nvSpPr>
          <p:cNvPr id="23" name="Oval 22">
            <a:extLst>
              <a:ext uri="{FF2B5EF4-FFF2-40B4-BE49-F238E27FC236}">
                <a16:creationId xmlns:a16="http://schemas.microsoft.com/office/drawing/2014/main" id="{509F2D0F-92D3-463B-9C6D-43F91C203EBE}"/>
              </a:ext>
            </a:extLst>
          </p:cNvPr>
          <p:cNvSpPr/>
          <p:nvPr/>
        </p:nvSpPr>
        <p:spPr>
          <a:xfrm>
            <a:off x="8278889" y="1800855"/>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5</a:t>
            </a:r>
          </a:p>
        </p:txBody>
      </p:sp>
      <p:sp>
        <p:nvSpPr>
          <p:cNvPr id="24" name="Oval 23">
            <a:extLst>
              <a:ext uri="{FF2B5EF4-FFF2-40B4-BE49-F238E27FC236}">
                <a16:creationId xmlns:a16="http://schemas.microsoft.com/office/drawing/2014/main" id="{E6C14D33-E8D6-4A71-8208-8ACB985BFE6A}"/>
              </a:ext>
            </a:extLst>
          </p:cNvPr>
          <p:cNvSpPr/>
          <p:nvPr/>
        </p:nvSpPr>
        <p:spPr>
          <a:xfrm>
            <a:off x="9963230" y="1768988"/>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6</a:t>
            </a:r>
          </a:p>
        </p:txBody>
      </p:sp>
      <p:pic>
        <p:nvPicPr>
          <p:cNvPr id="25" name="Graphic 24" descr="Chevron arrows with solid fill">
            <a:extLst>
              <a:ext uri="{FF2B5EF4-FFF2-40B4-BE49-F238E27FC236}">
                <a16:creationId xmlns:a16="http://schemas.microsoft.com/office/drawing/2014/main" id="{C697F4C3-E0BF-47A4-B6B2-830449C1246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44580" y="1788316"/>
            <a:ext cx="649632" cy="649632"/>
          </a:xfrm>
          <a:prstGeom prst="rect">
            <a:avLst/>
          </a:prstGeom>
        </p:spPr>
      </p:pic>
      <p:pic>
        <p:nvPicPr>
          <p:cNvPr id="26" name="Graphic 25" descr="Chevron arrows with solid fill">
            <a:extLst>
              <a:ext uri="{FF2B5EF4-FFF2-40B4-BE49-F238E27FC236}">
                <a16:creationId xmlns:a16="http://schemas.microsoft.com/office/drawing/2014/main" id="{8AC99F02-60E6-4F12-82D3-BD4D4AFCA66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62776" y="1772325"/>
            <a:ext cx="649632" cy="649632"/>
          </a:xfrm>
          <a:prstGeom prst="rect">
            <a:avLst/>
          </a:prstGeom>
        </p:spPr>
      </p:pic>
      <p:pic>
        <p:nvPicPr>
          <p:cNvPr id="27" name="Graphic 26" descr="Chevron arrows with solid fill">
            <a:extLst>
              <a:ext uri="{FF2B5EF4-FFF2-40B4-BE49-F238E27FC236}">
                <a16:creationId xmlns:a16="http://schemas.microsoft.com/office/drawing/2014/main" id="{7F7548D2-66C6-42D1-8046-750568487AB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707276" y="1768988"/>
            <a:ext cx="649632" cy="649632"/>
          </a:xfrm>
          <a:prstGeom prst="rect">
            <a:avLst/>
          </a:prstGeom>
        </p:spPr>
      </p:pic>
      <p:pic>
        <p:nvPicPr>
          <p:cNvPr id="28" name="Graphic 27" descr="Chevron arrows with solid fill">
            <a:extLst>
              <a:ext uri="{FF2B5EF4-FFF2-40B4-BE49-F238E27FC236}">
                <a16:creationId xmlns:a16="http://schemas.microsoft.com/office/drawing/2014/main" id="{005B46D7-51C8-427C-9FAD-CB7EE33BD9A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91746" y="1788316"/>
            <a:ext cx="649632" cy="649632"/>
          </a:xfrm>
          <a:prstGeom prst="rect">
            <a:avLst/>
          </a:prstGeom>
        </p:spPr>
      </p:pic>
      <p:pic>
        <p:nvPicPr>
          <p:cNvPr id="29" name="Graphic 28" descr="Chevron arrows with solid fill">
            <a:extLst>
              <a:ext uri="{FF2B5EF4-FFF2-40B4-BE49-F238E27FC236}">
                <a16:creationId xmlns:a16="http://schemas.microsoft.com/office/drawing/2014/main" id="{9B7FE00D-4E88-4BCF-8BA2-930270A9EFD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143750" y="1801867"/>
            <a:ext cx="649632" cy="649632"/>
          </a:xfrm>
          <a:prstGeom prst="rect">
            <a:avLst/>
          </a:prstGeom>
        </p:spPr>
      </p:pic>
      <p:sp>
        <p:nvSpPr>
          <p:cNvPr id="32" name="TextBox 31">
            <a:extLst>
              <a:ext uri="{FF2B5EF4-FFF2-40B4-BE49-F238E27FC236}">
                <a16:creationId xmlns:a16="http://schemas.microsoft.com/office/drawing/2014/main" id="{76D97E84-3E63-476F-AAE8-1C8328DD4A91}"/>
              </a:ext>
            </a:extLst>
          </p:cNvPr>
          <p:cNvSpPr txBox="1"/>
          <p:nvPr/>
        </p:nvSpPr>
        <p:spPr>
          <a:xfrm>
            <a:off x="7976319" y="2616947"/>
            <a:ext cx="1196059" cy="30008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PR" sz="135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Ofertas</a:t>
            </a:r>
            <a:endParaRPr kumimoji="0" lang="es-PR" sz="135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33" name="TextBox 32">
            <a:extLst>
              <a:ext uri="{FF2B5EF4-FFF2-40B4-BE49-F238E27FC236}">
                <a16:creationId xmlns:a16="http://schemas.microsoft.com/office/drawing/2014/main" id="{10A18432-9970-4FC0-AE70-72F754233789}"/>
              </a:ext>
            </a:extLst>
          </p:cNvPr>
          <p:cNvSpPr txBox="1"/>
          <p:nvPr/>
        </p:nvSpPr>
        <p:spPr>
          <a:xfrm>
            <a:off x="9690317" y="2590157"/>
            <a:ext cx="1196059"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35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Acto de Apertura</a:t>
            </a:r>
          </a:p>
        </p:txBody>
      </p:sp>
      <p:sp>
        <p:nvSpPr>
          <p:cNvPr id="34" name="Oval 33">
            <a:extLst>
              <a:ext uri="{FF2B5EF4-FFF2-40B4-BE49-F238E27FC236}">
                <a16:creationId xmlns:a16="http://schemas.microsoft.com/office/drawing/2014/main" id="{104ADA33-5BC4-4258-B762-F7C8E5076DD2}"/>
              </a:ext>
            </a:extLst>
          </p:cNvPr>
          <p:cNvSpPr/>
          <p:nvPr/>
        </p:nvSpPr>
        <p:spPr>
          <a:xfrm>
            <a:off x="1471478" y="3528767"/>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7</a:t>
            </a:r>
          </a:p>
        </p:txBody>
      </p:sp>
      <p:sp>
        <p:nvSpPr>
          <p:cNvPr id="35" name="Oval 34">
            <a:extLst>
              <a:ext uri="{FF2B5EF4-FFF2-40B4-BE49-F238E27FC236}">
                <a16:creationId xmlns:a16="http://schemas.microsoft.com/office/drawing/2014/main" id="{9D1C2556-6B7A-43A4-8604-909DC66BACFB}"/>
              </a:ext>
            </a:extLst>
          </p:cNvPr>
          <p:cNvSpPr/>
          <p:nvPr/>
        </p:nvSpPr>
        <p:spPr>
          <a:xfrm>
            <a:off x="3155819" y="3496900"/>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8</a:t>
            </a:r>
          </a:p>
        </p:txBody>
      </p:sp>
      <p:pic>
        <p:nvPicPr>
          <p:cNvPr id="38" name="Graphic 37" descr="Chevron arrows with solid fill">
            <a:extLst>
              <a:ext uri="{FF2B5EF4-FFF2-40B4-BE49-F238E27FC236}">
                <a16:creationId xmlns:a16="http://schemas.microsoft.com/office/drawing/2014/main" id="{71FB812F-0ABD-4CEC-B4AE-428F7590780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36339" y="3529779"/>
            <a:ext cx="649632" cy="649632"/>
          </a:xfrm>
          <a:prstGeom prst="rect">
            <a:avLst/>
          </a:prstGeom>
        </p:spPr>
      </p:pic>
      <p:sp>
        <p:nvSpPr>
          <p:cNvPr id="39" name="Oval 38">
            <a:extLst>
              <a:ext uri="{FF2B5EF4-FFF2-40B4-BE49-F238E27FC236}">
                <a16:creationId xmlns:a16="http://schemas.microsoft.com/office/drawing/2014/main" id="{2FE90836-33BF-40FD-BBA1-9D57F687AB92}"/>
              </a:ext>
            </a:extLst>
          </p:cNvPr>
          <p:cNvSpPr/>
          <p:nvPr/>
        </p:nvSpPr>
        <p:spPr>
          <a:xfrm>
            <a:off x="4825580" y="3528767"/>
            <a:ext cx="650235"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bg1"/>
                </a:solidFill>
                <a:latin typeface="Century Gothic" panose="020B0502020202020204" pitchFamily="34" charset="0"/>
                <a:ea typeface="Open Sans" panose="020B0606030504020204" pitchFamily="34" charset="0"/>
                <a:cs typeface="Open Sans" panose="020B0606030504020204" pitchFamily="34" charset="0"/>
              </a:rPr>
              <a:t>9</a:t>
            </a:r>
          </a:p>
        </p:txBody>
      </p:sp>
      <p:pic>
        <p:nvPicPr>
          <p:cNvPr id="40" name="Graphic 39" descr="Chevron arrows with solid fill">
            <a:extLst>
              <a:ext uri="{FF2B5EF4-FFF2-40B4-BE49-F238E27FC236}">
                <a16:creationId xmlns:a16="http://schemas.microsoft.com/office/drawing/2014/main" id="{142E926B-8C4A-45B6-A5BD-43BFD71795A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06100" y="3561646"/>
            <a:ext cx="649632" cy="649632"/>
          </a:xfrm>
          <a:prstGeom prst="rect">
            <a:avLst/>
          </a:prstGeom>
        </p:spPr>
      </p:pic>
      <p:sp>
        <p:nvSpPr>
          <p:cNvPr id="42" name="Oval 41">
            <a:extLst>
              <a:ext uri="{FF2B5EF4-FFF2-40B4-BE49-F238E27FC236}">
                <a16:creationId xmlns:a16="http://schemas.microsoft.com/office/drawing/2014/main" id="{7E70D3AE-B3AD-4BCD-9531-3E2BC00968C4}"/>
              </a:ext>
            </a:extLst>
          </p:cNvPr>
          <p:cNvSpPr/>
          <p:nvPr/>
        </p:nvSpPr>
        <p:spPr>
          <a:xfrm>
            <a:off x="6526051" y="3464021"/>
            <a:ext cx="685050" cy="668960"/>
          </a:xfrm>
          <a:prstGeom prst="ellipse">
            <a:avLst/>
          </a:prstGeom>
          <a:solidFill>
            <a:schemeClr val="accent1">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bg1"/>
              </a:solidFill>
              <a:latin typeface="Century Gothic" panose="020B0502020202020204" pitchFamily="34" charset="0"/>
              <a:ea typeface="Open Sans" panose="020B0606030504020204" pitchFamily="34" charset="0"/>
              <a:cs typeface="Open Sans" panose="020B0606030504020204" pitchFamily="34" charset="0"/>
            </a:endParaRPr>
          </a:p>
        </p:txBody>
      </p:sp>
      <p:pic>
        <p:nvPicPr>
          <p:cNvPr id="44" name="Graphic 43" descr="Chevron arrows with solid fill">
            <a:extLst>
              <a:ext uri="{FF2B5EF4-FFF2-40B4-BE49-F238E27FC236}">
                <a16:creationId xmlns:a16="http://schemas.microsoft.com/office/drawing/2014/main" id="{72AF563E-8A80-448A-B9CD-27BAAA3D2FF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706571" y="3496900"/>
            <a:ext cx="649632" cy="649632"/>
          </a:xfrm>
          <a:prstGeom prst="rect">
            <a:avLst/>
          </a:prstGeom>
        </p:spPr>
      </p:pic>
      <p:sp>
        <p:nvSpPr>
          <p:cNvPr id="2" name="TextBox 1">
            <a:extLst>
              <a:ext uri="{FF2B5EF4-FFF2-40B4-BE49-F238E27FC236}">
                <a16:creationId xmlns:a16="http://schemas.microsoft.com/office/drawing/2014/main" id="{9378F777-CC4F-42DD-AC16-4C9883E59B16}"/>
              </a:ext>
            </a:extLst>
          </p:cNvPr>
          <p:cNvSpPr txBox="1"/>
          <p:nvPr/>
        </p:nvSpPr>
        <p:spPr>
          <a:xfrm>
            <a:off x="6526051" y="3506113"/>
            <a:ext cx="763859" cy="584775"/>
          </a:xfrm>
          <a:prstGeom prst="rect">
            <a:avLst/>
          </a:prstGeom>
          <a:noFill/>
        </p:spPr>
        <p:txBody>
          <a:bodyPr wrap="square" rtlCol="0">
            <a:spAutoFit/>
          </a:bodyPr>
          <a:lstStyle/>
          <a:p>
            <a:r>
              <a:rPr lang="en-US" sz="3200" b="1">
                <a:solidFill>
                  <a:schemeClr val="bg1"/>
                </a:solidFill>
                <a:latin typeface="Century Gothic" panose="020B0502020202020204" pitchFamily="34" charset="0"/>
                <a:ea typeface="Open Sans" panose="020B0606030504020204" pitchFamily="34" charset="0"/>
                <a:cs typeface="Open Sans" panose="020B0606030504020204" pitchFamily="34" charset="0"/>
              </a:rPr>
              <a:t>10</a:t>
            </a:r>
          </a:p>
        </p:txBody>
      </p:sp>
      <p:sp>
        <p:nvSpPr>
          <p:cNvPr id="46" name="TextBox 45">
            <a:extLst>
              <a:ext uri="{FF2B5EF4-FFF2-40B4-BE49-F238E27FC236}">
                <a16:creationId xmlns:a16="http://schemas.microsoft.com/office/drawing/2014/main" id="{42978219-875E-452F-B1E5-001DD7D24E04}"/>
              </a:ext>
            </a:extLst>
          </p:cNvPr>
          <p:cNvSpPr txBox="1"/>
          <p:nvPr/>
        </p:nvSpPr>
        <p:spPr>
          <a:xfrm>
            <a:off x="7995083" y="3745371"/>
            <a:ext cx="3631909" cy="25798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just" defTabSz="914400" rtl="0" fontAlgn="auto" latinLnBrk="0" hangingPunct="0">
              <a:lnSpc>
                <a:spcPct val="100000"/>
              </a:lnSpc>
              <a:spcBef>
                <a:spcPts val="0"/>
              </a:spcBef>
              <a:spcAft>
                <a:spcPts val="0"/>
              </a:spcAft>
              <a:buClrTx/>
              <a:buSzTx/>
              <a:buFontTx/>
              <a:buNone/>
              <a:tabLst/>
            </a:pPr>
            <a:r>
              <a:rPr kumimoji="0" lang="es-ES" b="1" i="0" u="none" strike="noStrike" cap="none" spc="0" normalizeH="0" baseline="0">
                <a:ln>
                  <a:noFill/>
                </a:ln>
                <a:solidFill>
                  <a:schemeClr val="accent1">
                    <a:lumMod val="50000"/>
                  </a:schemeClr>
                </a:solidFill>
                <a:effectLst/>
                <a:uFillTx/>
                <a:latin typeface="Century Gothic" panose="020B0502020202020204" pitchFamily="34" charset="0"/>
                <a:sym typeface="Calibri"/>
              </a:rPr>
              <a:t>La fianza de licitación de toda Subasta </a:t>
            </a:r>
            <a:r>
              <a:rPr lang="es-ES" b="1">
                <a:solidFill>
                  <a:schemeClr val="accent1">
                    <a:lumMod val="50000"/>
                  </a:schemeClr>
                </a:solidFill>
                <a:latin typeface="Century Gothic" panose="020B0502020202020204" pitchFamily="34" charset="0"/>
                <a:sym typeface="Calibri"/>
              </a:rPr>
              <a:t>I</a:t>
            </a:r>
            <a:r>
              <a:rPr kumimoji="0" lang="es-ES" b="1" i="0" u="none" strike="noStrike" cap="none" spc="0" normalizeH="0" baseline="0">
                <a:ln>
                  <a:noFill/>
                </a:ln>
                <a:solidFill>
                  <a:schemeClr val="accent1">
                    <a:lumMod val="50000"/>
                  </a:schemeClr>
                </a:solidFill>
                <a:effectLst/>
                <a:uFillTx/>
                <a:latin typeface="Century Gothic" panose="020B0502020202020204" pitchFamily="34" charset="0"/>
                <a:sym typeface="Calibri"/>
              </a:rPr>
              <a:t>nformal deberá ser anejada a la oferta sometida y deberá estar endosada a favor de la entidad gubernamental o a nombre del Secretario de Hacienda, según sea el caso</a:t>
            </a:r>
            <a:r>
              <a:rPr kumimoji="0" lang="en-US" b="1" i="0" u="none" strike="noStrike" cap="none" spc="0" normalizeH="0" baseline="0">
                <a:ln>
                  <a:noFill/>
                </a:ln>
                <a:solidFill>
                  <a:schemeClr val="accent1">
                    <a:lumMod val="50000"/>
                  </a:schemeClr>
                </a:solidFill>
                <a:effectLst/>
                <a:uFillTx/>
                <a:latin typeface="Century Gothic" panose="020B0502020202020204" pitchFamily="34" charset="0"/>
                <a:sym typeface="Calibri"/>
              </a:rPr>
              <a:t>.</a:t>
            </a:r>
          </a:p>
          <a:p>
            <a:pPr marL="0" marR="0" indent="0" algn="just" defTabSz="914400" rtl="0" fontAlgn="auto" latinLnBrk="0" hangingPunct="0">
              <a:lnSpc>
                <a:spcPct val="100000"/>
              </a:lnSpc>
              <a:spcBef>
                <a:spcPts val="0"/>
              </a:spcBef>
              <a:spcAft>
                <a:spcPts val="0"/>
              </a:spcAft>
              <a:buClrTx/>
              <a:buSzTx/>
              <a:buFontTx/>
              <a:buNone/>
              <a:tabLst/>
            </a:pPr>
            <a:endParaRPr lang="en-US">
              <a:solidFill>
                <a:srgbClr val="5D5E5D"/>
              </a:solidFill>
              <a:latin typeface="Century Gothic" panose="020B0502020202020204" pitchFamily="34" charset="0"/>
              <a:sym typeface="Calibri"/>
            </a:endParaRPr>
          </a:p>
          <a:p>
            <a:pPr marL="0" marR="0" indent="0" algn="just" defTabSz="914400" rtl="0" fontAlgn="auto" latinLnBrk="0" hangingPunct="0">
              <a:lnSpc>
                <a:spcPct val="100000"/>
              </a:lnSpc>
              <a:spcBef>
                <a:spcPts val="0"/>
              </a:spcBef>
              <a:spcAft>
                <a:spcPts val="0"/>
              </a:spcAft>
              <a:buClrTx/>
              <a:buSzTx/>
              <a:buFontTx/>
              <a:buNone/>
              <a:tabLst/>
            </a:pPr>
            <a:endParaRPr kumimoji="0" lang="en-US" sz="1600" b="0" i="0" u="none" strike="noStrike" cap="none" spc="0" normalizeH="0" baseline="0">
              <a:ln>
                <a:noFill/>
              </a:ln>
              <a:solidFill>
                <a:srgbClr val="5D5E5D"/>
              </a:solidFill>
              <a:effectLst/>
              <a:uFillTx/>
              <a:latin typeface="Century Gothic" panose="020B0502020202020204" pitchFamily="34" charset="0"/>
              <a:sym typeface="Calibri"/>
            </a:endParaRPr>
          </a:p>
        </p:txBody>
      </p:sp>
      <p:sp>
        <p:nvSpPr>
          <p:cNvPr id="47" name="Rectangle: Rounded Corners 46">
            <a:extLst>
              <a:ext uri="{FF2B5EF4-FFF2-40B4-BE49-F238E27FC236}">
                <a16:creationId xmlns:a16="http://schemas.microsoft.com/office/drawing/2014/main" id="{49AB64E5-A564-41A2-AEE8-519BE23A25EC}"/>
              </a:ext>
            </a:extLst>
          </p:cNvPr>
          <p:cNvSpPr/>
          <p:nvPr/>
        </p:nvSpPr>
        <p:spPr>
          <a:xfrm>
            <a:off x="7812203" y="3776147"/>
            <a:ext cx="56270" cy="2028571"/>
          </a:xfrm>
          <a:prstGeom prst="roundRect">
            <a:avLst/>
          </a:prstGeom>
          <a:solidFill>
            <a:srgbClr val="E044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48" name="TextBox 47">
            <a:extLst>
              <a:ext uri="{FF2B5EF4-FFF2-40B4-BE49-F238E27FC236}">
                <a16:creationId xmlns:a16="http://schemas.microsoft.com/office/drawing/2014/main" id="{5534F241-F5D2-4D29-A3B9-74007ADDA1AE}"/>
              </a:ext>
            </a:extLst>
          </p:cNvPr>
          <p:cNvSpPr txBox="1"/>
          <p:nvPr/>
        </p:nvSpPr>
        <p:spPr>
          <a:xfrm>
            <a:off x="1911521" y="5366549"/>
            <a:ext cx="5358610" cy="769441"/>
          </a:xfrm>
          <a:prstGeom prst="rect">
            <a:avLst/>
          </a:prstGeom>
          <a:noFill/>
        </p:spPr>
        <p:txBody>
          <a:bodyPr wrap="square">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1100" b="0" i="0" u="none" strike="noStrike" cap="none" spc="0" normalizeH="0" baseline="0">
                <a:ln>
                  <a:noFill/>
                </a:ln>
                <a:solidFill>
                  <a:schemeClr val="accent1">
                    <a:lumMod val="50000"/>
                  </a:schemeClr>
                </a:solidFill>
                <a:effectLst/>
                <a:uFillTx/>
                <a:latin typeface="Century Gothic" panose="020B0502020202020204" pitchFamily="34" charset="0"/>
                <a:sym typeface="Calibri"/>
              </a:rPr>
              <a:t>No se autoriza la entrega a un suplidor de una orden de compra que no haya sido obligada en el sistema y hasta que el licitador agraciado haya entregado la Fianza de Ejecución (Performance Bond), requerida en la subasta.</a:t>
            </a:r>
            <a:endParaRPr kumimoji="0" lang="en-US" sz="1100" b="0" i="0" u="none" strike="noStrike" cap="none" spc="0" normalizeH="0" baseline="0">
              <a:ln>
                <a:noFill/>
              </a:ln>
              <a:solidFill>
                <a:schemeClr val="accent1">
                  <a:lumMod val="50000"/>
                </a:schemeClr>
              </a:solidFill>
              <a:effectLst/>
              <a:uFillTx/>
              <a:latin typeface="Century Gothic" panose="020B0502020202020204" pitchFamily="34" charset="0"/>
              <a:sym typeface="Calibri"/>
            </a:endParaRPr>
          </a:p>
        </p:txBody>
      </p:sp>
      <p:pic>
        <p:nvPicPr>
          <p:cNvPr id="49" name="Graphic 48" descr="Comment Important with solid fill">
            <a:extLst>
              <a:ext uri="{FF2B5EF4-FFF2-40B4-BE49-F238E27FC236}">
                <a16:creationId xmlns:a16="http://schemas.microsoft.com/office/drawing/2014/main" id="{6EC09E33-6676-496B-A0C4-9ECD217D169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5575" y="5317514"/>
            <a:ext cx="645921" cy="645921"/>
          </a:xfrm>
          <a:prstGeom prst="rect">
            <a:avLst/>
          </a:prstGeom>
        </p:spPr>
      </p:pic>
      <p:sp>
        <p:nvSpPr>
          <p:cNvPr id="50" name="TextBox 49">
            <a:extLst>
              <a:ext uri="{FF2B5EF4-FFF2-40B4-BE49-F238E27FC236}">
                <a16:creationId xmlns:a16="http://schemas.microsoft.com/office/drawing/2014/main" id="{48005AB6-9A32-40C3-812D-7ABBCE9B6E05}"/>
              </a:ext>
            </a:extLst>
          </p:cNvPr>
          <p:cNvSpPr txBox="1"/>
          <p:nvPr/>
        </p:nvSpPr>
        <p:spPr>
          <a:xfrm>
            <a:off x="1219202" y="4318484"/>
            <a:ext cx="11960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Evaluación </a:t>
            </a:r>
            <a:r>
              <a:rPr lang="es-PR" sz="14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e informe</a:t>
            </a:r>
            <a:endParaRPr kumimoji="0" lang="es-PR"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51" name="TextBox 50">
            <a:extLst>
              <a:ext uri="{FF2B5EF4-FFF2-40B4-BE49-F238E27FC236}">
                <a16:creationId xmlns:a16="http://schemas.microsoft.com/office/drawing/2014/main" id="{4FC93DD1-2969-4E47-B695-C2B41119A72C}"/>
              </a:ext>
            </a:extLst>
          </p:cNvPr>
          <p:cNvSpPr txBox="1"/>
          <p:nvPr/>
        </p:nvSpPr>
        <p:spPr>
          <a:xfrm>
            <a:off x="2752530" y="4304241"/>
            <a:ext cx="1456812"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Adjudicación</a:t>
            </a:r>
          </a:p>
        </p:txBody>
      </p:sp>
      <p:sp>
        <p:nvSpPr>
          <p:cNvPr id="52" name="TextBox 51">
            <a:extLst>
              <a:ext uri="{FF2B5EF4-FFF2-40B4-BE49-F238E27FC236}">
                <a16:creationId xmlns:a16="http://schemas.microsoft.com/office/drawing/2014/main" id="{5BA01EB8-14EB-4623-BD04-225398EE9FC7}"/>
              </a:ext>
            </a:extLst>
          </p:cNvPr>
          <p:cNvSpPr txBox="1"/>
          <p:nvPr/>
        </p:nvSpPr>
        <p:spPr>
          <a:xfrm>
            <a:off x="4417969" y="4273066"/>
            <a:ext cx="14654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Aviso de Adjudicación</a:t>
            </a:r>
          </a:p>
        </p:txBody>
      </p:sp>
      <p:sp>
        <p:nvSpPr>
          <p:cNvPr id="54" name="TextBox 53">
            <a:extLst>
              <a:ext uri="{FF2B5EF4-FFF2-40B4-BE49-F238E27FC236}">
                <a16:creationId xmlns:a16="http://schemas.microsoft.com/office/drawing/2014/main" id="{14DFEA82-233A-4B44-8CC9-E2E446D2EC41}"/>
              </a:ext>
            </a:extLst>
          </p:cNvPr>
          <p:cNvSpPr txBox="1"/>
          <p:nvPr/>
        </p:nvSpPr>
        <p:spPr>
          <a:xfrm>
            <a:off x="6135848" y="4255501"/>
            <a:ext cx="146545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Fondos</a:t>
            </a:r>
          </a:p>
        </p:txBody>
      </p:sp>
    </p:spTree>
    <p:extLst>
      <p:ext uri="{BB962C8B-B14F-4D97-AF65-F5344CB8AC3E}">
        <p14:creationId xmlns:p14="http://schemas.microsoft.com/office/powerpoint/2010/main" val="19335068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718DA747-7F48-45F7-9BCE-73F7AAB041D9}"/>
              </a:ext>
            </a:extLst>
          </p:cNvPr>
          <p:cNvSpPr txBox="1">
            <a:spLocks/>
          </p:cNvSpPr>
          <p:nvPr/>
        </p:nvSpPr>
        <p:spPr>
          <a:xfrm>
            <a:off x="1292900" y="586708"/>
            <a:ext cx="4899074" cy="59623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lvl1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1pPr>
            <a:lvl2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2pPr>
            <a:lvl3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3pPr>
            <a:lvl4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4pPr>
            <a:lvl5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5pPr>
            <a:lvl6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6pPr>
            <a:lvl7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7pPr>
            <a:lvl8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8pPr>
            <a:lvl9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9pPr>
          </a:lstStyle>
          <a:p>
            <a:pPr marL="0" marR="0" lvl="0" indent="0" defTabSz="914400" rtl="0" eaLnBrk="1" fontAlgn="auto" latinLnBrk="0" hangingPunct="1">
              <a:lnSpc>
                <a:spcPct val="90000"/>
              </a:lnSpc>
              <a:spcBef>
                <a:spcPts val="0"/>
              </a:spcBef>
              <a:spcAft>
                <a:spcPts val="0"/>
              </a:spcAft>
              <a:buClrTx/>
              <a:buSzTx/>
              <a:buFontTx/>
              <a:buNone/>
              <a:tabLst/>
              <a:defRPr/>
            </a:pPr>
            <a:r>
              <a:rPr kumimoji="0" lang="en-US" sz="3200" b="1" i="0" u="none" strike="noStrike" kern="0" cap="none" spc="0" normalizeH="0" baseline="0" noProof="0">
                <a:ln>
                  <a:noFill/>
                </a:ln>
                <a:solidFill>
                  <a:srgbClr val="393868"/>
                </a:solidFill>
                <a:effectLst/>
                <a:uLnTx/>
                <a:uFillTx/>
                <a:latin typeface="Century Gothic"/>
                <a:sym typeface="Century Gothic"/>
              </a:rPr>
              <a:t>Subasta Formal</a:t>
            </a:r>
          </a:p>
        </p:txBody>
      </p:sp>
      <p:sp>
        <p:nvSpPr>
          <p:cNvPr id="13" name="TextBox 12">
            <a:extLst>
              <a:ext uri="{FF2B5EF4-FFF2-40B4-BE49-F238E27FC236}">
                <a16:creationId xmlns:a16="http://schemas.microsoft.com/office/drawing/2014/main" id="{8FBC00ED-175C-4954-BAE5-F53354213816}"/>
              </a:ext>
            </a:extLst>
          </p:cNvPr>
          <p:cNvSpPr txBox="1"/>
          <p:nvPr/>
        </p:nvSpPr>
        <p:spPr>
          <a:xfrm>
            <a:off x="1292901" y="1381125"/>
            <a:ext cx="9693968" cy="900244"/>
          </a:xfrm>
          <a:prstGeom prst="rect">
            <a:avLst/>
          </a:prstGeom>
          <a:noFill/>
          <a:ln w="12700" cap="flat">
            <a:noFill/>
            <a:miter lim="400000"/>
          </a:ln>
          <a:effectLst/>
          <a:sp3d/>
        </p:spPr>
        <p:txBody>
          <a:bodyPr rot="0" spcFirstLastPara="1" vertOverflow="overflow" horzOverflow="overflow" vert="horz" wrap="square" lIns="45719" tIns="45719" rIns="45719" bIns="45719" numCol="1" spcCol="38100" rtlCol="0" anchor="t">
            <a:spAutoFit/>
          </a:bodyPr>
          <a:lstStyle/>
          <a:p>
            <a:pPr marL="0" marR="0" lvl="0" indent="0" defTabSz="914400" eaLnBrk="1" fontAlgn="auto" latinLnBrk="0" hangingPunct="0">
              <a:lnSpc>
                <a:spcPct val="100000"/>
              </a:lnSpc>
              <a:spcBef>
                <a:spcPts val="0"/>
              </a:spcBef>
              <a:spcAft>
                <a:spcPts val="0"/>
              </a:spcAft>
              <a:buClrTx/>
              <a:buSzTx/>
              <a:buFontTx/>
              <a:buNone/>
              <a:tabLst/>
              <a:defRPr/>
            </a:pPr>
            <a:r>
              <a:rPr kumimoji="0" lang="es-PR" sz="1400" b="0" i="0" u="none" strike="noStrike" kern="0" cap="none" spc="0" normalizeH="0" baseline="0">
                <a:ln>
                  <a:noFill/>
                </a:ln>
                <a:solidFill>
                  <a:schemeClr val="bg2">
                    <a:lumMod val="25000"/>
                  </a:schemeClr>
                </a:solidFill>
                <a:effectLst/>
                <a:uLnTx/>
                <a:uFillTx/>
                <a:latin typeface="Century Gothic" panose="020B0502020202020204" pitchFamily="34" charset="0"/>
                <a:cs typeface="Calibri"/>
                <a:sym typeface="Calibri"/>
              </a:rPr>
              <a:t>Conforme a lo dispuesto en la Ley Núm. 73-2019, según enmendada, la Subasta Formal será el método de licitación a ser utilizado cuando se requieran bienes, obras y servicios no profesionales cuyo costo exceda la cantidad de cien mil dólares ($100,000.00).   </a:t>
            </a:r>
          </a:p>
          <a:p>
            <a:pPr marL="0" marR="0" lvl="0" indent="0" defTabSz="914400" eaLnBrk="1" fontAlgn="auto" latinLnBrk="0" hangingPunct="0">
              <a:lnSpc>
                <a:spcPct val="100000"/>
              </a:lnSpc>
              <a:spcBef>
                <a:spcPts val="0"/>
              </a:spcBef>
              <a:spcAft>
                <a:spcPts val="0"/>
              </a:spcAft>
              <a:buClrTx/>
              <a:buSzTx/>
              <a:buFontTx/>
              <a:buNone/>
              <a:tabLst/>
              <a:defRPr/>
            </a:pPr>
            <a:endParaRPr kumimoji="0" lang="es-PR" sz="1050" b="0" i="0" u="none" strike="noStrike" kern="0" cap="none" spc="0" normalizeH="0" baseline="0">
              <a:ln>
                <a:noFill/>
              </a:ln>
              <a:solidFill>
                <a:schemeClr val="bg2">
                  <a:lumMod val="25000"/>
                </a:schemeClr>
              </a:solidFill>
              <a:effectLst/>
              <a:uLnTx/>
              <a:uFillTx/>
              <a:latin typeface="Century Gothic" panose="020B0502020202020204" pitchFamily="34" charset="0"/>
              <a:cs typeface="Calibri"/>
              <a:sym typeface="Calibri"/>
            </a:endParaRPr>
          </a:p>
        </p:txBody>
      </p:sp>
      <p:sp>
        <p:nvSpPr>
          <p:cNvPr id="14" name="Rectangle 13">
            <a:extLst>
              <a:ext uri="{FF2B5EF4-FFF2-40B4-BE49-F238E27FC236}">
                <a16:creationId xmlns:a16="http://schemas.microsoft.com/office/drawing/2014/main" id="{786F3E0E-532E-4D13-8EF6-E15158207D92}"/>
              </a:ext>
            </a:extLst>
          </p:cNvPr>
          <p:cNvSpPr/>
          <p:nvPr/>
        </p:nvSpPr>
        <p:spPr>
          <a:xfrm>
            <a:off x="3700234" y="2309182"/>
            <a:ext cx="6938851" cy="369332"/>
          </a:xfrm>
          <a:prstGeom prst="rect">
            <a:avLst/>
          </a:prstGeom>
          <a:solidFill>
            <a:srgbClr val="FFFFFF"/>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PR" b="1" i="0" u="none" strike="noStrike" kern="0" cap="none" spc="0" normalizeH="0" baseline="0">
                <a:ln>
                  <a:noFill/>
                </a:ln>
                <a:solidFill>
                  <a:schemeClr val="accent1">
                    <a:lumMod val="50000"/>
                  </a:schemeClr>
                </a:solidFill>
                <a:effectLst/>
                <a:uLnTx/>
                <a:uFillTx/>
                <a:latin typeface="Century Gothic" panose="020B0502020202020204" pitchFamily="34" charset="0"/>
                <a:ea typeface="Open Sans" panose="020B0606030504020204" pitchFamily="34" charset="0"/>
                <a:cs typeface="Open Sans" panose="020B0606030504020204" pitchFamily="34" charset="0"/>
              </a:rPr>
              <a:t>Procedimientos para Subasta Formal:</a:t>
            </a:r>
            <a:r>
              <a:rPr kumimoji="0" lang="es-PR" b="1" i="0" u="none" strike="noStrike" kern="0" cap="none" spc="0" normalizeH="0" baseline="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rPr>
              <a:t>	</a:t>
            </a:r>
          </a:p>
        </p:txBody>
      </p:sp>
      <p:sp>
        <p:nvSpPr>
          <p:cNvPr id="16" name="Rectangle: Rounded Corners 15">
            <a:extLst>
              <a:ext uri="{FF2B5EF4-FFF2-40B4-BE49-F238E27FC236}">
                <a16:creationId xmlns:a16="http://schemas.microsoft.com/office/drawing/2014/main" id="{AE059A95-7061-408B-980E-6B4AA52BAD64}"/>
              </a:ext>
            </a:extLst>
          </p:cNvPr>
          <p:cNvSpPr/>
          <p:nvPr/>
        </p:nvSpPr>
        <p:spPr>
          <a:xfrm>
            <a:off x="2009335" y="2860929"/>
            <a:ext cx="8173330" cy="1188720"/>
          </a:xfrm>
          <a:prstGeom prst="roundRect">
            <a:avLst/>
          </a:prstGeom>
          <a:solidFill>
            <a:schemeClr val="accent1">
              <a:lumMod val="50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PR" sz="1600" b="0" i="0" u="none" strike="noStrike" kern="0" cap="none" spc="0" normalizeH="0" baseline="0">
                <a:ln>
                  <a:noFill/>
                </a:ln>
                <a:solidFill>
                  <a:srgbClr val="FFFFFF"/>
                </a:solidFill>
                <a:effectLst/>
                <a:uLnTx/>
                <a:uFillTx/>
                <a:latin typeface="Century Gothic" panose="020B0502020202020204" pitchFamily="34" charset="0"/>
                <a:ea typeface="Open Sans" panose="020B0606030504020204" pitchFamily="34" charset="0"/>
                <a:cs typeface="Open Sans" panose="020B0606030504020204" pitchFamily="34" charset="0"/>
              </a:rPr>
              <a:t>Se realizará el mismo proceso dispuesto en la Subasta Informal. La fianza de licitación de toda Subasta Formal deberá incluirse con la oferta, </a:t>
            </a:r>
            <a:r>
              <a:rPr kumimoji="0" lang="es-PR" sz="1600" b="1" i="0" u="none" strike="noStrike" kern="0" cap="none" spc="0" normalizeH="0" baseline="0">
                <a:ln>
                  <a:noFill/>
                </a:ln>
                <a:solidFill>
                  <a:srgbClr val="FFFFFF"/>
                </a:solidFill>
                <a:effectLst/>
                <a:uLnTx/>
                <a:uFillTx/>
                <a:latin typeface="Century Gothic" panose="020B0502020202020204" pitchFamily="34" charset="0"/>
                <a:ea typeface="Open Sans" panose="020B0606030504020204" pitchFamily="34" charset="0"/>
                <a:cs typeface="Open Sans" panose="020B0606030504020204" pitchFamily="34" charset="0"/>
              </a:rPr>
              <a:t>sin excepción alguna </a:t>
            </a:r>
            <a:r>
              <a:rPr kumimoji="0" lang="es-PR" sz="1600" b="0" i="0" u="none" strike="noStrike" kern="0" cap="none" spc="0" normalizeH="0" baseline="0">
                <a:ln>
                  <a:noFill/>
                </a:ln>
                <a:solidFill>
                  <a:srgbClr val="FFFFFF"/>
                </a:solidFill>
                <a:effectLst/>
                <a:uLnTx/>
                <a:uFillTx/>
                <a:latin typeface="Century Gothic" panose="020B0502020202020204" pitchFamily="34" charset="0"/>
                <a:ea typeface="Open Sans" panose="020B0606030504020204" pitchFamily="34" charset="0"/>
                <a:cs typeface="Open Sans" panose="020B0606030504020204" pitchFamily="34" charset="0"/>
              </a:rPr>
              <a:t>y deberá estar endosada a favor de la Entidad Gubernamental correspondiente o a nombre del Secretario de Hacienda, según sea el caso.</a:t>
            </a:r>
          </a:p>
        </p:txBody>
      </p:sp>
      <p:sp>
        <p:nvSpPr>
          <p:cNvPr id="18" name="TextBox 17">
            <a:extLst>
              <a:ext uri="{FF2B5EF4-FFF2-40B4-BE49-F238E27FC236}">
                <a16:creationId xmlns:a16="http://schemas.microsoft.com/office/drawing/2014/main" id="{A4C7136C-460B-4686-9293-3574D00BBBDE}"/>
              </a:ext>
            </a:extLst>
          </p:cNvPr>
          <p:cNvSpPr txBox="1"/>
          <p:nvPr/>
        </p:nvSpPr>
        <p:spPr>
          <a:xfrm>
            <a:off x="3404382" y="4329124"/>
            <a:ext cx="6219238" cy="923330"/>
          </a:xfrm>
          <a:prstGeom prst="rect">
            <a:avLst/>
          </a:prstGeom>
          <a:noFill/>
          <a:ln>
            <a:noFill/>
          </a:ln>
        </p:spPr>
        <p:txBody>
          <a:bodyPr wrap="square" lIns="91440" tIns="45720" rIns="91440" bIns="45720" anchor="t">
            <a:spAutoFit/>
          </a:bodyPr>
          <a:lstStyle/>
          <a:p>
            <a:pPr defTabSz="1219170" fontAlgn="base">
              <a:spcBef>
                <a:spcPct val="0"/>
              </a:spcBef>
              <a:spcAft>
                <a:spcPct val="0"/>
              </a:spcAft>
            </a:pPr>
            <a:r>
              <a:rPr lang="es-PR">
                <a:solidFill>
                  <a:schemeClr val="bg2">
                    <a:lumMod val="25000"/>
                  </a:schemeClr>
                </a:solidFill>
                <a:latin typeface="Open Sans" panose="020B0606030504020204"/>
              </a:rPr>
              <a:t>Este proceso será llevado por </a:t>
            </a:r>
            <a:r>
              <a:rPr lang="es-PR">
                <a:solidFill>
                  <a:schemeClr val="accent1">
                    <a:lumMod val="50000"/>
                  </a:schemeClr>
                </a:solidFill>
                <a:latin typeface="Open Sans" panose="020B0606030504020204"/>
              </a:rPr>
              <a:t>la </a:t>
            </a:r>
            <a:r>
              <a:rPr lang="es-PR" b="1">
                <a:solidFill>
                  <a:schemeClr val="accent1">
                    <a:lumMod val="50000"/>
                  </a:schemeClr>
                </a:solidFill>
                <a:latin typeface="Open Sans" panose="020B0606030504020204"/>
              </a:rPr>
              <a:t>Junta de Subastas de la ASG</a:t>
            </a:r>
            <a:r>
              <a:rPr lang="es-PR">
                <a:solidFill>
                  <a:schemeClr val="bg2">
                    <a:lumMod val="25000"/>
                  </a:schemeClr>
                </a:solidFill>
                <a:latin typeface="Open Sans" panose="020B0606030504020204"/>
              </a:rPr>
              <a:t> o por </a:t>
            </a:r>
            <a:r>
              <a:rPr lang="es-PR" b="1">
                <a:solidFill>
                  <a:schemeClr val="accent1">
                    <a:lumMod val="50000"/>
                  </a:schemeClr>
                </a:solidFill>
                <a:latin typeface="Open Sans" panose="020B0606030504020204"/>
              </a:rPr>
              <a:t>las Juntas de Subastas de las Entidades Exentas</a:t>
            </a:r>
            <a:r>
              <a:rPr lang="es-PR" b="1">
                <a:solidFill>
                  <a:schemeClr val="bg2">
                    <a:lumMod val="25000"/>
                  </a:schemeClr>
                </a:solidFill>
                <a:latin typeface="Open Sans" panose="020B0606030504020204"/>
              </a:rPr>
              <a:t> </a:t>
            </a:r>
            <a:r>
              <a:rPr lang="es-PR">
                <a:solidFill>
                  <a:schemeClr val="bg2">
                    <a:lumMod val="25000"/>
                  </a:schemeClr>
                </a:solidFill>
                <a:latin typeface="Open Sans" panose="020B0606030504020204"/>
              </a:rPr>
              <a:t>de ser ese el caso.</a:t>
            </a:r>
            <a:endParaRPr lang="en-US">
              <a:latin typeface="Open Sans" panose="020B0606030504020204"/>
              <a:cs typeface="Calibri" panose="020F0502020204030204"/>
            </a:endParaRPr>
          </a:p>
        </p:txBody>
      </p:sp>
      <p:sp>
        <p:nvSpPr>
          <p:cNvPr id="7" name="Rectangle: Rounded Corners 6">
            <a:extLst>
              <a:ext uri="{FF2B5EF4-FFF2-40B4-BE49-F238E27FC236}">
                <a16:creationId xmlns:a16="http://schemas.microsoft.com/office/drawing/2014/main" id="{53AE92DA-A8D9-4329-A3F5-A606B9C2CEE6}"/>
              </a:ext>
            </a:extLst>
          </p:cNvPr>
          <p:cNvSpPr/>
          <p:nvPr/>
        </p:nvSpPr>
        <p:spPr>
          <a:xfrm>
            <a:off x="1140826" y="586708"/>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pic>
        <p:nvPicPr>
          <p:cNvPr id="8" name="Graphic 7" descr="Comment Important with solid fill">
            <a:extLst>
              <a:ext uri="{FF2B5EF4-FFF2-40B4-BE49-F238E27FC236}">
                <a16:creationId xmlns:a16="http://schemas.microsoft.com/office/drawing/2014/main" id="{54675CA3-3BF6-4A56-9DA4-E0DA17D2D80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568380" y="4329124"/>
            <a:ext cx="645921" cy="645921"/>
          </a:xfrm>
          <a:prstGeom prst="rect">
            <a:avLst/>
          </a:prstGeom>
        </p:spPr>
      </p:pic>
    </p:spTree>
    <p:extLst>
      <p:ext uri="{BB962C8B-B14F-4D97-AF65-F5344CB8AC3E}">
        <p14:creationId xmlns:p14="http://schemas.microsoft.com/office/powerpoint/2010/main" val="37510646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F06C9A0-3DDD-4D25-9CDD-688A68A7B81E}"/>
              </a:ext>
            </a:extLst>
          </p:cNvPr>
          <p:cNvSpPr txBox="1">
            <a:spLocks/>
          </p:cNvSpPr>
          <p:nvPr/>
        </p:nvSpPr>
        <p:spPr>
          <a:xfrm>
            <a:off x="1252026" y="276458"/>
            <a:ext cx="10110006" cy="132556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fontScale="97500"/>
          </a:bodyPr>
          <a:lstStyle>
            <a:lvl1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1pPr>
            <a:lvl2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2pPr>
            <a:lvl3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3pPr>
            <a:lvl4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4pPr>
            <a:lvl5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5pPr>
            <a:lvl6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6pPr>
            <a:lvl7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7pPr>
            <a:lvl8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8pPr>
            <a:lvl9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9pPr>
          </a:lstStyle>
          <a:p>
            <a:pPr marL="0" marR="0" lvl="0" indent="0" defTabSz="914400" rtl="0" eaLnBrk="1" fontAlgn="auto" latinLnBrk="0" hangingPunct="1">
              <a:lnSpc>
                <a:spcPct val="90000"/>
              </a:lnSpc>
              <a:spcBef>
                <a:spcPts val="0"/>
              </a:spcBef>
              <a:spcAft>
                <a:spcPts val="0"/>
              </a:spcAft>
              <a:buClrTx/>
              <a:buSzTx/>
              <a:buFontTx/>
              <a:buNone/>
              <a:tabLst/>
              <a:defRPr/>
            </a:pPr>
            <a:r>
              <a:rPr kumimoji="0" lang="en-US" sz="3200" b="1" i="0" u="none" strike="noStrike" kern="0" cap="none" spc="0" normalizeH="0" baseline="0" noProof="0">
                <a:ln>
                  <a:noFill/>
                </a:ln>
                <a:solidFill>
                  <a:srgbClr val="393868"/>
                </a:solidFill>
                <a:effectLst/>
                <a:uLnTx/>
                <a:uFillTx/>
                <a:latin typeface="Century Gothic"/>
                <a:sym typeface="Century Gothic"/>
              </a:rPr>
              <a:t>Solicitud de </a:t>
            </a:r>
            <a:r>
              <a:rPr kumimoji="0" lang="en-US" sz="3200" b="1" i="0" u="none" strike="noStrike" kern="0" cap="none" spc="0" normalizeH="0" baseline="0" noProof="0" err="1">
                <a:ln>
                  <a:noFill/>
                </a:ln>
                <a:solidFill>
                  <a:srgbClr val="393868"/>
                </a:solidFill>
                <a:effectLst/>
                <a:uLnTx/>
                <a:uFillTx/>
                <a:latin typeface="Century Gothic"/>
                <a:sym typeface="Century Gothic"/>
              </a:rPr>
              <a:t>Propuestas</a:t>
            </a:r>
            <a:br>
              <a:rPr kumimoji="0" lang="en-US" sz="3200" b="1" i="0" u="none" strike="noStrike" kern="0" cap="none" spc="0" normalizeH="0" baseline="0" noProof="0">
                <a:ln>
                  <a:noFill/>
                </a:ln>
                <a:solidFill>
                  <a:srgbClr val="393868"/>
                </a:solidFill>
                <a:effectLst/>
                <a:uLnTx/>
                <a:uFillTx/>
                <a:latin typeface="Century Gothic"/>
                <a:sym typeface="Century Gothic"/>
              </a:rPr>
            </a:br>
            <a:r>
              <a:rPr kumimoji="0" lang="en-US" sz="3200" b="1" i="0" u="none" strike="noStrike" kern="0" cap="none" spc="0" normalizeH="0" baseline="0" noProof="0">
                <a:ln>
                  <a:noFill/>
                </a:ln>
                <a:solidFill>
                  <a:srgbClr val="393868"/>
                </a:solidFill>
                <a:effectLst/>
                <a:uLnTx/>
                <a:uFillTx/>
                <a:latin typeface="Century Gothic"/>
                <a:sym typeface="Century Gothic"/>
              </a:rPr>
              <a:t>y Solicitud de </a:t>
            </a:r>
            <a:r>
              <a:rPr kumimoji="0" lang="en-US" sz="3200" b="1" i="0" u="none" strike="noStrike" kern="0" cap="none" spc="0" normalizeH="0" baseline="0" noProof="0" err="1">
                <a:ln>
                  <a:noFill/>
                </a:ln>
                <a:solidFill>
                  <a:srgbClr val="393868"/>
                </a:solidFill>
                <a:effectLst/>
                <a:uLnTx/>
                <a:uFillTx/>
                <a:latin typeface="Century Gothic"/>
                <a:sym typeface="Century Gothic"/>
              </a:rPr>
              <a:t>Propuestas</a:t>
            </a:r>
            <a:r>
              <a:rPr kumimoji="0" lang="en-US" sz="3200" b="1" i="0" u="none" strike="noStrike" kern="0" cap="none" spc="0" normalizeH="0" baseline="0" noProof="0">
                <a:ln>
                  <a:noFill/>
                </a:ln>
                <a:solidFill>
                  <a:srgbClr val="393868"/>
                </a:solidFill>
                <a:effectLst/>
                <a:uLnTx/>
                <a:uFillTx/>
                <a:latin typeface="Century Gothic"/>
                <a:sym typeface="Century Gothic"/>
              </a:rPr>
              <a:t> </a:t>
            </a:r>
            <a:r>
              <a:rPr kumimoji="0" lang="en-US" sz="3200" b="1" i="0" u="none" strike="noStrike" kern="0" cap="none" spc="0" normalizeH="0" baseline="0" noProof="0" err="1">
                <a:ln>
                  <a:noFill/>
                </a:ln>
                <a:solidFill>
                  <a:srgbClr val="393868"/>
                </a:solidFill>
                <a:effectLst/>
                <a:uLnTx/>
                <a:uFillTx/>
                <a:latin typeface="Century Gothic"/>
                <a:sym typeface="Century Gothic"/>
              </a:rPr>
              <a:t>Selladas</a:t>
            </a:r>
            <a:r>
              <a:rPr kumimoji="0" lang="en-US" sz="3200" b="1" i="0" u="none" strike="noStrike" kern="0" cap="none" spc="0" normalizeH="0" baseline="0" noProof="0">
                <a:ln>
                  <a:noFill/>
                </a:ln>
                <a:solidFill>
                  <a:srgbClr val="393868"/>
                </a:solidFill>
                <a:effectLst/>
                <a:uLnTx/>
                <a:uFillTx/>
                <a:latin typeface="Century Gothic"/>
                <a:sym typeface="Century Gothic"/>
              </a:rPr>
              <a:t> (RFP)</a:t>
            </a:r>
          </a:p>
        </p:txBody>
      </p:sp>
      <p:sp>
        <p:nvSpPr>
          <p:cNvPr id="11" name="TextBox 10">
            <a:extLst>
              <a:ext uri="{FF2B5EF4-FFF2-40B4-BE49-F238E27FC236}">
                <a16:creationId xmlns:a16="http://schemas.microsoft.com/office/drawing/2014/main" id="{EEBD58A2-7392-49A1-A3F8-40A6E82DD28D}"/>
              </a:ext>
            </a:extLst>
          </p:cNvPr>
          <p:cNvSpPr txBox="1"/>
          <p:nvPr/>
        </p:nvSpPr>
        <p:spPr>
          <a:xfrm>
            <a:off x="1378634" y="1905493"/>
            <a:ext cx="9270610" cy="2246767"/>
          </a:xfrm>
          <a:prstGeom prst="rect">
            <a:avLst/>
          </a:prstGeom>
          <a:noFill/>
          <a:ln w="12700" cap="flat">
            <a:noFill/>
            <a:miter lim="400000"/>
          </a:ln>
          <a:effectLst/>
          <a:sp3d/>
        </p:spPr>
        <p:txBody>
          <a:bodyPr rot="0" spcFirstLastPara="1" vertOverflow="overflow" horzOverflow="overflow" vert="horz" wrap="square" lIns="45719" tIns="45719" rIns="45719" bIns="45719" numCol="1" spcCol="38100" rtlCol="0" anchor="t">
            <a:spAutoFit/>
          </a:bodyPr>
          <a:lstStyle/>
          <a:p>
            <a:pPr marL="0" marR="0" lvl="0" indent="0" algn="just" defTabSz="914400" eaLnBrk="1" fontAlgn="auto" latinLnBrk="0" hangingPunct="0">
              <a:lnSpc>
                <a:spcPct val="100000"/>
              </a:lnSpc>
              <a:spcBef>
                <a:spcPts val="0"/>
              </a:spcBef>
              <a:spcAft>
                <a:spcPts val="0"/>
              </a:spcAft>
              <a:buClrTx/>
              <a:buSzTx/>
              <a:buFontTx/>
              <a:buNone/>
              <a:tabLst/>
              <a:defRPr/>
            </a:pPr>
            <a:r>
              <a:rPr kumimoji="0" lang="es-E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Conforme a lo dispuesto en la Ley Núm</a:t>
            </a:r>
            <a:r>
              <a:rPr kumimoji="0" lang="en-U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a:t>
            </a:r>
            <a:r>
              <a:rPr kumimoji="0" lang="es-E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73</a:t>
            </a:r>
            <a:r>
              <a:rPr kumimoji="0" lang="en-U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a:t>
            </a:r>
            <a:r>
              <a:rPr kumimoji="0" lang="es-E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2019, según enmendada, </a:t>
            </a:r>
            <a:r>
              <a:rPr kumimoji="0" lang="en-U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la </a:t>
            </a:r>
            <a:r>
              <a:rPr kumimoji="0" lang="en-US" sz="1600" b="0" i="0" u="none" strike="noStrike" kern="0" cap="none" spc="0" normalizeH="0" baseline="0" noProof="0" err="1">
                <a:ln>
                  <a:noFill/>
                </a:ln>
                <a:solidFill>
                  <a:schemeClr val="bg2">
                    <a:lumMod val="25000"/>
                  </a:schemeClr>
                </a:solidFill>
                <a:effectLst/>
                <a:uLnTx/>
                <a:uFillTx/>
                <a:latin typeface="Century Gothic" panose="020B0502020202020204" pitchFamily="34" charset="0"/>
                <a:cs typeface="Calibri"/>
                <a:sym typeface="Calibri"/>
              </a:rPr>
              <a:t>solicitud</a:t>
            </a:r>
            <a:r>
              <a:rPr kumimoji="0" lang="en-U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de </a:t>
            </a:r>
            <a:r>
              <a:rPr kumimoji="0" lang="en-US" sz="1600" b="0" i="0" u="none" strike="noStrike" kern="0" cap="none" spc="0" normalizeH="0" baseline="0" noProof="0" err="1">
                <a:ln>
                  <a:noFill/>
                </a:ln>
                <a:solidFill>
                  <a:schemeClr val="bg2">
                    <a:lumMod val="25000"/>
                  </a:schemeClr>
                </a:solidFill>
                <a:effectLst/>
                <a:uLnTx/>
                <a:uFillTx/>
                <a:latin typeface="Century Gothic" panose="020B0502020202020204" pitchFamily="34" charset="0"/>
                <a:cs typeface="Calibri"/>
                <a:sym typeface="Calibri"/>
              </a:rPr>
              <a:t>propuestas</a:t>
            </a:r>
            <a:r>
              <a:rPr kumimoji="0" lang="es-E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solicitud de propuestas selladas o RFP será el método de licitación a ser utilizado cuando se requieran bienes, obras y servicios no profesionales el cual admite la negociación entre el oferente y la </a:t>
            </a:r>
            <a:r>
              <a:rPr kumimoji="0" lang="en-U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A</a:t>
            </a:r>
            <a:r>
              <a:rPr kumimoji="0" lang="es-ES" sz="1600" b="0" i="0" u="none" strike="noStrike" kern="0" cap="none" spc="0" normalizeH="0" baseline="0" noProof="0" err="1">
                <a:ln>
                  <a:noFill/>
                </a:ln>
                <a:solidFill>
                  <a:schemeClr val="bg2">
                    <a:lumMod val="25000"/>
                  </a:schemeClr>
                </a:solidFill>
                <a:effectLst/>
                <a:uLnTx/>
                <a:uFillTx/>
                <a:latin typeface="Century Gothic" panose="020B0502020202020204" pitchFamily="34" charset="0"/>
                <a:cs typeface="Calibri"/>
                <a:sym typeface="Calibri"/>
              </a:rPr>
              <a:t>dministración</a:t>
            </a:r>
            <a:r>
              <a:rPr kumimoji="0" lang="es-E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a:t>
            </a:r>
            <a:r>
              <a:rPr kumimoji="0" lang="en-U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a:t>
            </a:r>
            <a:r>
              <a:rPr kumimoji="0" lang="es-E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mientras se evalúan las propuestas recibidas. Esto permite la compra negociada y confiere a los licitadores la oportunidad de revisar y modificar sus ofertas antes de la adjudicación de la buena pro</a:t>
            </a:r>
            <a:r>
              <a:rPr kumimoji="0" lang="en-U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a:t>
            </a:r>
            <a:r>
              <a:rPr kumimoji="0" lang="es-E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la </a:t>
            </a:r>
            <a:r>
              <a:rPr kumimoji="0" lang="en-U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A</a:t>
            </a:r>
            <a:r>
              <a:rPr kumimoji="0" lang="es-ES" sz="1600" b="0" i="0" u="none" strike="noStrike" kern="0" cap="none" spc="0" normalizeH="0" baseline="0" noProof="0" err="1">
                <a:ln>
                  <a:noFill/>
                </a:ln>
                <a:solidFill>
                  <a:schemeClr val="bg2">
                    <a:lumMod val="25000"/>
                  </a:schemeClr>
                </a:solidFill>
                <a:effectLst/>
                <a:uLnTx/>
                <a:uFillTx/>
                <a:latin typeface="Century Gothic" panose="020B0502020202020204" pitchFamily="34" charset="0"/>
                <a:cs typeface="Calibri"/>
                <a:sym typeface="Calibri"/>
              </a:rPr>
              <a:t>dministración</a:t>
            </a:r>
            <a:r>
              <a:rPr kumimoji="0" lang="en-U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a:t>
            </a:r>
            <a:r>
              <a:rPr kumimoji="0" lang="es-E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podrá solicitar de los licitadores la presentación de su mejor y final oferta</a:t>
            </a:r>
            <a:r>
              <a:rPr kumimoji="0" lang="en-U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“Best and Final Offer” </a:t>
            </a:r>
            <a:r>
              <a:rPr kumimoji="0" lang="es-ES"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(BAFO).</a:t>
            </a:r>
          </a:p>
          <a:p>
            <a:pPr marL="0" marR="0" lvl="0" indent="0" algn="just" defTabSz="914400" eaLnBrk="1" fontAlgn="auto" latinLnBrk="0" hangingPunct="0">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endParaRPr>
          </a:p>
        </p:txBody>
      </p:sp>
      <p:sp>
        <p:nvSpPr>
          <p:cNvPr id="12" name="Rectangle 11">
            <a:extLst>
              <a:ext uri="{FF2B5EF4-FFF2-40B4-BE49-F238E27FC236}">
                <a16:creationId xmlns:a16="http://schemas.microsoft.com/office/drawing/2014/main" id="{32F294D3-1AAF-4EB9-8713-FF7CDE023196}"/>
              </a:ext>
            </a:extLst>
          </p:cNvPr>
          <p:cNvSpPr/>
          <p:nvPr/>
        </p:nvSpPr>
        <p:spPr>
          <a:xfrm>
            <a:off x="2029840" y="4152260"/>
            <a:ext cx="8778240" cy="1280160"/>
          </a:xfrm>
          <a:prstGeom prst="rect">
            <a:avLst/>
          </a:prstGeom>
          <a:solidFill>
            <a:srgbClr val="FFFFFF"/>
          </a:solidFill>
          <a:ln>
            <a:noFill/>
          </a:ln>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kumimoji="0" lang="en-US" sz="1400" b="1"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a:p>
            <a:pPr marL="411480" marR="0" lvl="1" defTabSz="914400" eaLnBrk="1" fontAlgn="auto" latinLnBrk="0" hangingPunct="1">
              <a:lnSpc>
                <a:spcPct val="100000"/>
              </a:lnSpc>
              <a:spcBef>
                <a:spcPts val="0"/>
              </a:spcBef>
              <a:spcAft>
                <a:spcPts val="0"/>
              </a:spcAft>
              <a:buClrTx/>
              <a:buSzTx/>
              <a:tabLst/>
              <a:defRPr/>
            </a:pPr>
            <a:r>
              <a:rPr kumimoji="0" lang="es-ES"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Queda prohibida cualquier licitación que contemple los servicios ya adjudicados para todas las Entidades Gubernamentales y Entidades Exentas por la AS</a:t>
            </a:r>
            <a:r>
              <a:rPr kumimoji="0" lang="en-US"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G.</a:t>
            </a:r>
            <a:endParaRPr kumimoji="0" lang="en-US" sz="1400" b="1"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rPr>
              <a:t>	</a:t>
            </a:r>
          </a:p>
        </p:txBody>
      </p:sp>
      <p:pic>
        <p:nvPicPr>
          <p:cNvPr id="5" name="Graphic 4" descr="Comment Important with solid fill">
            <a:extLst>
              <a:ext uri="{FF2B5EF4-FFF2-40B4-BE49-F238E27FC236}">
                <a16:creationId xmlns:a16="http://schemas.microsoft.com/office/drawing/2014/main" id="{4E54F21A-4972-4333-86CE-32272DD0680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75692" y="4286921"/>
            <a:ext cx="645921" cy="645921"/>
          </a:xfrm>
          <a:prstGeom prst="rect">
            <a:avLst/>
          </a:prstGeom>
        </p:spPr>
      </p:pic>
      <p:sp>
        <p:nvSpPr>
          <p:cNvPr id="6" name="Rectangle: Rounded Corners 5">
            <a:extLst>
              <a:ext uri="{FF2B5EF4-FFF2-40B4-BE49-F238E27FC236}">
                <a16:creationId xmlns:a16="http://schemas.microsoft.com/office/drawing/2014/main" id="{29DBEC6B-3ABE-4154-ABCD-B53D35440F72}"/>
              </a:ext>
            </a:extLst>
          </p:cNvPr>
          <p:cNvSpPr/>
          <p:nvPr/>
        </p:nvSpPr>
        <p:spPr>
          <a:xfrm flipH="1">
            <a:off x="1083213" y="586707"/>
            <a:ext cx="57614" cy="72158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20097113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DF044D0-F478-4F94-A9C0-E7CB320F96E4}"/>
              </a:ext>
            </a:extLst>
          </p:cNvPr>
          <p:cNvSpPr txBox="1">
            <a:spLocks/>
          </p:cNvSpPr>
          <p:nvPr/>
        </p:nvSpPr>
        <p:spPr>
          <a:xfrm>
            <a:off x="1252026" y="276458"/>
            <a:ext cx="10110006" cy="132556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fontScale="97500"/>
          </a:bodyPr>
          <a:lstStyle>
            <a:lvl1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1pPr>
            <a:lvl2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2pPr>
            <a:lvl3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3pPr>
            <a:lvl4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4pPr>
            <a:lvl5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5pPr>
            <a:lvl6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6pPr>
            <a:lvl7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7pPr>
            <a:lvl8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8pPr>
            <a:lvl9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9pPr>
          </a:lstStyle>
          <a:p>
            <a:pPr marL="0" marR="0" lvl="0" indent="0" defTabSz="914400" rtl="0" eaLnBrk="1" fontAlgn="auto" latinLnBrk="0" hangingPunct="1">
              <a:lnSpc>
                <a:spcPct val="90000"/>
              </a:lnSpc>
              <a:spcBef>
                <a:spcPts val="0"/>
              </a:spcBef>
              <a:spcAft>
                <a:spcPts val="0"/>
              </a:spcAft>
              <a:buClrTx/>
              <a:buSzTx/>
              <a:buFontTx/>
              <a:buNone/>
              <a:tabLst/>
              <a:defRPr/>
            </a:pPr>
            <a:r>
              <a:rPr kumimoji="0" lang="en-US" sz="3200" b="1" i="0" u="none" strike="noStrike" kern="0" cap="none" spc="0" normalizeH="0" baseline="0" noProof="0" err="1">
                <a:ln>
                  <a:noFill/>
                </a:ln>
                <a:solidFill>
                  <a:srgbClr val="393868"/>
                </a:solidFill>
                <a:effectLst/>
                <a:uLnTx/>
                <a:uFillTx/>
                <a:latin typeface="Century Gothic"/>
                <a:sym typeface="Century Gothic"/>
              </a:rPr>
              <a:t>Solicitud</a:t>
            </a:r>
            <a:r>
              <a:rPr kumimoji="0" lang="en-US" sz="3200" b="1" i="0" u="none" strike="noStrike" kern="0" cap="none" spc="0" normalizeH="0" baseline="0" noProof="0">
                <a:ln>
                  <a:noFill/>
                </a:ln>
                <a:solidFill>
                  <a:srgbClr val="393868"/>
                </a:solidFill>
                <a:effectLst/>
                <a:uLnTx/>
                <a:uFillTx/>
                <a:latin typeface="Century Gothic"/>
                <a:sym typeface="Century Gothic"/>
              </a:rPr>
              <a:t> de </a:t>
            </a:r>
            <a:r>
              <a:rPr lang="en-US" sz="3200" kern="0" err="1">
                <a:solidFill>
                  <a:srgbClr val="393868"/>
                </a:solidFill>
              </a:rPr>
              <a:t>Cualificaciones</a:t>
            </a:r>
            <a:r>
              <a:rPr lang="en-US" sz="3200" kern="0">
                <a:solidFill>
                  <a:srgbClr val="393868"/>
                </a:solidFill>
              </a:rPr>
              <a:t> </a:t>
            </a:r>
            <a:r>
              <a:rPr kumimoji="0" lang="en-US" sz="3200" b="1" i="0" u="none" strike="noStrike" kern="0" cap="none" spc="0" normalizeH="0" baseline="0" noProof="0">
                <a:ln>
                  <a:noFill/>
                </a:ln>
                <a:solidFill>
                  <a:srgbClr val="393868"/>
                </a:solidFill>
                <a:effectLst/>
                <a:uLnTx/>
                <a:uFillTx/>
                <a:latin typeface="Century Gothic"/>
                <a:sym typeface="Century Gothic"/>
              </a:rPr>
              <a:t>(RFQ)</a:t>
            </a:r>
          </a:p>
        </p:txBody>
      </p:sp>
      <p:sp>
        <p:nvSpPr>
          <p:cNvPr id="5" name="Rectangle: Rounded Corners 4">
            <a:extLst>
              <a:ext uri="{FF2B5EF4-FFF2-40B4-BE49-F238E27FC236}">
                <a16:creationId xmlns:a16="http://schemas.microsoft.com/office/drawing/2014/main" id="{4DE10F0C-8B5A-4DD7-9F18-4F86A7A1B725}"/>
              </a:ext>
            </a:extLst>
          </p:cNvPr>
          <p:cNvSpPr/>
          <p:nvPr/>
        </p:nvSpPr>
        <p:spPr>
          <a:xfrm flipH="1">
            <a:off x="1083213" y="586707"/>
            <a:ext cx="57614" cy="72158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6" name="TextBox 5">
            <a:extLst>
              <a:ext uri="{FF2B5EF4-FFF2-40B4-BE49-F238E27FC236}">
                <a16:creationId xmlns:a16="http://schemas.microsoft.com/office/drawing/2014/main" id="{BBCA7504-7049-4639-AE39-9350F562C4C8}"/>
              </a:ext>
            </a:extLst>
          </p:cNvPr>
          <p:cNvSpPr txBox="1"/>
          <p:nvPr/>
        </p:nvSpPr>
        <p:spPr>
          <a:xfrm>
            <a:off x="1378634" y="1905493"/>
            <a:ext cx="9270610" cy="3970316"/>
          </a:xfrm>
          <a:prstGeom prst="rect">
            <a:avLst/>
          </a:prstGeom>
          <a:noFill/>
          <a:ln w="12700" cap="flat">
            <a:noFill/>
            <a:miter lim="400000"/>
          </a:ln>
          <a:effectLst/>
          <a:sp3d/>
        </p:spPr>
        <p:txBody>
          <a:bodyPr rot="0" spcFirstLastPara="1" vertOverflow="overflow" horzOverflow="overflow" vert="horz" wrap="square" lIns="45719" tIns="45719" rIns="45719" bIns="45719" numCol="1" spcCol="38100" rtlCol="0" anchor="t">
            <a:spAutoFit/>
          </a:bodyPr>
          <a:lstStyle/>
          <a:p>
            <a:pPr marL="0" marR="0" lvl="0" indent="0" algn="just" defTabSz="914400" eaLnBrk="1" fontAlgn="auto" latinLnBrk="0" hangingPunct="0">
              <a:lnSpc>
                <a:spcPct val="100000"/>
              </a:lnSpc>
              <a:spcBef>
                <a:spcPts val="0"/>
              </a:spcBef>
              <a:spcAft>
                <a:spcPts val="0"/>
              </a:spcAft>
              <a:buClrTx/>
              <a:buSzTx/>
              <a:buFontTx/>
              <a:buNone/>
              <a:tabLst/>
              <a:defRPr/>
            </a:pPr>
            <a:r>
              <a:rPr kumimoji="0" lang="es-PR"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Cuando se trate de la adquisición de bienes, obras o servicios especializados, </a:t>
            </a:r>
            <a:r>
              <a:rPr kumimoji="0" lang="es-PR" sz="1600" b="0" i="0" u="sng"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que involucran asuntos altamente técnicos y complejos</a:t>
            </a:r>
            <a:r>
              <a:rPr kumimoji="0" lang="es-PR"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mediante el cual se solicita a proponentes potenciales que sometan sus cualificaciones para participar en un proceso de licitación mediante Solicitud de Cualificaciones (conocida en inglés como </a:t>
            </a:r>
            <a:r>
              <a:rPr kumimoji="0" lang="es-PR" sz="1600" b="1" i="0" u="none" strike="noStrike" kern="0" cap="none" spc="0" normalizeH="0" baseline="0" noProof="0" err="1">
                <a:ln>
                  <a:noFill/>
                </a:ln>
                <a:solidFill>
                  <a:schemeClr val="bg2">
                    <a:lumMod val="25000"/>
                  </a:schemeClr>
                </a:solidFill>
                <a:effectLst/>
                <a:uLnTx/>
                <a:uFillTx/>
                <a:latin typeface="Century Gothic" panose="020B0502020202020204" pitchFamily="34" charset="0"/>
                <a:cs typeface="Calibri"/>
                <a:sym typeface="Calibri"/>
              </a:rPr>
              <a:t>Request</a:t>
            </a:r>
            <a:r>
              <a:rPr kumimoji="0" lang="es-PR" sz="1600" b="1"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a:t>
            </a:r>
            <a:r>
              <a:rPr kumimoji="0" lang="es-PR" sz="1600" b="1" i="0" u="none" strike="noStrike" kern="0" cap="none" spc="0" normalizeH="0" baseline="0" noProof="0" err="1">
                <a:ln>
                  <a:noFill/>
                </a:ln>
                <a:solidFill>
                  <a:schemeClr val="bg2">
                    <a:lumMod val="25000"/>
                  </a:schemeClr>
                </a:solidFill>
                <a:effectLst/>
                <a:uLnTx/>
                <a:uFillTx/>
                <a:latin typeface="Century Gothic" panose="020B0502020202020204" pitchFamily="34" charset="0"/>
                <a:cs typeface="Calibri"/>
                <a:sym typeface="Calibri"/>
              </a:rPr>
              <a:t>for</a:t>
            </a:r>
            <a:r>
              <a:rPr kumimoji="0" lang="es-PR" sz="1600" b="1"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a:t>
            </a:r>
            <a:r>
              <a:rPr kumimoji="0" lang="es-PR" sz="1600" b="1" i="0" u="none" strike="noStrike" kern="0" cap="none" spc="0" normalizeH="0" baseline="0" noProof="0" err="1">
                <a:ln>
                  <a:noFill/>
                </a:ln>
                <a:solidFill>
                  <a:schemeClr val="bg2">
                    <a:lumMod val="25000"/>
                  </a:schemeClr>
                </a:solidFill>
                <a:effectLst/>
                <a:uLnTx/>
                <a:uFillTx/>
                <a:latin typeface="Century Gothic" panose="020B0502020202020204" pitchFamily="34" charset="0"/>
                <a:cs typeface="Calibri"/>
                <a:sym typeface="Calibri"/>
              </a:rPr>
              <a:t>Qualifications</a:t>
            </a:r>
            <a:r>
              <a:rPr kumimoji="0" lang="es-PR"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a:t>
            </a:r>
          </a:p>
          <a:p>
            <a:pPr marL="0" marR="0" lvl="0" indent="0" algn="just" defTabSz="914400" eaLnBrk="1" fontAlgn="auto" latinLnBrk="0" hangingPunct="0">
              <a:lnSpc>
                <a:spcPct val="100000"/>
              </a:lnSpc>
              <a:spcBef>
                <a:spcPts val="0"/>
              </a:spcBef>
              <a:spcAft>
                <a:spcPts val="0"/>
              </a:spcAft>
              <a:buClrTx/>
              <a:buSzTx/>
              <a:buFontTx/>
              <a:buNone/>
              <a:tabLst/>
              <a:defRPr/>
            </a:pPr>
            <a:endParaRPr kumimoji="0" lang="es-PR"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endParaRPr>
          </a:p>
          <a:p>
            <a:pPr marL="0" marR="0" lvl="0" indent="0" algn="just" defTabSz="914400" eaLnBrk="1" fontAlgn="auto" latinLnBrk="0" hangingPunct="0">
              <a:lnSpc>
                <a:spcPct val="100000"/>
              </a:lnSpc>
              <a:spcBef>
                <a:spcPts val="0"/>
              </a:spcBef>
              <a:spcAft>
                <a:spcPts val="0"/>
              </a:spcAft>
              <a:buClrTx/>
              <a:buSzTx/>
              <a:buFontTx/>
              <a:buNone/>
              <a:tabLst/>
              <a:defRPr/>
            </a:pPr>
            <a:r>
              <a:rPr kumimoji="0" lang="es-PR" sz="1600" b="1"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Este mecanismo consistirá en un proceso dua</a:t>
            </a:r>
            <a:r>
              <a:rPr kumimoji="0" lang="es-PR"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l.</a:t>
            </a:r>
          </a:p>
          <a:p>
            <a:pPr marL="0" marR="0" lvl="0" indent="0" algn="just" defTabSz="914400" eaLnBrk="1" fontAlgn="auto" latinLnBrk="0" hangingPunct="0">
              <a:lnSpc>
                <a:spcPct val="100000"/>
              </a:lnSpc>
              <a:spcBef>
                <a:spcPts val="0"/>
              </a:spcBef>
              <a:spcAft>
                <a:spcPts val="0"/>
              </a:spcAft>
              <a:buClrTx/>
              <a:buSzTx/>
              <a:buFontTx/>
              <a:buNone/>
              <a:tabLst/>
              <a:defRPr/>
            </a:pPr>
            <a:endParaRPr lang="es-PR" sz="1600" kern="0">
              <a:solidFill>
                <a:schemeClr val="bg2">
                  <a:lumMod val="25000"/>
                </a:schemeClr>
              </a:solidFill>
              <a:latin typeface="Century Gothic" panose="020B0502020202020204" pitchFamily="34" charset="0"/>
              <a:cs typeface="Calibri"/>
              <a:sym typeface="Calibri"/>
            </a:endParaRPr>
          </a:p>
          <a:p>
            <a:pPr marL="0" marR="0" lvl="0" indent="0" algn="just" defTabSz="914400" eaLnBrk="1" fontAlgn="auto" latinLnBrk="0" hangingPunct="0">
              <a:lnSpc>
                <a:spcPct val="100000"/>
              </a:lnSpc>
              <a:spcBef>
                <a:spcPts val="0"/>
              </a:spcBef>
              <a:spcAft>
                <a:spcPts val="0"/>
              </a:spcAft>
              <a:buClrTx/>
              <a:buSzTx/>
              <a:buFontTx/>
              <a:buNone/>
              <a:tabLst/>
              <a:defRPr/>
            </a:pPr>
            <a:r>
              <a:rPr lang="es-PR" sz="1600" b="1" kern="0">
                <a:solidFill>
                  <a:schemeClr val="bg2">
                    <a:lumMod val="25000"/>
                  </a:schemeClr>
                </a:solidFill>
                <a:latin typeface="Century Gothic" panose="020B0502020202020204" pitchFamily="34" charset="0"/>
                <a:cs typeface="Calibri"/>
                <a:sym typeface="Calibri"/>
              </a:rPr>
              <a:t>P</a:t>
            </a:r>
            <a:r>
              <a:rPr kumimoji="0" lang="es-PR" sz="1600" b="1" i="0" u="none" strike="noStrike" kern="0" cap="none" spc="0" normalizeH="0" baseline="0" noProof="0" err="1">
                <a:ln>
                  <a:noFill/>
                </a:ln>
                <a:solidFill>
                  <a:schemeClr val="bg2">
                    <a:lumMod val="25000"/>
                  </a:schemeClr>
                </a:solidFill>
                <a:effectLst/>
                <a:uLnTx/>
                <a:uFillTx/>
                <a:latin typeface="Century Gothic" panose="020B0502020202020204" pitchFamily="34" charset="0"/>
                <a:cs typeface="Calibri"/>
                <a:sym typeface="Calibri"/>
              </a:rPr>
              <a:t>rimera</a:t>
            </a:r>
            <a:r>
              <a:rPr kumimoji="0" lang="es-PR" sz="1600" b="1"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fase</a:t>
            </a:r>
            <a:r>
              <a:rPr kumimoji="0" lang="es-PR"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se cualificarán los proponentes; </a:t>
            </a:r>
          </a:p>
          <a:p>
            <a:pPr marL="0" marR="0" lvl="0" indent="0" algn="just" defTabSz="914400" eaLnBrk="1" fontAlgn="auto" latinLnBrk="0" hangingPunct="0">
              <a:lnSpc>
                <a:spcPct val="100000"/>
              </a:lnSpc>
              <a:spcBef>
                <a:spcPts val="0"/>
              </a:spcBef>
              <a:spcAft>
                <a:spcPts val="0"/>
              </a:spcAft>
              <a:buClrTx/>
              <a:buSzTx/>
              <a:buFontTx/>
              <a:buNone/>
              <a:tabLst/>
              <a:defRPr/>
            </a:pPr>
            <a:endParaRPr lang="es-PR" sz="1600" kern="0">
              <a:solidFill>
                <a:schemeClr val="bg2">
                  <a:lumMod val="25000"/>
                </a:schemeClr>
              </a:solidFill>
              <a:latin typeface="Century Gothic" panose="020B0502020202020204" pitchFamily="34" charset="0"/>
              <a:cs typeface="Calibri"/>
              <a:sym typeface="Calibri"/>
            </a:endParaRPr>
          </a:p>
          <a:p>
            <a:pPr marL="0" marR="0" lvl="0" indent="0" algn="just" defTabSz="914400" eaLnBrk="1" fontAlgn="auto" latinLnBrk="0" hangingPunct="0">
              <a:lnSpc>
                <a:spcPct val="100000"/>
              </a:lnSpc>
              <a:spcBef>
                <a:spcPts val="0"/>
              </a:spcBef>
              <a:spcAft>
                <a:spcPts val="0"/>
              </a:spcAft>
              <a:buClrTx/>
              <a:buSzTx/>
              <a:buFontTx/>
              <a:buNone/>
              <a:tabLst/>
              <a:defRPr/>
            </a:pPr>
            <a:r>
              <a:rPr lang="es-PR" sz="1600" b="1" kern="0">
                <a:solidFill>
                  <a:schemeClr val="bg2">
                    <a:lumMod val="25000"/>
                  </a:schemeClr>
                </a:solidFill>
                <a:latin typeface="Century Gothic" panose="020B0502020202020204" pitchFamily="34" charset="0"/>
                <a:cs typeface="Calibri"/>
                <a:sym typeface="Calibri"/>
              </a:rPr>
              <a:t>S</a:t>
            </a:r>
            <a:r>
              <a:rPr kumimoji="0" lang="es-PR" sz="1600" b="1" i="0" u="none" strike="noStrike" kern="0" cap="none" spc="0" normalizeH="0" baseline="0" noProof="0" err="1">
                <a:ln>
                  <a:noFill/>
                </a:ln>
                <a:solidFill>
                  <a:schemeClr val="bg2">
                    <a:lumMod val="25000"/>
                  </a:schemeClr>
                </a:solidFill>
                <a:effectLst/>
                <a:uLnTx/>
                <a:uFillTx/>
                <a:latin typeface="Century Gothic" panose="020B0502020202020204" pitchFamily="34" charset="0"/>
                <a:cs typeface="Calibri"/>
                <a:sym typeface="Calibri"/>
              </a:rPr>
              <a:t>egunda</a:t>
            </a:r>
            <a:r>
              <a:rPr kumimoji="0" lang="es-PR" sz="1600" b="1"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fase</a:t>
            </a:r>
            <a:r>
              <a:rPr kumimoji="0" lang="es-PR"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 se adjudicará la propuesta. </a:t>
            </a:r>
          </a:p>
          <a:p>
            <a:pPr marL="0" marR="0" lvl="0" indent="0" algn="just" defTabSz="914400" eaLnBrk="1" fontAlgn="auto" latinLnBrk="0" hangingPunct="0">
              <a:lnSpc>
                <a:spcPct val="100000"/>
              </a:lnSpc>
              <a:spcBef>
                <a:spcPts val="0"/>
              </a:spcBef>
              <a:spcAft>
                <a:spcPts val="0"/>
              </a:spcAft>
              <a:buClrTx/>
              <a:buSzTx/>
              <a:buFontTx/>
              <a:buNone/>
              <a:tabLst/>
              <a:defRPr/>
            </a:pPr>
            <a:endParaRPr lang="es-PR" sz="1600" kern="0">
              <a:solidFill>
                <a:schemeClr val="bg2">
                  <a:lumMod val="25000"/>
                </a:schemeClr>
              </a:solidFill>
              <a:latin typeface="Century Gothic" panose="020B0502020202020204" pitchFamily="34" charset="0"/>
              <a:cs typeface="Calibri"/>
              <a:sym typeface="Calibri"/>
            </a:endParaRPr>
          </a:p>
          <a:p>
            <a:pPr marL="0" marR="0" lvl="0" indent="0" algn="just" defTabSz="914400" eaLnBrk="1" fontAlgn="auto" latinLnBrk="0" hangingPunct="0">
              <a:lnSpc>
                <a:spcPct val="100000"/>
              </a:lnSpc>
              <a:spcBef>
                <a:spcPts val="0"/>
              </a:spcBef>
              <a:spcAft>
                <a:spcPts val="0"/>
              </a:spcAft>
              <a:buClrTx/>
              <a:buSzTx/>
              <a:buFontTx/>
              <a:buNone/>
              <a:tabLst/>
              <a:defRPr/>
            </a:pPr>
            <a:endParaRPr kumimoji="0" lang="es-PR"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endParaRPr>
          </a:p>
          <a:p>
            <a:pPr marL="0" marR="0" lvl="0" indent="0" algn="just" defTabSz="914400" eaLnBrk="1" fontAlgn="auto" latinLnBrk="0" hangingPunct="0">
              <a:lnSpc>
                <a:spcPct val="100000"/>
              </a:lnSpc>
              <a:spcBef>
                <a:spcPts val="0"/>
              </a:spcBef>
              <a:spcAft>
                <a:spcPts val="0"/>
              </a:spcAft>
              <a:buClrTx/>
              <a:buSzTx/>
              <a:buFontTx/>
              <a:buNone/>
              <a:tabLst/>
              <a:defRPr/>
            </a:pPr>
            <a:r>
              <a:rPr kumimoji="0" lang="es-PR" sz="16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rPr>
              <a:t>La Invitación correspondiente, así como la evaluación y la adjudicación será realizada por la Junta de Subastas, sin importar el costo de los bienes, obras y servicios especializados.</a:t>
            </a:r>
          </a:p>
          <a:p>
            <a:pPr marL="0" marR="0" lvl="0" indent="0" algn="just" defTabSz="914400" eaLnBrk="1" fontAlgn="auto" latinLnBrk="0" hangingPunct="0">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sym typeface="Calibri"/>
            </a:endParaRPr>
          </a:p>
        </p:txBody>
      </p:sp>
    </p:spTree>
    <p:extLst>
      <p:ext uri="{BB962C8B-B14F-4D97-AF65-F5344CB8AC3E}">
        <p14:creationId xmlns:p14="http://schemas.microsoft.com/office/powerpoint/2010/main" val="33811117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BB65E909-B888-415C-B885-E1BA63D528F0}"/>
              </a:ext>
            </a:extLst>
          </p:cNvPr>
          <p:cNvSpPr/>
          <p:nvPr/>
        </p:nvSpPr>
        <p:spPr>
          <a:xfrm>
            <a:off x="5169032" y="1904236"/>
            <a:ext cx="5831042" cy="292388"/>
          </a:xfrm>
          <a:prstGeom prst="roundRect">
            <a:avLst/>
          </a:prstGeom>
          <a:solidFill>
            <a:srgbClr val="E044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ectangle: Rounded Corners 2">
            <a:extLst>
              <a:ext uri="{FF2B5EF4-FFF2-40B4-BE49-F238E27FC236}">
                <a16:creationId xmlns:a16="http://schemas.microsoft.com/office/drawing/2014/main" id="{DE81AB73-C5E2-444A-ACC3-768FAA3C48A7}"/>
              </a:ext>
            </a:extLst>
          </p:cNvPr>
          <p:cNvSpPr/>
          <p:nvPr/>
        </p:nvSpPr>
        <p:spPr>
          <a:xfrm>
            <a:off x="1128367" y="1904236"/>
            <a:ext cx="2989359" cy="292388"/>
          </a:xfrm>
          <a:prstGeom prst="roundRect">
            <a:avLst/>
          </a:prstGeom>
          <a:solidFill>
            <a:srgbClr val="E044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97DB5DE3-9CE5-A34D-A3F7-17CD70DFB9D1}"/>
              </a:ext>
            </a:extLst>
          </p:cNvPr>
          <p:cNvSpPr txBox="1"/>
          <p:nvPr/>
        </p:nvSpPr>
        <p:spPr>
          <a:xfrm>
            <a:off x="1797582" y="2497338"/>
            <a:ext cx="2680942" cy="246221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El Comprador informará en la Hoja de Cotización que los suplidores o proveedores deben remitir </a:t>
            </a:r>
            <a:r>
              <a:rPr kumimoji="0" lang="es-PR" sz="1400" b="1" i="0" u="none" strike="noStrike" kern="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la Resolución de la Junta de Inversión en la Industria Puertorriqueña</a:t>
            </a:r>
            <a:r>
              <a:rPr kumimoji="0" lang="es-PR" sz="1400" b="0" i="0" u="none" strike="noStrike" kern="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a:t>
            </a:r>
            <a:r>
              <a:rPr kumimoji="0" lang="es-PR"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o cualquier documento acreditativo de preferencia para que se pueda aplicar el por ciento de preferencia otorgado. </a:t>
            </a:r>
          </a:p>
        </p:txBody>
      </p:sp>
      <p:sp>
        <p:nvSpPr>
          <p:cNvPr id="6" name="TextBox 5">
            <a:extLst>
              <a:ext uri="{FF2B5EF4-FFF2-40B4-BE49-F238E27FC236}">
                <a16:creationId xmlns:a16="http://schemas.microsoft.com/office/drawing/2014/main" id="{A7B8237D-E95E-4045-B5ED-6DA6006F5E9C}"/>
              </a:ext>
            </a:extLst>
          </p:cNvPr>
          <p:cNvSpPr txBox="1"/>
          <p:nvPr/>
        </p:nvSpPr>
        <p:spPr>
          <a:xfrm>
            <a:off x="1347858" y="2539657"/>
            <a:ext cx="372382" cy="367873"/>
          </a:xfrm>
          <a:prstGeom prst="ellipse">
            <a:avLst/>
          </a:prstGeom>
          <a:solidFill>
            <a:schemeClr val="accent1">
              <a:lumMod val="50000"/>
            </a:schemeClr>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1</a:t>
            </a:r>
          </a:p>
        </p:txBody>
      </p:sp>
      <p:sp>
        <p:nvSpPr>
          <p:cNvPr id="13" name="TextBox 12">
            <a:extLst>
              <a:ext uri="{FF2B5EF4-FFF2-40B4-BE49-F238E27FC236}">
                <a16:creationId xmlns:a16="http://schemas.microsoft.com/office/drawing/2014/main" id="{BDA11F90-98F8-8C4E-8265-460A70249F06}"/>
              </a:ext>
            </a:extLst>
          </p:cNvPr>
          <p:cNvSpPr txBox="1"/>
          <p:nvPr/>
        </p:nvSpPr>
        <p:spPr>
          <a:xfrm>
            <a:off x="5830741" y="2497338"/>
            <a:ext cx="2542740" cy="116955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La Administración Auxiliar de Adquisiciones </a:t>
            </a:r>
            <a:r>
              <a:rPr kumimoji="0" lang="es-PR"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podrá celebrar Subastas Informales exclusivas para grupos preferenciales.</a:t>
            </a:r>
          </a:p>
        </p:txBody>
      </p:sp>
      <p:sp>
        <p:nvSpPr>
          <p:cNvPr id="15" name="TextBox 14">
            <a:extLst>
              <a:ext uri="{FF2B5EF4-FFF2-40B4-BE49-F238E27FC236}">
                <a16:creationId xmlns:a16="http://schemas.microsoft.com/office/drawing/2014/main" id="{8483A22C-2C76-844C-8CB9-5AA7D52FCCDC}"/>
              </a:ext>
            </a:extLst>
          </p:cNvPr>
          <p:cNvSpPr txBox="1"/>
          <p:nvPr/>
        </p:nvSpPr>
        <p:spPr>
          <a:xfrm>
            <a:off x="5440795" y="2514252"/>
            <a:ext cx="372382" cy="367873"/>
          </a:xfrm>
          <a:prstGeom prst="ellipse">
            <a:avLst/>
          </a:prstGeom>
          <a:solidFill>
            <a:schemeClr val="accent1">
              <a:lumMod val="50000"/>
            </a:schemeClr>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1</a:t>
            </a:r>
          </a:p>
        </p:txBody>
      </p:sp>
      <p:sp>
        <p:nvSpPr>
          <p:cNvPr id="16" name="TextBox 15">
            <a:extLst>
              <a:ext uri="{FF2B5EF4-FFF2-40B4-BE49-F238E27FC236}">
                <a16:creationId xmlns:a16="http://schemas.microsoft.com/office/drawing/2014/main" id="{75822688-5921-FE43-B580-E26EE798C147}"/>
              </a:ext>
            </a:extLst>
          </p:cNvPr>
          <p:cNvSpPr txBox="1"/>
          <p:nvPr/>
        </p:nvSpPr>
        <p:spPr>
          <a:xfrm>
            <a:off x="5830741" y="4011028"/>
            <a:ext cx="2680942" cy="181588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Al evaluar las ofertas, el AAA aplicará el porciento (%) de preferencia establecido si se presentó </a:t>
            </a:r>
            <a:r>
              <a:rPr kumimoji="0" lang="es-PR" sz="1400" b="1" i="0" u="none" strike="noStrike" kern="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la Resolución de la Junta de Inversión en la Industria Puertorriqueña</a:t>
            </a:r>
            <a:r>
              <a:rPr kumimoji="0" lang="es-PR" sz="1400" b="0" i="0" u="none" strike="noStrike" kern="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a:t>
            </a:r>
            <a:r>
              <a:rPr kumimoji="0" lang="es-PR"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o cualquier documento acreditativo.</a:t>
            </a:r>
            <a:endParaRPr kumimoji="0" lang="es-PR" sz="1400" b="1"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8" name="TextBox 17">
            <a:extLst>
              <a:ext uri="{FF2B5EF4-FFF2-40B4-BE49-F238E27FC236}">
                <a16:creationId xmlns:a16="http://schemas.microsoft.com/office/drawing/2014/main" id="{13716502-64BD-4247-BBBD-121DBE8A93E4}"/>
              </a:ext>
            </a:extLst>
          </p:cNvPr>
          <p:cNvSpPr txBox="1"/>
          <p:nvPr/>
        </p:nvSpPr>
        <p:spPr>
          <a:xfrm>
            <a:off x="5458358" y="3996294"/>
            <a:ext cx="372382" cy="367873"/>
          </a:xfrm>
          <a:prstGeom prst="ellipse">
            <a:avLst/>
          </a:prstGeom>
          <a:solidFill>
            <a:schemeClr val="accent1">
              <a:lumMod val="50000"/>
            </a:schemeClr>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2</a:t>
            </a:r>
          </a:p>
        </p:txBody>
      </p:sp>
      <p:sp>
        <p:nvSpPr>
          <p:cNvPr id="21" name="TextBox 20">
            <a:extLst>
              <a:ext uri="{FF2B5EF4-FFF2-40B4-BE49-F238E27FC236}">
                <a16:creationId xmlns:a16="http://schemas.microsoft.com/office/drawing/2014/main" id="{CF1C4199-03C8-0848-B743-4AE16516F56F}"/>
              </a:ext>
            </a:extLst>
          </p:cNvPr>
          <p:cNvSpPr txBox="1"/>
          <p:nvPr/>
        </p:nvSpPr>
        <p:spPr>
          <a:xfrm>
            <a:off x="1313835" y="1879624"/>
            <a:ext cx="2445818" cy="338554"/>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600" b="1"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Compra Informal :</a:t>
            </a:r>
            <a:endParaRPr kumimoji="0" lang="es-PR" sz="1600" b="0"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33" name="TextBox 32">
            <a:extLst>
              <a:ext uri="{FF2B5EF4-FFF2-40B4-BE49-F238E27FC236}">
                <a16:creationId xmlns:a16="http://schemas.microsoft.com/office/drawing/2014/main" id="{CE5BA519-D5B9-4F54-BA70-4A42148E4A0F}"/>
              </a:ext>
            </a:extLst>
          </p:cNvPr>
          <p:cNvSpPr txBox="1"/>
          <p:nvPr/>
        </p:nvSpPr>
        <p:spPr>
          <a:xfrm>
            <a:off x="1023864" y="521964"/>
            <a:ext cx="7931904" cy="861774"/>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2500" b="1" i="0" u="none" strike="noStrike" kern="120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¿Cómo se implementará la Política de Preferencias en Compras?</a:t>
            </a:r>
            <a:endParaRPr kumimoji="0" lang="es-PR" sz="2500" b="0" i="0" u="none" strike="noStrike" kern="1200" cap="none" spc="0" normalizeH="0" baseline="0" noProof="0">
              <a:ln>
                <a:noFill/>
              </a:ln>
              <a:solidFill>
                <a:prstClr val="black"/>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34" name="TextBox 33">
            <a:extLst>
              <a:ext uri="{FF2B5EF4-FFF2-40B4-BE49-F238E27FC236}">
                <a16:creationId xmlns:a16="http://schemas.microsoft.com/office/drawing/2014/main" id="{AD4419E8-E76F-4D33-BF05-202C04A07367}"/>
              </a:ext>
            </a:extLst>
          </p:cNvPr>
          <p:cNvSpPr txBox="1"/>
          <p:nvPr/>
        </p:nvSpPr>
        <p:spPr>
          <a:xfrm>
            <a:off x="5323519" y="1880172"/>
            <a:ext cx="4769057" cy="338554"/>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600" b="1"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Subasta Informal :</a:t>
            </a:r>
            <a:endParaRPr kumimoji="0" lang="es-PR" sz="1600" b="0"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44" name="TextBox 43">
            <a:extLst>
              <a:ext uri="{FF2B5EF4-FFF2-40B4-BE49-F238E27FC236}">
                <a16:creationId xmlns:a16="http://schemas.microsoft.com/office/drawing/2014/main" id="{A050C6DA-F18C-437D-9755-E342F78042BA}"/>
              </a:ext>
            </a:extLst>
          </p:cNvPr>
          <p:cNvSpPr txBox="1"/>
          <p:nvPr/>
        </p:nvSpPr>
        <p:spPr>
          <a:xfrm>
            <a:off x="9311586" y="2514252"/>
            <a:ext cx="2102511" cy="160043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La Administración Auxiliar de Adquisiciones </a:t>
            </a:r>
            <a:r>
              <a:rPr kumimoji="0" lang="es-PR"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dará fiel cumplimiento a la política pública de compras preferentes dispuestas en Ley.</a:t>
            </a:r>
          </a:p>
        </p:txBody>
      </p:sp>
      <p:sp>
        <p:nvSpPr>
          <p:cNvPr id="46" name="TextBox 45">
            <a:extLst>
              <a:ext uri="{FF2B5EF4-FFF2-40B4-BE49-F238E27FC236}">
                <a16:creationId xmlns:a16="http://schemas.microsoft.com/office/drawing/2014/main" id="{B4A7631B-0D4C-4D22-ACBC-4F907032FA8C}"/>
              </a:ext>
            </a:extLst>
          </p:cNvPr>
          <p:cNvSpPr txBox="1"/>
          <p:nvPr/>
        </p:nvSpPr>
        <p:spPr>
          <a:xfrm>
            <a:off x="8939203" y="2514251"/>
            <a:ext cx="372382" cy="367873"/>
          </a:xfrm>
          <a:prstGeom prst="ellipse">
            <a:avLst/>
          </a:prstGeom>
          <a:solidFill>
            <a:schemeClr val="accent1">
              <a:lumMod val="50000"/>
            </a:schemeClr>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3</a:t>
            </a:r>
          </a:p>
        </p:txBody>
      </p:sp>
      <p:sp>
        <p:nvSpPr>
          <p:cNvPr id="48" name="TextBox 47">
            <a:extLst>
              <a:ext uri="{FF2B5EF4-FFF2-40B4-BE49-F238E27FC236}">
                <a16:creationId xmlns:a16="http://schemas.microsoft.com/office/drawing/2014/main" id="{85812BC6-E754-431E-81E4-E3D9B96994A0}"/>
              </a:ext>
            </a:extLst>
          </p:cNvPr>
          <p:cNvSpPr txBox="1"/>
          <p:nvPr/>
        </p:nvSpPr>
        <p:spPr>
          <a:xfrm>
            <a:off x="363054" y="6271292"/>
            <a:ext cx="3647090" cy="58477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000" b="1" i="0" u="none" strike="noStrike" kern="1200" cap="none" spc="0" normalizeH="0" baseline="0" noProof="0">
                <a:ln>
                  <a:noFill/>
                </a:ln>
                <a:solidFill>
                  <a:prstClr val="black"/>
                </a:solidFill>
                <a:effectLst/>
                <a:uLnTx/>
                <a:uFillTx/>
                <a:latin typeface="Century Gothic" panose="020B0502020202020204" pitchFamily="34" charset="0"/>
                <a:ea typeface="Microsoft Sans Serif" panose="020B0604020202020204" pitchFamily="34" charset="0"/>
                <a:cs typeface="Microsoft Sans Serif" panose="020B0604020202020204" pitchFamily="34" charset="0"/>
              </a:rPr>
              <a:t>*</a:t>
            </a:r>
            <a:r>
              <a:rPr kumimoji="0" lang="es-PR" sz="1000" b="0" i="0" u="none" strike="noStrike" kern="1200" cap="none" spc="0" normalizeH="0" baseline="0" noProof="0">
                <a:ln>
                  <a:noFill/>
                </a:ln>
                <a:solidFill>
                  <a:prstClr val="black"/>
                </a:solidFill>
                <a:effectLst/>
                <a:uLnTx/>
                <a:uFillTx/>
                <a:latin typeface="Century Gothic" panose="020B0502020202020204" pitchFamily="34" charset="0"/>
                <a:ea typeface="Microsoft Sans Serif" panose="020B0604020202020204" pitchFamily="34" charset="0"/>
                <a:cs typeface="Microsoft Sans Serif" panose="020B0604020202020204" pitchFamily="34" charset="0"/>
              </a:rPr>
              <a:t>AAA – Administrador Auxiliar de Adquisiciones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s-PR" sz="700" b="0" i="0" u="none" strike="noStrike" kern="1200" cap="none" spc="0" normalizeH="0" baseline="0" noProof="0">
              <a:ln>
                <a:noFill/>
              </a:ln>
              <a:solidFill>
                <a:prstClr val="black"/>
              </a:solidFill>
              <a:effectLst/>
              <a:uLnTx/>
              <a:uFillTx/>
              <a:latin typeface="Century Gothic" panose="020B0502020202020204" pitchFamily="34" charset="0"/>
              <a:ea typeface="Microsoft Sans Serif" panose="020B0604020202020204" pitchFamily="34" charset="0"/>
              <a:cs typeface="Microsoft Sans Serif"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s-PR" sz="7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p:txBody>
      </p:sp>
      <p:sp>
        <p:nvSpPr>
          <p:cNvPr id="17" name="Rectangle: Rounded Corners 16">
            <a:extLst>
              <a:ext uri="{FF2B5EF4-FFF2-40B4-BE49-F238E27FC236}">
                <a16:creationId xmlns:a16="http://schemas.microsoft.com/office/drawing/2014/main" id="{E0BF59E6-3F45-4E47-869B-5277CD95E398}"/>
              </a:ext>
            </a:extLst>
          </p:cNvPr>
          <p:cNvSpPr/>
          <p:nvPr/>
        </p:nvSpPr>
        <p:spPr>
          <a:xfrm>
            <a:off x="906900" y="586708"/>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41961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7B343AB-E2D6-458B-89FC-EA426B9419A7}"/>
              </a:ext>
            </a:extLst>
          </p:cNvPr>
          <p:cNvSpPr txBox="1"/>
          <p:nvPr/>
        </p:nvSpPr>
        <p:spPr>
          <a:xfrm>
            <a:off x="1023864" y="521964"/>
            <a:ext cx="7901475" cy="861774"/>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2500" b="1" i="0" u="none" strike="noStrike" kern="120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¿Cómo se implementará la Política de Preferencias en Compras?</a:t>
            </a:r>
            <a:endParaRPr kumimoji="0" lang="es-PR" sz="2500" b="0" i="0" u="none" strike="noStrike" kern="1200" cap="none" spc="0" normalizeH="0" baseline="0" noProof="0">
              <a:ln>
                <a:noFill/>
              </a:ln>
              <a:solidFill>
                <a:prstClr val="black"/>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5" name="Rectangle: Rounded Corners 4">
            <a:extLst>
              <a:ext uri="{FF2B5EF4-FFF2-40B4-BE49-F238E27FC236}">
                <a16:creationId xmlns:a16="http://schemas.microsoft.com/office/drawing/2014/main" id="{A435F828-3782-4838-89BB-602E501224EB}"/>
              </a:ext>
            </a:extLst>
          </p:cNvPr>
          <p:cNvSpPr/>
          <p:nvPr/>
        </p:nvSpPr>
        <p:spPr>
          <a:xfrm>
            <a:off x="906900" y="586708"/>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ctangle: Rounded Corners 5">
            <a:extLst>
              <a:ext uri="{FF2B5EF4-FFF2-40B4-BE49-F238E27FC236}">
                <a16:creationId xmlns:a16="http://schemas.microsoft.com/office/drawing/2014/main" id="{41816C71-9330-4FB3-8E9C-CFDCF4B83E49}"/>
              </a:ext>
            </a:extLst>
          </p:cNvPr>
          <p:cNvSpPr/>
          <p:nvPr/>
        </p:nvSpPr>
        <p:spPr>
          <a:xfrm>
            <a:off x="1192492" y="1757177"/>
            <a:ext cx="2811092" cy="292388"/>
          </a:xfrm>
          <a:prstGeom prst="roundRect">
            <a:avLst/>
          </a:prstGeom>
          <a:solidFill>
            <a:srgbClr val="E044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43588807-CFE1-49C6-8F64-9F67B0CD6B9A}"/>
              </a:ext>
            </a:extLst>
          </p:cNvPr>
          <p:cNvSpPr/>
          <p:nvPr/>
        </p:nvSpPr>
        <p:spPr>
          <a:xfrm>
            <a:off x="1192492" y="3800253"/>
            <a:ext cx="6803021" cy="292388"/>
          </a:xfrm>
          <a:prstGeom prst="roundRect">
            <a:avLst/>
          </a:prstGeom>
          <a:solidFill>
            <a:srgbClr val="E044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6ABA08E-2839-403C-BF3A-A041D408A571}"/>
              </a:ext>
            </a:extLst>
          </p:cNvPr>
          <p:cNvSpPr txBox="1"/>
          <p:nvPr/>
        </p:nvSpPr>
        <p:spPr>
          <a:xfrm>
            <a:off x="1543542" y="4357649"/>
            <a:ext cx="2184645" cy="116955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El Pliego </a:t>
            </a:r>
            <a:r>
              <a:rPr kumimoji="0" lang="es-ES"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deberá contener cualquier aviso establecido en las diversas leyes de preferencia</a:t>
            </a:r>
            <a:r>
              <a:rPr kumimoji="0" lang="es-PR" sz="12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a:t>
            </a:r>
          </a:p>
        </p:txBody>
      </p:sp>
      <p:sp>
        <p:nvSpPr>
          <p:cNvPr id="9" name="TextBox 8">
            <a:extLst>
              <a:ext uri="{FF2B5EF4-FFF2-40B4-BE49-F238E27FC236}">
                <a16:creationId xmlns:a16="http://schemas.microsoft.com/office/drawing/2014/main" id="{F7BD9009-6BC2-4330-B02A-2EC0373ABFB2}"/>
              </a:ext>
            </a:extLst>
          </p:cNvPr>
          <p:cNvSpPr txBox="1"/>
          <p:nvPr/>
        </p:nvSpPr>
        <p:spPr>
          <a:xfrm>
            <a:off x="1171159" y="4325840"/>
            <a:ext cx="372382" cy="367873"/>
          </a:xfrm>
          <a:prstGeom prst="ellipse">
            <a:avLst/>
          </a:prstGeom>
          <a:solidFill>
            <a:schemeClr val="accent1">
              <a:lumMod val="50000"/>
            </a:schemeClr>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1</a:t>
            </a:r>
          </a:p>
        </p:txBody>
      </p:sp>
      <p:sp>
        <p:nvSpPr>
          <p:cNvPr id="10" name="TextBox 9">
            <a:extLst>
              <a:ext uri="{FF2B5EF4-FFF2-40B4-BE49-F238E27FC236}">
                <a16:creationId xmlns:a16="http://schemas.microsoft.com/office/drawing/2014/main" id="{6460418D-E4ED-4DAF-A9AB-EC64205A2655}"/>
              </a:ext>
            </a:extLst>
          </p:cNvPr>
          <p:cNvSpPr txBox="1"/>
          <p:nvPr/>
        </p:nvSpPr>
        <p:spPr>
          <a:xfrm>
            <a:off x="4226201" y="4295092"/>
            <a:ext cx="2560303" cy="160043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14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El Pliego </a:t>
            </a:r>
            <a:r>
              <a:rPr kumimoji="0" lang="es-ES"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deberá</a:t>
            </a:r>
            <a:r>
              <a:rPr kumimoji="0" lang="en-US"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a:t>
            </a:r>
            <a:r>
              <a:rPr kumimoji="0" lang="es-ES"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además</a:t>
            </a:r>
            <a:r>
              <a:rPr kumimoji="0" lang="en-US"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a:t>
            </a:r>
            <a:r>
              <a:rPr kumimoji="0" lang="es-ES"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informar a los licitadores o proponentes la obligación de presentar con su oferta cualquier documento acreditativo de  preferencia</a:t>
            </a:r>
            <a:r>
              <a:rPr kumimoji="0" lang="en-US" sz="12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a:t>
            </a:r>
            <a:endParaRPr kumimoji="0" lang="es-PR" sz="1200" b="1"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2335EFAA-6E8A-4243-96AC-756EC293526D}"/>
              </a:ext>
            </a:extLst>
          </p:cNvPr>
          <p:cNvSpPr txBox="1"/>
          <p:nvPr/>
        </p:nvSpPr>
        <p:spPr>
          <a:xfrm>
            <a:off x="3875151" y="4337871"/>
            <a:ext cx="372382" cy="367873"/>
          </a:xfrm>
          <a:prstGeom prst="ellipse">
            <a:avLst/>
          </a:prstGeom>
          <a:solidFill>
            <a:schemeClr val="accent1">
              <a:lumMod val="50000"/>
            </a:schemeClr>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2</a:t>
            </a:r>
          </a:p>
        </p:txBody>
      </p:sp>
      <p:sp>
        <p:nvSpPr>
          <p:cNvPr id="12" name="TextBox 11">
            <a:extLst>
              <a:ext uri="{FF2B5EF4-FFF2-40B4-BE49-F238E27FC236}">
                <a16:creationId xmlns:a16="http://schemas.microsoft.com/office/drawing/2014/main" id="{79B388CC-72FD-42D9-BEB3-55D9959D7648}"/>
              </a:ext>
            </a:extLst>
          </p:cNvPr>
          <p:cNvSpPr txBox="1"/>
          <p:nvPr/>
        </p:nvSpPr>
        <p:spPr>
          <a:xfrm>
            <a:off x="1485666" y="3773965"/>
            <a:ext cx="6803021" cy="338554"/>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600" b="1"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Solicitud de Propuestas y/o Propuestas Selladas (RFP) :</a:t>
            </a:r>
            <a:endParaRPr kumimoji="0" lang="es-PR" sz="1600" b="0"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3" name="TextBox 12">
            <a:extLst>
              <a:ext uri="{FF2B5EF4-FFF2-40B4-BE49-F238E27FC236}">
                <a16:creationId xmlns:a16="http://schemas.microsoft.com/office/drawing/2014/main" id="{C323DA2B-BA67-4C5D-BA12-A2D1DCFC3B3C}"/>
              </a:ext>
            </a:extLst>
          </p:cNvPr>
          <p:cNvSpPr txBox="1"/>
          <p:nvPr/>
        </p:nvSpPr>
        <p:spPr>
          <a:xfrm>
            <a:off x="1665320" y="2293082"/>
            <a:ext cx="2184645" cy="116955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srgbClr val="44546A">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La Junta de Subasta </a:t>
            </a:r>
            <a:r>
              <a:rPr kumimoji="0" lang="es-PR"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podrá celebrar Subastas Formales exclusivas para grupos preferenciales</a:t>
            </a:r>
            <a:r>
              <a:rPr kumimoji="0" lang="es-PR" sz="12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a:t>
            </a:r>
          </a:p>
        </p:txBody>
      </p:sp>
      <p:sp>
        <p:nvSpPr>
          <p:cNvPr id="14" name="TextBox 13">
            <a:extLst>
              <a:ext uri="{FF2B5EF4-FFF2-40B4-BE49-F238E27FC236}">
                <a16:creationId xmlns:a16="http://schemas.microsoft.com/office/drawing/2014/main" id="{8C3D1652-4F9B-46D9-A183-7A29E1502CBD}"/>
              </a:ext>
            </a:extLst>
          </p:cNvPr>
          <p:cNvSpPr txBox="1"/>
          <p:nvPr/>
        </p:nvSpPr>
        <p:spPr>
          <a:xfrm>
            <a:off x="1192491" y="2324087"/>
            <a:ext cx="372382" cy="367873"/>
          </a:xfrm>
          <a:prstGeom prst="ellipse">
            <a:avLst/>
          </a:prstGeom>
          <a:solidFill>
            <a:schemeClr val="accent1">
              <a:lumMod val="50000"/>
            </a:schemeClr>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1</a:t>
            </a:r>
          </a:p>
        </p:txBody>
      </p:sp>
      <p:sp>
        <p:nvSpPr>
          <p:cNvPr id="15" name="TextBox 14">
            <a:extLst>
              <a:ext uri="{FF2B5EF4-FFF2-40B4-BE49-F238E27FC236}">
                <a16:creationId xmlns:a16="http://schemas.microsoft.com/office/drawing/2014/main" id="{1DC5234F-504A-4A14-B9CD-A078EA96970A}"/>
              </a:ext>
            </a:extLst>
          </p:cNvPr>
          <p:cNvSpPr txBox="1"/>
          <p:nvPr/>
        </p:nvSpPr>
        <p:spPr>
          <a:xfrm>
            <a:off x="4104130" y="2261530"/>
            <a:ext cx="372382" cy="367873"/>
          </a:xfrm>
          <a:prstGeom prst="ellipse">
            <a:avLst/>
          </a:prstGeom>
          <a:solidFill>
            <a:schemeClr val="accent1">
              <a:lumMod val="50000"/>
            </a:schemeClr>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2</a:t>
            </a:r>
          </a:p>
        </p:txBody>
      </p:sp>
      <p:sp>
        <p:nvSpPr>
          <p:cNvPr id="16" name="TextBox 15">
            <a:extLst>
              <a:ext uri="{FF2B5EF4-FFF2-40B4-BE49-F238E27FC236}">
                <a16:creationId xmlns:a16="http://schemas.microsoft.com/office/drawing/2014/main" id="{E1375CBE-743D-43F5-88AC-C80C1823C0C0}"/>
              </a:ext>
            </a:extLst>
          </p:cNvPr>
          <p:cNvSpPr txBox="1"/>
          <p:nvPr/>
        </p:nvSpPr>
        <p:spPr>
          <a:xfrm>
            <a:off x="1543541" y="1724882"/>
            <a:ext cx="4572000" cy="338554"/>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600" b="1"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Subasta Formal :</a:t>
            </a:r>
            <a:endParaRPr kumimoji="0" lang="es-PR" sz="1600" b="0" i="0"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7" name="TextBox 16">
            <a:extLst>
              <a:ext uri="{FF2B5EF4-FFF2-40B4-BE49-F238E27FC236}">
                <a16:creationId xmlns:a16="http://schemas.microsoft.com/office/drawing/2014/main" id="{A0A748C0-194C-46CD-85C5-565714BF3FD1}"/>
              </a:ext>
            </a:extLst>
          </p:cNvPr>
          <p:cNvSpPr txBox="1"/>
          <p:nvPr/>
        </p:nvSpPr>
        <p:spPr>
          <a:xfrm>
            <a:off x="4582200" y="2208429"/>
            <a:ext cx="2324801" cy="116955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srgbClr val="44546A">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La Junta de Subastas </a:t>
            </a:r>
            <a:r>
              <a:rPr kumimoji="0" lang="es-PR"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dará fiel cumplimiento a la política pública de compras preferentes dispuestas en Ley</a:t>
            </a:r>
            <a:r>
              <a:rPr kumimoji="0" lang="es-PR" sz="12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a:t>
            </a:r>
          </a:p>
        </p:txBody>
      </p:sp>
      <p:sp>
        <p:nvSpPr>
          <p:cNvPr id="18" name="TextBox 17">
            <a:extLst>
              <a:ext uri="{FF2B5EF4-FFF2-40B4-BE49-F238E27FC236}">
                <a16:creationId xmlns:a16="http://schemas.microsoft.com/office/drawing/2014/main" id="{3AD7BF16-151B-49EE-ACD1-DC05311504FE}"/>
              </a:ext>
            </a:extLst>
          </p:cNvPr>
          <p:cNvSpPr txBox="1"/>
          <p:nvPr/>
        </p:nvSpPr>
        <p:spPr>
          <a:xfrm>
            <a:off x="6786503" y="4334560"/>
            <a:ext cx="372382" cy="367873"/>
          </a:xfrm>
          <a:prstGeom prst="ellipse">
            <a:avLst/>
          </a:prstGeom>
          <a:solidFill>
            <a:schemeClr val="accent1">
              <a:lumMod val="50000"/>
            </a:schemeClr>
          </a:solid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3</a:t>
            </a:r>
          </a:p>
        </p:txBody>
      </p:sp>
      <p:sp>
        <p:nvSpPr>
          <p:cNvPr id="19" name="TextBox 18">
            <a:extLst>
              <a:ext uri="{FF2B5EF4-FFF2-40B4-BE49-F238E27FC236}">
                <a16:creationId xmlns:a16="http://schemas.microsoft.com/office/drawing/2014/main" id="{66EC34A2-3CCE-4099-B166-6E6AB4BF9D53}"/>
              </a:ext>
            </a:extLst>
          </p:cNvPr>
          <p:cNvSpPr txBox="1"/>
          <p:nvPr/>
        </p:nvSpPr>
        <p:spPr>
          <a:xfrm>
            <a:off x="7219567" y="4295092"/>
            <a:ext cx="2249597" cy="138499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14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La Administración y </a:t>
            </a:r>
            <a:r>
              <a:rPr kumimoji="0" lang="es-PR" sz="14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La Junta de Subastas </a:t>
            </a:r>
            <a:r>
              <a:rPr kumimoji="0" lang="es-PR"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dará</a:t>
            </a:r>
            <a:r>
              <a:rPr kumimoji="0" lang="en-US"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n</a:t>
            </a:r>
            <a:r>
              <a:rPr kumimoji="0" lang="es-PR"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fiel cumplimiento a la política pública de compras preferentes dispuestas en Ley.</a:t>
            </a:r>
          </a:p>
        </p:txBody>
      </p:sp>
    </p:spTree>
    <p:extLst>
      <p:ext uri="{BB962C8B-B14F-4D97-AF65-F5344CB8AC3E}">
        <p14:creationId xmlns:p14="http://schemas.microsoft.com/office/powerpoint/2010/main" val="25700576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652FDA0-57AD-4882-8358-127C8D724A12}"/>
              </a:ext>
            </a:extLst>
          </p:cNvPr>
          <p:cNvSpPr txBox="1"/>
          <p:nvPr/>
        </p:nvSpPr>
        <p:spPr>
          <a:xfrm>
            <a:off x="714176" y="614369"/>
            <a:ext cx="7379398" cy="477054"/>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2500" b="1" i="0" u="none" strike="noStrike" kern="120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Especificaciones Adicionales</a:t>
            </a:r>
            <a:endParaRPr kumimoji="0" lang="es-PR" sz="2500" b="0" i="0" u="none" strike="noStrike" kern="1200" cap="none" spc="0" normalizeH="0" baseline="0" noProof="0">
              <a:ln>
                <a:noFill/>
              </a:ln>
              <a:solidFill>
                <a:prstClr val="black"/>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97BBF17F-DFB9-4A1D-A99F-6DAE615C5B62}"/>
              </a:ext>
            </a:extLst>
          </p:cNvPr>
          <p:cNvSpPr txBox="1"/>
          <p:nvPr/>
        </p:nvSpPr>
        <p:spPr>
          <a:xfrm>
            <a:off x="879886" y="1970973"/>
            <a:ext cx="6496334" cy="3139321"/>
          </a:xfrm>
          <a:prstGeom prst="rect">
            <a:avLst/>
          </a:prstGeom>
          <a:noFill/>
        </p:spPr>
        <p:txBody>
          <a:bodyPr wrap="square">
            <a:spAutoFit/>
          </a:bodyPr>
          <a:lstStyle/>
          <a:p>
            <a:pPr marL="342900" marR="0" lvl="0" indent="-342900" algn="just" defTabSz="121917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s-ES"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La </a:t>
            </a:r>
            <a:r>
              <a:rPr kumimoji="0" lang="es-ES" sz="1800" b="1"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solicitud para la adquisición</a:t>
            </a:r>
            <a:r>
              <a:rPr kumimoji="0" lang="es-ES" sz="18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a:t>
            </a:r>
            <a:r>
              <a:rPr kumimoji="0" lang="es-ES"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de bienes, obras o servicios debe incluir una certificación de la entidad peticionaria sobre el porciento (%) y la cantidad disponible en su presupuesto para compras de preferencia</a:t>
            </a:r>
            <a:r>
              <a:rPr kumimoji="0" lang="es-PR"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a:t>
            </a:r>
          </a:p>
          <a:p>
            <a:pPr marL="342900" marR="0" lvl="0" indent="-342900" algn="just" defTabSz="121917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US"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endParaRPr>
          </a:p>
          <a:p>
            <a:pPr marL="342900" marR="0" lvl="0" indent="-342900" algn="just" defTabSz="121917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s-ES"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Una solicitud de adquisición podrá ser devuelta a la entidad peticionaria por ésta no incluir el porciento (%) y la cantidad disponible en su presupuesto para compras de preferencia</a:t>
            </a:r>
            <a:r>
              <a:rPr kumimoji="0" lang="en-US"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a:t>
            </a:r>
          </a:p>
          <a:p>
            <a:pPr marL="342900" marR="0" lvl="0" indent="-342900" algn="just" defTabSz="121917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s-PR"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p:txBody>
      </p:sp>
      <p:sp>
        <p:nvSpPr>
          <p:cNvPr id="6" name="Rectangle: Rounded Corners 5">
            <a:extLst>
              <a:ext uri="{FF2B5EF4-FFF2-40B4-BE49-F238E27FC236}">
                <a16:creationId xmlns:a16="http://schemas.microsoft.com/office/drawing/2014/main" id="{C2DD2915-5750-435B-A0D8-370CC8AB908A}"/>
              </a:ext>
            </a:extLst>
          </p:cNvPr>
          <p:cNvSpPr/>
          <p:nvPr/>
        </p:nvSpPr>
        <p:spPr>
          <a:xfrm flipH="1">
            <a:off x="563145" y="535685"/>
            <a:ext cx="45719" cy="803701"/>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 name="Group 1">
            <a:extLst>
              <a:ext uri="{FF2B5EF4-FFF2-40B4-BE49-F238E27FC236}">
                <a16:creationId xmlns:a16="http://schemas.microsoft.com/office/drawing/2014/main" id="{A472DF73-40E4-4BFE-95A6-C6F70CB6D66E}"/>
              </a:ext>
            </a:extLst>
          </p:cNvPr>
          <p:cNvGrpSpPr/>
          <p:nvPr/>
        </p:nvGrpSpPr>
        <p:grpSpPr>
          <a:xfrm>
            <a:off x="8249197" y="1643355"/>
            <a:ext cx="3062917" cy="3062917"/>
            <a:chOff x="1542877" y="2982351"/>
            <a:chExt cx="1420298" cy="1420298"/>
          </a:xfrm>
        </p:grpSpPr>
        <p:sp>
          <p:nvSpPr>
            <p:cNvPr id="7" name="Oval 6">
              <a:extLst>
                <a:ext uri="{FF2B5EF4-FFF2-40B4-BE49-F238E27FC236}">
                  <a16:creationId xmlns:a16="http://schemas.microsoft.com/office/drawing/2014/main" id="{203A3514-AA1C-41B4-AAF5-6550BA854167}"/>
                </a:ext>
              </a:extLst>
            </p:cNvPr>
            <p:cNvSpPr/>
            <p:nvPr/>
          </p:nvSpPr>
          <p:spPr>
            <a:xfrm>
              <a:off x="1542877" y="2982351"/>
              <a:ext cx="1420298" cy="1420298"/>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7" descr="Clipboard with solid fill">
              <a:extLst>
                <a:ext uri="{FF2B5EF4-FFF2-40B4-BE49-F238E27FC236}">
                  <a16:creationId xmlns:a16="http://schemas.microsoft.com/office/drawing/2014/main" id="{30EA11DE-A0DD-4F11-BE80-D202755A239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09894" y="3215176"/>
              <a:ext cx="914400" cy="914400"/>
            </a:xfrm>
            <a:prstGeom prst="rect">
              <a:avLst/>
            </a:prstGeom>
          </p:spPr>
        </p:pic>
      </p:grpSp>
    </p:spTree>
    <p:extLst>
      <p:ext uri="{BB962C8B-B14F-4D97-AF65-F5344CB8AC3E}">
        <p14:creationId xmlns:p14="http://schemas.microsoft.com/office/powerpoint/2010/main" val="17172599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D978281-4E70-43F8-9C4C-1035C81B0DF1}"/>
              </a:ext>
            </a:extLst>
          </p:cNvPr>
          <p:cNvSpPr txBox="1">
            <a:spLocks/>
          </p:cNvSpPr>
          <p:nvPr/>
        </p:nvSpPr>
        <p:spPr>
          <a:xfrm>
            <a:off x="1213620" y="548385"/>
            <a:ext cx="5365873" cy="7776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lvl1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1pPr>
            <a:lvl2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2pPr>
            <a:lvl3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3pPr>
            <a:lvl4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4pPr>
            <a:lvl5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5pPr>
            <a:lvl6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6pPr>
            <a:lvl7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7pPr>
            <a:lvl8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8pPr>
            <a:lvl9pPr marL="0" marR="0" indent="0" algn="l" defTabSz="914400" rtl="0" latinLnBrk="0">
              <a:lnSpc>
                <a:spcPct val="90000"/>
              </a:lnSpc>
              <a:spcBef>
                <a:spcPts val="0"/>
              </a:spcBef>
              <a:spcAft>
                <a:spcPts val="0"/>
              </a:spcAft>
              <a:buClrTx/>
              <a:buSzTx/>
              <a:buFontTx/>
              <a:buNone/>
              <a:tabLst/>
              <a:defRPr sz="3600" b="1" i="0" u="none" strike="noStrike" cap="none" spc="0" baseline="0">
                <a:solidFill>
                  <a:schemeClr val="accent1"/>
                </a:solidFill>
                <a:uFillTx/>
                <a:latin typeface="Century Gothic"/>
                <a:ea typeface="Century Gothic"/>
                <a:cs typeface="Century Gothic"/>
                <a:sym typeface="Century Gothic"/>
              </a:defRPr>
            </a:lvl9pPr>
          </a:lstStyle>
          <a:p>
            <a:pPr marL="0" marR="0" lvl="0" indent="0" defTabSz="914400" rtl="0" eaLnBrk="1" fontAlgn="auto" latinLnBrk="0" hangingPunct="1">
              <a:lnSpc>
                <a:spcPct val="90000"/>
              </a:lnSpc>
              <a:spcBef>
                <a:spcPts val="0"/>
              </a:spcBef>
              <a:spcAft>
                <a:spcPts val="0"/>
              </a:spcAft>
              <a:buClrTx/>
              <a:buSzTx/>
              <a:buFontTx/>
              <a:buNone/>
              <a:tabLst/>
              <a:defRPr/>
            </a:pPr>
            <a:r>
              <a:rPr kumimoji="0" lang="es-PR" sz="3200" b="1" i="0" u="none" strike="noStrike" kern="0" cap="none" spc="0" normalizeH="0" baseline="0" noProof="0">
                <a:ln>
                  <a:noFill/>
                </a:ln>
                <a:solidFill>
                  <a:srgbClr val="393868"/>
                </a:solidFill>
                <a:effectLst/>
                <a:uLnTx/>
                <a:uFillTx/>
                <a:latin typeface="Century Gothic"/>
                <a:sym typeface="Century Gothic"/>
              </a:rPr>
              <a:t>Compras Excepcionales</a:t>
            </a:r>
          </a:p>
        </p:txBody>
      </p:sp>
      <p:sp>
        <p:nvSpPr>
          <p:cNvPr id="5" name="TextBox 4">
            <a:extLst>
              <a:ext uri="{FF2B5EF4-FFF2-40B4-BE49-F238E27FC236}">
                <a16:creationId xmlns:a16="http://schemas.microsoft.com/office/drawing/2014/main" id="{5C86737D-ECFF-47F2-B463-5BA7CAFA1BF2}"/>
              </a:ext>
            </a:extLst>
          </p:cNvPr>
          <p:cNvSpPr txBox="1"/>
          <p:nvPr/>
        </p:nvSpPr>
        <p:spPr>
          <a:xfrm>
            <a:off x="1683019" y="1785979"/>
            <a:ext cx="9068192" cy="4308870"/>
          </a:xfrm>
          <a:prstGeom prst="rect">
            <a:avLst/>
          </a:prstGeom>
          <a:noFill/>
          <a:ln w="12700" cap="flat">
            <a:noFill/>
            <a:miter lim="400000"/>
          </a:ln>
          <a:effectLst/>
          <a:sp3d/>
        </p:spPr>
        <p:txBody>
          <a:bodyPr rot="0" spcFirstLastPara="1" vertOverflow="overflow" horzOverflow="overflow" vert="horz" wrap="square" lIns="45719" tIns="45719" rIns="45719" bIns="45719" numCol="1" spcCol="38100" rtlCol="0" anchor="t">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PR" sz="1200" b="1"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PR" sz="1200" b="1"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PR" sz="1200" b="1"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PR" sz="1200" b="1"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endParaRPr>
          </a:p>
          <a:p>
            <a:pPr marL="285750" marR="0" lvl="0" indent="-285750" algn="just" defTabSz="91440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s-PR" sz="160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rPr>
              <a:t>Dichas compras deberán incluir una justificación escrita preparada por la Agencia Peticionaria, donde se detalle las circunstancias que fundamentan la compra excepcional. </a:t>
            </a:r>
          </a:p>
          <a:p>
            <a:pPr marL="285750" lvl="0" indent="-285750" algn="just" defTabSz="914400">
              <a:spcAft>
                <a:spcPts val="1200"/>
              </a:spcAft>
              <a:buFont typeface="Arial" panose="020B0604020202020204" pitchFamily="34" charset="0"/>
              <a:buChar char="•"/>
            </a:pPr>
            <a:r>
              <a:rPr lang="es-PR" sz="1600">
                <a:solidFill>
                  <a:schemeClr val="bg2">
                    <a:lumMod val="25000"/>
                  </a:schemeClr>
                </a:solidFill>
                <a:latin typeface="Century Gothic" panose="020B0502020202020204" pitchFamily="34" charset="0"/>
              </a:rPr>
              <a:t>Toda compra excepcional deberá ser recomendada, mediante escrito, por el </a:t>
            </a:r>
            <a:r>
              <a:rPr lang="es-PR" sz="1600" b="1">
                <a:solidFill>
                  <a:schemeClr val="accent1">
                    <a:lumMod val="50000"/>
                  </a:schemeClr>
                </a:solidFill>
                <a:latin typeface="Century Gothic" panose="020B0502020202020204" pitchFamily="34" charset="0"/>
              </a:rPr>
              <a:t>Administrador Auxiliar de Adquisiciones</a:t>
            </a:r>
            <a:r>
              <a:rPr lang="es-PR" sz="1600">
                <a:solidFill>
                  <a:schemeClr val="accent1">
                    <a:lumMod val="50000"/>
                  </a:schemeClr>
                </a:solidFill>
                <a:latin typeface="Century Gothic" panose="020B0502020202020204" pitchFamily="34" charset="0"/>
              </a:rPr>
              <a:t> </a:t>
            </a:r>
            <a:r>
              <a:rPr lang="es-PR" sz="1600">
                <a:solidFill>
                  <a:schemeClr val="bg2">
                    <a:lumMod val="25000"/>
                  </a:schemeClr>
                </a:solidFill>
                <a:latin typeface="Century Gothic" panose="020B0502020202020204" pitchFamily="34" charset="0"/>
              </a:rPr>
              <a:t>y autorizada por el </a:t>
            </a:r>
            <a:r>
              <a:rPr lang="es-PR" sz="1600" b="1">
                <a:solidFill>
                  <a:schemeClr val="accent1">
                    <a:lumMod val="50000"/>
                  </a:schemeClr>
                </a:solidFill>
                <a:latin typeface="Century Gothic" panose="020B0502020202020204" pitchFamily="34" charset="0"/>
              </a:rPr>
              <a:t>Oficial de Licitación</a:t>
            </a:r>
            <a:r>
              <a:rPr lang="es-PR" sz="1600">
                <a:solidFill>
                  <a:schemeClr val="bg2">
                    <a:lumMod val="25000"/>
                  </a:schemeClr>
                </a:solidFill>
                <a:latin typeface="Century Gothic" panose="020B0502020202020204" pitchFamily="34" charset="0"/>
              </a:rPr>
              <a:t>. </a:t>
            </a:r>
          </a:p>
          <a:p>
            <a:pPr marL="285750" lvl="0" indent="-285750" algn="just" defTabSz="914400">
              <a:spcAft>
                <a:spcPts val="1200"/>
              </a:spcAft>
              <a:buFont typeface="Arial" panose="020B0604020202020204" pitchFamily="34" charset="0"/>
              <a:buChar char="•"/>
              <a:defRPr/>
            </a:pPr>
            <a:r>
              <a:rPr lang="es-PR" sz="1600" kern="0">
                <a:solidFill>
                  <a:schemeClr val="bg2">
                    <a:lumMod val="25000"/>
                  </a:schemeClr>
                </a:solidFill>
                <a:latin typeface="Century Gothic" panose="020B0502020202020204" pitchFamily="34" charset="0"/>
                <a:cs typeface="Calibri"/>
                <a:sym typeface="Calibri"/>
              </a:rPr>
              <a:t>Las compras excepcionales podrán ser realizadas mediante compra directa al suplidor o proveedor de servicios, o utilizando el método de solicitud de cotizaciones. Ello dependerá bajo el inciso por lo cual se hace la compra excepcional. </a:t>
            </a:r>
          </a:p>
          <a:p>
            <a:pPr marL="285750" lvl="0" indent="-285750" algn="just" defTabSz="914400">
              <a:buFont typeface="Arial" panose="020B0604020202020204" pitchFamily="34" charset="0"/>
              <a:buChar char="•"/>
              <a:defRPr/>
            </a:pPr>
            <a:r>
              <a:rPr lang="es-PR" sz="1600" kern="0">
                <a:solidFill>
                  <a:schemeClr val="bg2">
                    <a:lumMod val="25000"/>
                  </a:schemeClr>
                </a:solidFill>
                <a:latin typeface="Century Gothic" panose="020B0502020202020204" pitchFamily="34" charset="0"/>
                <a:cs typeface="Calibri"/>
                <a:sym typeface="Calibri"/>
              </a:rPr>
              <a:t>Siempre deberá obrar en el expediente de la Compra Excepcional, toda documentación que justifique la selección del método de compra, </a:t>
            </a:r>
            <a:r>
              <a:rPr lang="es-PR" sz="1600" kern="0" err="1">
                <a:solidFill>
                  <a:schemeClr val="bg2">
                    <a:lumMod val="25000"/>
                  </a:schemeClr>
                </a:solidFill>
                <a:latin typeface="Century Gothic" panose="020B0502020202020204" pitchFamily="34" charset="0"/>
                <a:cs typeface="Calibri"/>
                <a:sym typeface="Calibri"/>
              </a:rPr>
              <a:t>incluída</a:t>
            </a:r>
            <a:r>
              <a:rPr lang="es-PR" sz="1600" kern="0">
                <a:solidFill>
                  <a:schemeClr val="bg2">
                    <a:lumMod val="25000"/>
                  </a:schemeClr>
                </a:solidFill>
                <a:latin typeface="Century Gothic" panose="020B0502020202020204" pitchFamily="34" charset="0"/>
                <a:cs typeface="Calibri"/>
                <a:sym typeface="Calibri"/>
              </a:rPr>
              <a:t> la justificación de la agencia peticionaria, si aplica.</a:t>
            </a:r>
          </a:p>
          <a:p>
            <a:pPr marL="342900" lvl="0" indent="-342900" algn="just" defTabSz="914400">
              <a:buFont typeface="Arial" panose="020B0604020202020204" pitchFamily="34" charset="0"/>
              <a:buChar char="•"/>
            </a:pPr>
            <a:endParaRPr kumimoji="0" lang="es-PR" sz="2000" i="0" u="none" strike="noStrike" kern="0" cap="none" spc="0" normalizeH="0" baseline="0" noProof="0">
              <a:ln>
                <a:noFill/>
              </a:ln>
              <a:solidFill>
                <a:schemeClr val="bg2">
                  <a:lumMod val="25000"/>
                </a:schemeClr>
              </a:solidFill>
              <a:effectLst/>
              <a:uLnTx/>
              <a:uFillTx/>
              <a:latin typeface="Century Gothic" panose="020B0502020202020204" pitchFamily="34" charset="0"/>
              <a:cs typeface="Calibri"/>
            </a:endParaRPr>
          </a:p>
        </p:txBody>
      </p:sp>
      <p:sp>
        <p:nvSpPr>
          <p:cNvPr id="7" name="Rectangle: Rounded Corners 6">
            <a:extLst>
              <a:ext uri="{FF2B5EF4-FFF2-40B4-BE49-F238E27FC236}">
                <a16:creationId xmlns:a16="http://schemas.microsoft.com/office/drawing/2014/main" id="{403DAD31-3CC3-4B8F-8F2A-436259FC26A7}"/>
              </a:ext>
            </a:extLst>
          </p:cNvPr>
          <p:cNvSpPr/>
          <p:nvPr/>
        </p:nvSpPr>
        <p:spPr>
          <a:xfrm flipH="1">
            <a:off x="1083213" y="586707"/>
            <a:ext cx="57614" cy="72158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8" name="TextBox 7">
            <a:extLst>
              <a:ext uri="{FF2B5EF4-FFF2-40B4-BE49-F238E27FC236}">
                <a16:creationId xmlns:a16="http://schemas.microsoft.com/office/drawing/2014/main" id="{7FC04C10-3FE4-4125-9226-EFDC75F5D72B}"/>
              </a:ext>
            </a:extLst>
          </p:cNvPr>
          <p:cNvSpPr txBox="1"/>
          <p:nvPr/>
        </p:nvSpPr>
        <p:spPr>
          <a:xfrm>
            <a:off x="1213620" y="1469189"/>
            <a:ext cx="10255967" cy="101566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PR" sz="1600">
                <a:solidFill>
                  <a:schemeClr val="bg2">
                    <a:lumMod val="25000"/>
                  </a:schemeClr>
                </a:solidFill>
                <a:latin typeface="Century Gothic" panose="020B0502020202020204" pitchFamily="34" charset="0"/>
                <a:sym typeface="Calibri"/>
              </a:rPr>
              <a:t>Conforme a lo dispuesto en el Art. 34 de la Ley Núm. 73-2019, según enmendada, se conocerán como compras excepcionales, todas aquellas compras que estarán </a:t>
            </a:r>
            <a:r>
              <a:rPr lang="es-PR" sz="1600" b="1" u="sng">
                <a:solidFill>
                  <a:schemeClr val="accent1">
                    <a:lumMod val="75000"/>
                  </a:schemeClr>
                </a:solidFill>
                <a:latin typeface="Century Gothic" panose="020B0502020202020204" pitchFamily="34" charset="0"/>
                <a:sym typeface="Calibri"/>
              </a:rPr>
              <a:t>exceptuadas de realizarse utilizando los métodos de licitación</a:t>
            </a:r>
            <a:r>
              <a:rPr lang="es-PR" sz="1600" b="1" u="sng">
                <a:solidFill>
                  <a:schemeClr val="bg2">
                    <a:lumMod val="25000"/>
                  </a:schemeClr>
                </a:solidFill>
                <a:latin typeface="Century Gothic" panose="020B0502020202020204" pitchFamily="34" charset="0"/>
                <a:sym typeface="Calibri"/>
              </a:rPr>
              <a:t> </a:t>
            </a:r>
            <a:r>
              <a:rPr lang="es-PR" sz="1600">
                <a:solidFill>
                  <a:schemeClr val="bg2">
                    <a:lumMod val="25000"/>
                  </a:schemeClr>
                </a:solidFill>
                <a:latin typeface="Century Gothic" panose="020B0502020202020204" pitchFamily="34" charset="0"/>
                <a:sym typeface="Calibri"/>
              </a:rPr>
              <a:t>dispuestos en el Art. 31 de dicha Ley. </a:t>
            </a:r>
          </a:p>
          <a:p>
            <a:pPr defTabSz="914400" hangingPunct="0"/>
            <a:endParaRPr lang="es-PR" sz="1200">
              <a:solidFill>
                <a:schemeClr val="bg2">
                  <a:lumMod val="25000"/>
                </a:schemeClr>
              </a:solidFill>
              <a:latin typeface="Century Gothic" panose="020B0502020202020204" pitchFamily="34" charset="0"/>
              <a:sym typeface="Calibri"/>
            </a:endParaRPr>
          </a:p>
        </p:txBody>
      </p:sp>
    </p:spTree>
    <p:extLst>
      <p:ext uri="{BB962C8B-B14F-4D97-AF65-F5344CB8AC3E}">
        <p14:creationId xmlns:p14="http://schemas.microsoft.com/office/powerpoint/2010/main" val="25531672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E2BA712-DF8A-EE41-8F0C-90767DD83F38}"/>
              </a:ext>
            </a:extLst>
          </p:cNvPr>
          <p:cNvSpPr>
            <a:spLocks noGrp="1"/>
          </p:cNvSpPr>
          <p:nvPr>
            <p:ph type="title"/>
          </p:nvPr>
        </p:nvSpPr>
        <p:spPr>
          <a:xfrm>
            <a:off x="941495" y="294056"/>
            <a:ext cx="7612010" cy="520576"/>
          </a:xfrm>
        </p:spPr>
        <p:txBody>
          <a:bodyPr>
            <a:noAutofit/>
          </a:bodyPr>
          <a:lstStyle/>
          <a:p>
            <a:r>
              <a:rPr lang="en-US" sz="3200" b="1">
                <a:solidFill>
                  <a:schemeClr val="accent1">
                    <a:lumMod val="50000"/>
                  </a:schemeClr>
                </a:solidFill>
                <a:latin typeface="Century Gothic" panose="020B0502020202020204" pitchFamily="34" charset="0"/>
              </a:rPr>
              <a:t>Compras </a:t>
            </a:r>
            <a:r>
              <a:rPr lang="en-US" sz="3200" b="1" err="1">
                <a:solidFill>
                  <a:schemeClr val="accent1">
                    <a:lumMod val="50000"/>
                  </a:schemeClr>
                </a:solidFill>
                <a:latin typeface="Century Gothic" panose="020B0502020202020204" pitchFamily="34" charset="0"/>
              </a:rPr>
              <a:t>excepcionales</a:t>
            </a:r>
            <a:endParaRPr lang="es-PR" sz="3200" b="1">
              <a:solidFill>
                <a:schemeClr val="accent1">
                  <a:lumMod val="50000"/>
                </a:schemeClr>
              </a:solidFill>
              <a:latin typeface="Century Gothic" panose="020B0502020202020204" pitchFamily="34" charset="0"/>
            </a:endParaRPr>
          </a:p>
        </p:txBody>
      </p:sp>
      <p:sp>
        <p:nvSpPr>
          <p:cNvPr id="6" name="Flowchart: Off-page Connector 11">
            <a:extLst>
              <a:ext uri="{FF2B5EF4-FFF2-40B4-BE49-F238E27FC236}">
                <a16:creationId xmlns:a16="http://schemas.microsoft.com/office/drawing/2014/main" id="{C4A7209A-00D3-CB4F-B53E-F42C47CC5EE4}"/>
              </a:ext>
            </a:extLst>
          </p:cNvPr>
          <p:cNvSpPr/>
          <p:nvPr/>
        </p:nvSpPr>
        <p:spPr>
          <a:xfrm rot="16200000">
            <a:off x="3264547" y="-720708"/>
            <a:ext cx="507831" cy="4838404"/>
          </a:xfrm>
          <a:prstGeom prst="roundRect">
            <a:avLst/>
          </a:prstGeom>
          <a:solidFill>
            <a:schemeClr val="accent1">
              <a:lumMod val="7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9" name="TextBox 8">
            <a:extLst>
              <a:ext uri="{FF2B5EF4-FFF2-40B4-BE49-F238E27FC236}">
                <a16:creationId xmlns:a16="http://schemas.microsoft.com/office/drawing/2014/main" id="{620ECA45-0207-1C41-862B-13E23ED0A92B}"/>
              </a:ext>
            </a:extLst>
          </p:cNvPr>
          <p:cNvSpPr txBox="1"/>
          <p:nvPr/>
        </p:nvSpPr>
        <p:spPr>
          <a:xfrm>
            <a:off x="4196517" y="2875673"/>
            <a:ext cx="6886311" cy="1723549"/>
          </a:xfrm>
          <a:prstGeom prst="rect">
            <a:avLst/>
          </a:prstGeom>
          <a:ln w="12700">
            <a:noFill/>
          </a:ln>
        </p:spPr>
        <p:txBody>
          <a:bodyPr vert="horz" wrap="square" lIns="0" tIns="0" rIns="0" bIns="0" rtlCol="0">
            <a:spAutoFit/>
          </a:bodyPr>
          <a:lstStyle/>
          <a:p>
            <a:pPr marL="171450" indent="-171450" algn="just">
              <a:buClr>
                <a:schemeClr val="dk1"/>
              </a:buClr>
              <a:buSzPts val="1100"/>
              <a:buFont typeface="Arial" panose="020B0604020202020204" pitchFamily="34" charset="0"/>
              <a:buChar char="•"/>
            </a:pPr>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sym typeface="Roboto"/>
              </a:rPr>
              <a:t>Exista </a:t>
            </a: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una sola fuente </a:t>
            </a:r>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sym typeface="Roboto"/>
              </a:rPr>
              <a:t>de abastecimiento.</a:t>
            </a:r>
          </a:p>
          <a:p>
            <a:pPr marL="171450" indent="-171450" algn="just">
              <a:buClr>
                <a:schemeClr val="dk1"/>
              </a:buClr>
              <a:buSzPts val="1100"/>
              <a:buFont typeface="Arial" panose="020B0604020202020204" pitchFamily="34" charset="0"/>
              <a:buChar char="•"/>
            </a:pP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No hay suplidores </a:t>
            </a:r>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sym typeface="Roboto"/>
              </a:rPr>
              <a:t>en el mercado local y hay </a:t>
            </a: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sólo una fuente </a:t>
            </a:r>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sym typeface="Roboto"/>
              </a:rPr>
              <a:t>de abastecimiento fuera de PR</a:t>
            </a:r>
          </a:p>
          <a:p>
            <a:pPr marL="171450" indent="-171450" algn="just">
              <a:buClr>
                <a:schemeClr val="dk1"/>
              </a:buClr>
              <a:buSzPts val="1100"/>
              <a:buFont typeface="Arial" panose="020B0604020202020204" pitchFamily="34" charset="0"/>
              <a:buChar char="•"/>
            </a:pP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No se reciban cotizaciones en subasta</a:t>
            </a:r>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sym typeface="Roboto"/>
              </a:rPr>
              <a:t>; se debe emitir una segunda convocatoria. Sólo la Administradora puede recomendar este trámite.</a:t>
            </a:r>
          </a:p>
          <a:p>
            <a:pPr marL="171450" indent="-171450" algn="just">
              <a:buClr>
                <a:schemeClr val="dk1"/>
              </a:buClr>
              <a:buSzPts val="1100"/>
              <a:buFont typeface="Arial" panose="020B0604020202020204" pitchFamily="34" charset="0"/>
              <a:buChar char="•"/>
            </a:pPr>
            <a:r>
              <a:rPr lang="es-PR" sz="14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Todas las cotizaciones recibidas sean rechazadas</a:t>
            </a:r>
            <a:r>
              <a:rPr lang="es-PR" sz="1400" b="1">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sym typeface="Roboto"/>
              </a:rPr>
              <a:t> </a:t>
            </a:r>
            <a:r>
              <a:rPr lang="es-PR" sz="14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sym typeface="Roboto"/>
              </a:rPr>
              <a:t>porque no cumplen; se debe emitir una segunda convocatoria. Sólo la Administradora puede recomendar este trámite.</a:t>
            </a:r>
          </a:p>
        </p:txBody>
      </p:sp>
      <p:sp>
        <p:nvSpPr>
          <p:cNvPr id="12" name="TextBox 11">
            <a:extLst>
              <a:ext uri="{FF2B5EF4-FFF2-40B4-BE49-F238E27FC236}">
                <a16:creationId xmlns:a16="http://schemas.microsoft.com/office/drawing/2014/main" id="{45C3C084-D8CA-0549-87E3-C83580315520}"/>
              </a:ext>
            </a:extLst>
          </p:cNvPr>
          <p:cNvSpPr txBox="1"/>
          <p:nvPr/>
        </p:nvSpPr>
        <p:spPr>
          <a:xfrm>
            <a:off x="1287414" y="1511090"/>
            <a:ext cx="4838403" cy="338554"/>
          </a:xfrm>
          <a:prstGeom prst="rect">
            <a:avLst/>
          </a:prstGeom>
          <a:noFill/>
        </p:spPr>
        <p:txBody>
          <a:bodyPr wrap="square">
            <a:spAutoFit/>
          </a:bodyPr>
          <a:lstStyle/>
          <a:p>
            <a:r>
              <a:rPr lang="es-PR" sz="1600" b="1">
                <a:solidFill>
                  <a:schemeClr val="bg1"/>
                </a:solidFill>
                <a:latin typeface="Century Gothic" panose="020B0502020202020204" pitchFamily="34" charset="0"/>
                <a:ea typeface="Open Sans" panose="020B0606030504020204" pitchFamily="34" charset="0"/>
                <a:cs typeface="Open Sans" panose="020B0606030504020204" pitchFamily="34" charset="0"/>
              </a:rPr>
              <a:t>¿Cuándo ocurre una compra excepcional?</a:t>
            </a:r>
            <a:endParaRPr lang="es-PR" sz="1600">
              <a:solidFill>
                <a:schemeClr val="bg1"/>
              </a:solidFill>
              <a:latin typeface="Century Gothic" panose="020B0502020202020204" pitchFamily="34" charset="0"/>
              <a:ea typeface="Open Sans" panose="020B0606030504020204" pitchFamily="34" charset="0"/>
              <a:cs typeface="Open Sans" panose="020B0606030504020204" pitchFamily="34" charset="0"/>
            </a:endParaRPr>
          </a:p>
        </p:txBody>
      </p:sp>
      <p:sp>
        <p:nvSpPr>
          <p:cNvPr id="13" name="TextBox 12">
            <a:extLst>
              <a:ext uri="{FF2B5EF4-FFF2-40B4-BE49-F238E27FC236}">
                <a16:creationId xmlns:a16="http://schemas.microsoft.com/office/drawing/2014/main" id="{A385C176-C99A-0B45-BCE4-F1929D4866D6}"/>
              </a:ext>
            </a:extLst>
          </p:cNvPr>
          <p:cNvSpPr txBox="1"/>
          <p:nvPr/>
        </p:nvSpPr>
        <p:spPr>
          <a:xfrm>
            <a:off x="4329251" y="2346310"/>
            <a:ext cx="3593132" cy="276999"/>
          </a:xfrm>
          <a:prstGeom prst="rect">
            <a:avLst/>
          </a:prstGeom>
        </p:spPr>
        <p:txBody>
          <a:bodyPr wrap="square" lIns="0" tIns="0" rIns="0" bIns="0" rtlCol="0">
            <a:spAutoFit/>
          </a:bodyPr>
          <a:lstStyle/>
          <a:p>
            <a:r>
              <a:rPr lang="en-US" b="1" u="sng" err="1">
                <a:solidFill>
                  <a:schemeClr val="accent1">
                    <a:lumMod val="75000"/>
                  </a:schemeClr>
                </a:solidFill>
                <a:latin typeface="Century Gothic" panose="020B0502020202020204" pitchFamily="34" charset="0"/>
                <a:ea typeface="Open Sans" panose="020B0606030504020204" pitchFamily="34" charset="0"/>
                <a:cs typeface="Open Sans" panose="020B0606030504020204" pitchFamily="34" charset="0"/>
              </a:rPr>
              <a:t>Limitaciones</a:t>
            </a:r>
            <a:r>
              <a:rPr lang="en-US" b="1" u="sng">
                <a:solidFill>
                  <a:schemeClr val="accent1">
                    <a:lumMod val="75000"/>
                  </a:schemeClr>
                </a:solidFill>
                <a:latin typeface="Century Gothic" panose="020B0502020202020204" pitchFamily="34" charset="0"/>
                <a:ea typeface="Open Sans" panose="020B0606030504020204" pitchFamily="34" charset="0"/>
                <a:cs typeface="Open Sans" panose="020B0606030504020204" pitchFamily="34" charset="0"/>
              </a:rPr>
              <a:t> con  </a:t>
            </a:r>
            <a:r>
              <a:rPr lang="en-US" b="1" u="sng" err="1">
                <a:solidFill>
                  <a:schemeClr val="accent1">
                    <a:lumMod val="75000"/>
                  </a:schemeClr>
                </a:solidFill>
                <a:latin typeface="Century Gothic" panose="020B0502020202020204" pitchFamily="34" charset="0"/>
                <a:ea typeface="Open Sans" panose="020B0606030504020204" pitchFamily="34" charset="0"/>
                <a:cs typeface="Open Sans" panose="020B0606030504020204" pitchFamily="34" charset="0"/>
              </a:rPr>
              <a:t>suplidores</a:t>
            </a:r>
            <a:endParaRPr lang="es-PR" b="1" u="sng">
              <a:solidFill>
                <a:schemeClr val="accent1">
                  <a:lumMod val="75000"/>
                </a:schemeClr>
              </a:solidFill>
              <a:latin typeface="Century Gothic" panose="020B0502020202020204" pitchFamily="34" charset="0"/>
              <a:ea typeface="Open Sans" panose="020B0606030504020204" pitchFamily="34" charset="0"/>
              <a:cs typeface="Open Sans" panose="020B0606030504020204" pitchFamily="34" charset="0"/>
            </a:endParaRPr>
          </a:p>
        </p:txBody>
      </p:sp>
      <p:sp>
        <p:nvSpPr>
          <p:cNvPr id="16" name="Google Shape;525;p24">
            <a:extLst>
              <a:ext uri="{FF2B5EF4-FFF2-40B4-BE49-F238E27FC236}">
                <a16:creationId xmlns:a16="http://schemas.microsoft.com/office/drawing/2014/main" id="{ADB94881-6B80-424D-97D5-316351A2DF35}"/>
              </a:ext>
            </a:extLst>
          </p:cNvPr>
          <p:cNvSpPr txBox="1"/>
          <p:nvPr/>
        </p:nvSpPr>
        <p:spPr>
          <a:xfrm>
            <a:off x="720859" y="6244833"/>
            <a:ext cx="2062076" cy="328238"/>
          </a:xfrm>
          <a:prstGeom prst="rect">
            <a:avLst/>
          </a:prstGeom>
          <a:noFill/>
          <a:ln>
            <a:noFill/>
          </a:ln>
        </p:spPr>
        <p:txBody>
          <a:bodyPr spcFirstLastPara="1" wrap="square" lIns="91425" tIns="91425" rIns="91425" bIns="91425" anchor="ctr" anchorCtr="0">
            <a:noAutofit/>
          </a:bodyPr>
          <a:lstStyle/>
          <a:p>
            <a:endParaRPr lang="es-PR" sz="800">
              <a:latin typeface="Microsoft Sans Serif" panose="020B0604020202020204" pitchFamily="34" charset="0"/>
              <a:ea typeface="Microsoft Sans Serif" panose="020B0604020202020204" pitchFamily="34" charset="0"/>
              <a:cs typeface="Microsoft Sans Serif" panose="020B0604020202020204" pitchFamily="34" charset="0"/>
              <a:sym typeface="Roboto"/>
            </a:endParaRPr>
          </a:p>
          <a:p>
            <a:r>
              <a:rPr lang="es-PR" sz="800" b="1">
                <a:latin typeface="Microsoft Sans Serif" panose="020B0604020202020204" pitchFamily="34" charset="0"/>
                <a:ea typeface="Microsoft Sans Serif" panose="020B0604020202020204" pitchFamily="34" charset="0"/>
                <a:cs typeface="Microsoft Sans Serif" panose="020B0604020202020204" pitchFamily="34" charset="0"/>
                <a:sym typeface="Roboto"/>
              </a:rPr>
              <a:t>Fuente: </a:t>
            </a:r>
            <a:r>
              <a:rPr lang="es-PR" sz="800">
                <a:latin typeface="Microsoft Sans Serif" panose="020B0604020202020204" pitchFamily="34" charset="0"/>
                <a:ea typeface="Microsoft Sans Serif" panose="020B0604020202020204" pitchFamily="34" charset="0"/>
                <a:cs typeface="Microsoft Sans Serif" panose="020B0604020202020204" pitchFamily="34" charset="0"/>
                <a:sym typeface="Roboto"/>
              </a:rPr>
              <a:t>Capítulo 6 de Reglamento 9230</a:t>
            </a:r>
          </a:p>
        </p:txBody>
      </p:sp>
      <p:sp>
        <p:nvSpPr>
          <p:cNvPr id="18" name="Rectangle: Rounded Corners 17">
            <a:extLst>
              <a:ext uri="{FF2B5EF4-FFF2-40B4-BE49-F238E27FC236}">
                <a16:creationId xmlns:a16="http://schemas.microsoft.com/office/drawing/2014/main" id="{59D06C27-3C9A-4862-BA64-AE9FC33C3DD5}"/>
              </a:ext>
            </a:extLst>
          </p:cNvPr>
          <p:cNvSpPr/>
          <p:nvPr/>
        </p:nvSpPr>
        <p:spPr>
          <a:xfrm flipH="1">
            <a:off x="889624" y="384796"/>
            <a:ext cx="45719" cy="464840"/>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grpSp>
        <p:nvGrpSpPr>
          <p:cNvPr id="2" name="Group 1">
            <a:extLst>
              <a:ext uri="{FF2B5EF4-FFF2-40B4-BE49-F238E27FC236}">
                <a16:creationId xmlns:a16="http://schemas.microsoft.com/office/drawing/2014/main" id="{C4401F86-1B79-4D99-BF65-F4D4F950A632}"/>
              </a:ext>
            </a:extLst>
          </p:cNvPr>
          <p:cNvGrpSpPr/>
          <p:nvPr/>
        </p:nvGrpSpPr>
        <p:grpSpPr>
          <a:xfrm>
            <a:off x="1509160" y="2611965"/>
            <a:ext cx="1758462" cy="1828744"/>
            <a:chOff x="2609415" y="3358718"/>
            <a:chExt cx="1758462" cy="1828744"/>
          </a:xfrm>
        </p:grpSpPr>
        <p:sp>
          <p:nvSpPr>
            <p:cNvPr id="20" name="Oval 19">
              <a:extLst>
                <a:ext uri="{FF2B5EF4-FFF2-40B4-BE49-F238E27FC236}">
                  <a16:creationId xmlns:a16="http://schemas.microsoft.com/office/drawing/2014/main" id="{DDEA496B-C9A9-489F-994C-3485F40DF353}"/>
                </a:ext>
              </a:extLst>
            </p:cNvPr>
            <p:cNvSpPr/>
            <p:nvPr/>
          </p:nvSpPr>
          <p:spPr>
            <a:xfrm>
              <a:off x="2609416" y="3429001"/>
              <a:ext cx="1758461" cy="1758461"/>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pic>
          <p:nvPicPr>
            <p:cNvPr id="19" name="Graphic 18" descr="Cycle with people with solid fill">
              <a:extLst>
                <a:ext uri="{FF2B5EF4-FFF2-40B4-BE49-F238E27FC236}">
                  <a16:creationId xmlns:a16="http://schemas.microsoft.com/office/drawing/2014/main" id="{E305A7C2-A25F-4933-897C-C399F06831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609415" y="3358718"/>
              <a:ext cx="1758461" cy="1758461"/>
            </a:xfrm>
            <a:prstGeom prst="rect">
              <a:avLst/>
            </a:prstGeom>
          </p:spPr>
        </p:pic>
      </p:grpSp>
      <p:sp>
        <p:nvSpPr>
          <p:cNvPr id="17" name="Flowchart: Off-page Connector 11">
            <a:extLst>
              <a:ext uri="{FF2B5EF4-FFF2-40B4-BE49-F238E27FC236}">
                <a16:creationId xmlns:a16="http://schemas.microsoft.com/office/drawing/2014/main" id="{A7F5915D-B85B-4AF8-BB58-344674A3D14E}"/>
              </a:ext>
            </a:extLst>
          </p:cNvPr>
          <p:cNvSpPr/>
          <p:nvPr/>
        </p:nvSpPr>
        <p:spPr>
          <a:xfrm rot="16200000">
            <a:off x="3264548" y="-720708"/>
            <a:ext cx="507831" cy="4838404"/>
          </a:xfrm>
          <a:prstGeom prst="roundRect">
            <a:avLst/>
          </a:prstGeom>
          <a:solidFill>
            <a:srgbClr val="E0440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22" name="TextBox 21">
            <a:extLst>
              <a:ext uri="{FF2B5EF4-FFF2-40B4-BE49-F238E27FC236}">
                <a16:creationId xmlns:a16="http://schemas.microsoft.com/office/drawing/2014/main" id="{4744EDF5-D82F-4019-96D3-A51BC8CA29F4}"/>
              </a:ext>
            </a:extLst>
          </p:cNvPr>
          <p:cNvSpPr txBox="1"/>
          <p:nvPr/>
        </p:nvSpPr>
        <p:spPr>
          <a:xfrm>
            <a:off x="1287415" y="1511090"/>
            <a:ext cx="4838403" cy="338554"/>
          </a:xfrm>
          <a:prstGeom prst="rect">
            <a:avLst/>
          </a:prstGeom>
          <a:noFill/>
        </p:spPr>
        <p:txBody>
          <a:bodyPr wrap="square">
            <a:spAutoFit/>
          </a:bodyPr>
          <a:lstStyle/>
          <a:p>
            <a:r>
              <a:rPr lang="es-PR" sz="1600" b="1">
                <a:solidFill>
                  <a:schemeClr val="bg1"/>
                </a:solidFill>
                <a:latin typeface="Century Gothic" panose="020B0502020202020204" pitchFamily="34" charset="0"/>
                <a:ea typeface="Open Sans" panose="020B0606030504020204" pitchFamily="34" charset="0"/>
                <a:cs typeface="Open Sans" panose="020B0606030504020204" pitchFamily="34" charset="0"/>
              </a:rPr>
              <a:t>¿Cuándo ocurre una compra excepcional?</a:t>
            </a:r>
            <a:endParaRPr lang="es-PR" sz="1600">
              <a:solidFill>
                <a:schemeClr val="bg1"/>
              </a:solidFill>
              <a:latin typeface="Century Gothic" panose="020B0502020202020204" pitchFamily="34" charset="0"/>
              <a:ea typeface="Open Sans" panose="020B0606030504020204" pitchFamily="34" charset="0"/>
              <a:cs typeface="Open Sans" panose="020B0606030504020204" pitchFamily="34" charset="0"/>
            </a:endParaRPr>
          </a:p>
        </p:txBody>
      </p:sp>
      <p:sp>
        <p:nvSpPr>
          <p:cNvPr id="23" name="TextBox 22">
            <a:extLst>
              <a:ext uri="{FF2B5EF4-FFF2-40B4-BE49-F238E27FC236}">
                <a16:creationId xmlns:a16="http://schemas.microsoft.com/office/drawing/2014/main" id="{34E7793F-B110-42E9-89C8-64FCF1941F1E}"/>
              </a:ext>
            </a:extLst>
          </p:cNvPr>
          <p:cNvSpPr txBox="1"/>
          <p:nvPr/>
        </p:nvSpPr>
        <p:spPr>
          <a:xfrm>
            <a:off x="4329252" y="2346310"/>
            <a:ext cx="3593132" cy="276999"/>
          </a:xfrm>
          <a:prstGeom prst="rect">
            <a:avLst/>
          </a:prstGeom>
        </p:spPr>
        <p:txBody>
          <a:bodyPr wrap="square" lIns="0" tIns="0" rIns="0" bIns="0" rtlCol="0">
            <a:spAutoFit/>
          </a:bodyPr>
          <a:lstStyle/>
          <a:p>
            <a:r>
              <a:rPr lang="es-PR" b="1" u="sng">
                <a:solidFill>
                  <a:schemeClr val="accent1">
                    <a:lumMod val="75000"/>
                  </a:schemeClr>
                </a:solidFill>
                <a:latin typeface="Century Gothic" panose="020B0502020202020204" pitchFamily="34" charset="0"/>
                <a:ea typeface="Open Sans" panose="020B0606030504020204" pitchFamily="34" charset="0"/>
                <a:cs typeface="Open Sans" panose="020B0606030504020204" pitchFamily="34" charset="0"/>
              </a:rPr>
              <a:t>Limitaciones con  suplidores</a:t>
            </a:r>
          </a:p>
        </p:txBody>
      </p:sp>
      <p:grpSp>
        <p:nvGrpSpPr>
          <p:cNvPr id="24" name="Group 23">
            <a:extLst>
              <a:ext uri="{FF2B5EF4-FFF2-40B4-BE49-F238E27FC236}">
                <a16:creationId xmlns:a16="http://schemas.microsoft.com/office/drawing/2014/main" id="{3A741A48-3C87-41E8-914E-C1BEABD2F4DE}"/>
              </a:ext>
            </a:extLst>
          </p:cNvPr>
          <p:cNvGrpSpPr/>
          <p:nvPr/>
        </p:nvGrpSpPr>
        <p:grpSpPr>
          <a:xfrm>
            <a:off x="1509161" y="2611965"/>
            <a:ext cx="1758462" cy="1828744"/>
            <a:chOff x="2609415" y="3358718"/>
            <a:chExt cx="1758462" cy="1828744"/>
          </a:xfrm>
        </p:grpSpPr>
        <p:sp>
          <p:nvSpPr>
            <p:cNvPr id="25" name="Oval 24">
              <a:extLst>
                <a:ext uri="{FF2B5EF4-FFF2-40B4-BE49-F238E27FC236}">
                  <a16:creationId xmlns:a16="http://schemas.microsoft.com/office/drawing/2014/main" id="{48F8680C-E964-48ED-A062-25A66C976EED}"/>
                </a:ext>
              </a:extLst>
            </p:cNvPr>
            <p:cNvSpPr/>
            <p:nvPr/>
          </p:nvSpPr>
          <p:spPr>
            <a:xfrm>
              <a:off x="2609416" y="3429001"/>
              <a:ext cx="1758461" cy="1758461"/>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pic>
          <p:nvPicPr>
            <p:cNvPr id="26" name="Graphic 25" descr="Cycle with people with solid fill">
              <a:extLst>
                <a:ext uri="{FF2B5EF4-FFF2-40B4-BE49-F238E27FC236}">
                  <a16:creationId xmlns:a16="http://schemas.microsoft.com/office/drawing/2014/main" id="{B5201C3D-3A04-4D2F-9BA2-5CADEAA0B08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609415" y="3358718"/>
              <a:ext cx="1758461" cy="1758461"/>
            </a:xfrm>
            <a:prstGeom prst="rect">
              <a:avLst/>
            </a:prstGeom>
          </p:spPr>
        </p:pic>
      </p:grpSp>
    </p:spTree>
    <p:extLst>
      <p:ext uri="{BB962C8B-B14F-4D97-AF65-F5344CB8AC3E}">
        <p14:creationId xmlns:p14="http://schemas.microsoft.com/office/powerpoint/2010/main" val="28273896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C633A7B-3BD8-46C0-9BF2-3024EB8E866E}"/>
              </a:ext>
            </a:extLst>
          </p:cNvPr>
          <p:cNvSpPr txBox="1"/>
          <p:nvPr/>
        </p:nvSpPr>
        <p:spPr>
          <a:xfrm>
            <a:off x="3582674" y="1778252"/>
            <a:ext cx="7230637" cy="1477328"/>
          </a:xfrm>
          <a:prstGeom prst="rect">
            <a:avLst/>
          </a:prstGeom>
          <a:ln w="12700">
            <a:noFill/>
          </a:ln>
        </p:spPr>
        <p:txBody>
          <a:bodyPr vert="horz" wrap="square" lIns="0" tIns="0" rIns="0" bIns="0" rtlCol="0">
            <a:spAutoFit/>
          </a:bodyPr>
          <a:lstStyle/>
          <a:p>
            <a:pPr marL="171450" indent="-171450">
              <a:buClr>
                <a:schemeClr val="dk1"/>
              </a:buClr>
              <a:buSzPts val="1100"/>
              <a:buFont typeface="Arial" panose="020B0604020202020204" pitchFamily="34" charset="0"/>
              <a:buChar char="•"/>
            </a:pPr>
            <a:r>
              <a:rPr lang="es-PR" sz="1600">
                <a:latin typeface="Century Gothic" panose="020B0502020202020204" pitchFamily="34" charset="0"/>
                <a:ea typeface="Open Sans" panose="020B0606030504020204" pitchFamily="34" charset="0"/>
                <a:cs typeface="Open Sans" panose="020B0606030504020204" pitchFamily="34" charset="0"/>
                <a:sym typeface="Roboto"/>
              </a:rPr>
              <a:t>Gobernador declare </a:t>
            </a:r>
            <a:r>
              <a:rPr lang="es-PR" sz="16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estado de emergencia</a:t>
            </a:r>
            <a:r>
              <a:rPr lang="es-PR" sz="1600">
                <a:latin typeface="Century Gothic" panose="020B0502020202020204" pitchFamily="34" charset="0"/>
                <a:ea typeface="Open Sans" panose="020B0606030504020204" pitchFamily="34" charset="0"/>
                <a:cs typeface="Open Sans" panose="020B0606030504020204" pitchFamily="34" charset="0"/>
                <a:sym typeface="Roboto"/>
              </a:rPr>
              <a:t>.</a:t>
            </a:r>
          </a:p>
          <a:p>
            <a:pPr marL="171450" indent="-171450">
              <a:buClr>
                <a:schemeClr val="dk1"/>
              </a:buClr>
              <a:buSzPts val="1100"/>
              <a:buFont typeface="Arial" panose="020B0604020202020204" pitchFamily="34" charset="0"/>
              <a:buChar char="•"/>
            </a:pPr>
            <a:r>
              <a:rPr lang="es-PR" sz="1600">
                <a:latin typeface="Century Gothic" panose="020B0502020202020204" pitchFamily="34" charset="0"/>
                <a:ea typeface="Open Sans" panose="020B0606030504020204" pitchFamily="34" charset="0"/>
                <a:cs typeface="Open Sans" panose="020B0606030504020204" pitchFamily="34" charset="0"/>
                <a:sym typeface="Roboto"/>
              </a:rPr>
              <a:t>La </a:t>
            </a:r>
            <a:r>
              <a:rPr lang="es-PR" sz="16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vigencia de fondos </a:t>
            </a:r>
            <a:r>
              <a:rPr lang="es-PR" sz="1600">
                <a:latin typeface="Century Gothic" panose="020B0502020202020204" pitchFamily="34" charset="0"/>
                <a:ea typeface="Open Sans" panose="020B0606030504020204" pitchFamily="34" charset="0"/>
                <a:cs typeface="Open Sans" panose="020B0606030504020204" pitchFamily="34" charset="0"/>
                <a:sym typeface="Roboto"/>
              </a:rPr>
              <a:t>esté próxima al vencimiento (si los trámites se realizan 60 días antes).</a:t>
            </a:r>
          </a:p>
          <a:p>
            <a:pPr marL="171450" indent="-171450">
              <a:buClr>
                <a:schemeClr val="dk1"/>
              </a:buClr>
              <a:buSzPts val="1100"/>
              <a:buFont typeface="Arial" panose="020B0604020202020204" pitchFamily="34" charset="0"/>
              <a:buChar char="•"/>
            </a:pPr>
            <a:r>
              <a:rPr lang="es-PR" sz="1600">
                <a:latin typeface="Century Gothic" panose="020B0502020202020204" pitchFamily="34" charset="0"/>
                <a:ea typeface="Open Sans" panose="020B0606030504020204" pitchFamily="34" charset="0"/>
                <a:cs typeface="Open Sans" panose="020B0606030504020204" pitchFamily="34" charset="0"/>
                <a:sym typeface="Roboto"/>
              </a:rPr>
              <a:t>La </a:t>
            </a:r>
            <a:r>
              <a:rPr lang="es-PR" sz="16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propiedad gubernamental </a:t>
            </a:r>
            <a:r>
              <a:rPr lang="es-PR" sz="1600">
                <a:latin typeface="Century Gothic" panose="020B0502020202020204" pitchFamily="34" charset="0"/>
                <a:ea typeface="Open Sans" panose="020B0606030504020204" pitchFamily="34" charset="0"/>
                <a:cs typeface="Open Sans" panose="020B0606030504020204" pitchFamily="34" charset="0"/>
                <a:sym typeface="Roboto"/>
              </a:rPr>
              <a:t>pueda dañarse o perderse.</a:t>
            </a:r>
          </a:p>
          <a:p>
            <a:pPr marL="171450" indent="-171450">
              <a:buClr>
                <a:schemeClr val="dk1"/>
              </a:buClr>
              <a:buSzPts val="1100"/>
              <a:buFont typeface="Arial" panose="020B0604020202020204" pitchFamily="34" charset="0"/>
              <a:buChar char="•"/>
            </a:pPr>
            <a:r>
              <a:rPr lang="es-PR" sz="1600">
                <a:latin typeface="Century Gothic" panose="020B0502020202020204" pitchFamily="34" charset="0"/>
                <a:ea typeface="Open Sans" panose="020B0606030504020204" pitchFamily="34" charset="0"/>
                <a:cs typeface="Open Sans" panose="020B0606030504020204" pitchFamily="34" charset="0"/>
                <a:sym typeface="Roboto"/>
              </a:rPr>
              <a:t>Se necesiten </a:t>
            </a:r>
            <a:r>
              <a:rPr lang="es-PR" sz="16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piezas de repuesto, accesorios, o servicio </a:t>
            </a:r>
            <a:r>
              <a:rPr lang="es-PR" sz="1600">
                <a:latin typeface="Century Gothic" panose="020B0502020202020204" pitchFamily="34" charset="0"/>
                <a:ea typeface="Open Sans" panose="020B0606030504020204" pitchFamily="34" charset="0"/>
                <a:cs typeface="Open Sans" panose="020B0606030504020204" pitchFamily="34" charset="0"/>
                <a:sym typeface="Roboto"/>
              </a:rPr>
              <a:t>bajo contrato.</a:t>
            </a:r>
          </a:p>
          <a:p>
            <a:pPr marL="171450" indent="-171450">
              <a:buClr>
                <a:schemeClr val="dk1"/>
              </a:buClr>
              <a:buSzPts val="1100"/>
              <a:buFont typeface="Arial" panose="020B0604020202020204" pitchFamily="34" charset="0"/>
              <a:buChar char="•"/>
            </a:pPr>
            <a:r>
              <a:rPr lang="es-PR" sz="1600">
                <a:latin typeface="Century Gothic" panose="020B0502020202020204" pitchFamily="34" charset="0"/>
                <a:ea typeface="Open Sans" panose="020B0606030504020204" pitchFamily="34" charset="0"/>
                <a:cs typeface="Open Sans" panose="020B0606030504020204" pitchFamily="34" charset="0"/>
                <a:sym typeface="Roboto"/>
              </a:rPr>
              <a:t>Situación de emergencia que genere </a:t>
            </a:r>
            <a:r>
              <a:rPr lang="es-PR" sz="16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necesidades</a:t>
            </a:r>
            <a:r>
              <a:rPr lang="es-PR" sz="1600">
                <a:latin typeface="Century Gothic" panose="020B0502020202020204" pitchFamily="34" charset="0"/>
                <a:ea typeface="Open Sans" panose="020B0606030504020204" pitchFamily="34" charset="0"/>
                <a:cs typeface="Open Sans" panose="020B0606030504020204" pitchFamily="34" charset="0"/>
                <a:sym typeface="Roboto"/>
              </a:rPr>
              <a:t>.</a:t>
            </a:r>
          </a:p>
        </p:txBody>
      </p:sp>
      <p:sp>
        <p:nvSpPr>
          <p:cNvPr id="7" name="TextBox 6">
            <a:extLst>
              <a:ext uri="{FF2B5EF4-FFF2-40B4-BE49-F238E27FC236}">
                <a16:creationId xmlns:a16="http://schemas.microsoft.com/office/drawing/2014/main" id="{AB596B33-2D76-43A0-981F-A4B46562FBDE}"/>
              </a:ext>
            </a:extLst>
          </p:cNvPr>
          <p:cNvSpPr txBox="1"/>
          <p:nvPr/>
        </p:nvSpPr>
        <p:spPr>
          <a:xfrm>
            <a:off x="3582675" y="4046012"/>
            <a:ext cx="7612010" cy="1015663"/>
          </a:xfrm>
          <a:prstGeom prst="rect">
            <a:avLst/>
          </a:prstGeom>
          <a:ln w="12700">
            <a:noFill/>
          </a:ln>
        </p:spPr>
        <p:txBody>
          <a:bodyPr vert="horz" wrap="square" lIns="0" tIns="0" rIns="0" bIns="0" rtlCol="0">
            <a:spAutoFit/>
          </a:bodyPr>
          <a:lstStyle/>
          <a:p>
            <a:pPr marL="171450" indent="-171450">
              <a:buClr>
                <a:schemeClr val="dk1"/>
              </a:buClr>
              <a:buSzPts val="1100"/>
              <a:buFont typeface="Arial" panose="020B0604020202020204" pitchFamily="34" charset="0"/>
              <a:buChar char="•"/>
            </a:pPr>
            <a:r>
              <a:rPr lang="es-PR" sz="1600">
                <a:latin typeface="Century Gothic" panose="020B0502020202020204" pitchFamily="34" charset="0"/>
                <a:ea typeface="Open Sans" panose="020B0606030504020204" pitchFamily="34" charset="0"/>
                <a:cs typeface="Open Sans" panose="020B0606030504020204" pitchFamily="34" charset="0"/>
                <a:sym typeface="Roboto"/>
              </a:rPr>
              <a:t>Los </a:t>
            </a:r>
            <a:r>
              <a:rPr lang="es-PR" sz="16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precios</a:t>
            </a:r>
            <a:r>
              <a:rPr lang="es-PR" sz="1600" b="1">
                <a:latin typeface="Century Gothic" panose="020B0502020202020204" pitchFamily="34" charset="0"/>
                <a:ea typeface="Open Sans" panose="020B0606030504020204" pitchFamily="34" charset="0"/>
                <a:cs typeface="Open Sans" panose="020B0606030504020204" pitchFamily="34" charset="0"/>
                <a:sym typeface="Roboto"/>
              </a:rPr>
              <a:t> </a:t>
            </a:r>
            <a:r>
              <a:rPr lang="es-PR" sz="1600">
                <a:latin typeface="Century Gothic" panose="020B0502020202020204" pitchFamily="34" charset="0"/>
                <a:ea typeface="Open Sans" panose="020B0606030504020204" pitchFamily="34" charset="0"/>
                <a:cs typeface="Open Sans" panose="020B0606030504020204" pitchFamily="34" charset="0"/>
                <a:sym typeface="Roboto"/>
              </a:rPr>
              <a:t>mínimos estén </a:t>
            </a:r>
            <a:r>
              <a:rPr lang="es-PR" sz="16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fijados por Ley</a:t>
            </a:r>
            <a:r>
              <a:rPr lang="es-PR" sz="1600">
                <a:latin typeface="Century Gothic" panose="020B0502020202020204" pitchFamily="34" charset="0"/>
                <a:ea typeface="Open Sans" panose="020B0606030504020204" pitchFamily="34" charset="0"/>
                <a:cs typeface="Open Sans" panose="020B0606030504020204" pitchFamily="34" charset="0"/>
                <a:sym typeface="Roboto"/>
              </a:rPr>
              <a:t>.</a:t>
            </a:r>
          </a:p>
          <a:p>
            <a:pPr marL="171450" indent="-171450">
              <a:buClr>
                <a:schemeClr val="dk1"/>
              </a:buClr>
              <a:buSzPts val="1100"/>
              <a:buFont typeface="Arial" panose="020B0604020202020204" pitchFamily="34" charset="0"/>
              <a:buChar char="•"/>
            </a:pPr>
            <a:r>
              <a:rPr lang="es-PR" sz="1600">
                <a:latin typeface="Century Gothic" panose="020B0502020202020204" pitchFamily="34" charset="0"/>
                <a:ea typeface="Open Sans" panose="020B0606030504020204" pitchFamily="34" charset="0"/>
                <a:cs typeface="Open Sans" panose="020B0606030504020204" pitchFamily="34" charset="0"/>
                <a:sym typeface="Roboto"/>
              </a:rPr>
              <a:t>La compra se </a:t>
            </a:r>
            <a:r>
              <a:rPr lang="es-PR">
                <a:latin typeface="Century Gothic" panose="020B0502020202020204" pitchFamily="34" charset="0"/>
                <a:ea typeface="Open Sans" panose="020B0606030504020204" pitchFamily="34" charset="0"/>
                <a:cs typeface="Open Sans" panose="020B0606030504020204" pitchFamily="34" charset="0"/>
                <a:sym typeface="Roboto"/>
              </a:rPr>
              <a:t>realice</a:t>
            </a:r>
            <a:r>
              <a:rPr lang="es-PR" sz="1600">
                <a:latin typeface="Century Gothic" panose="020B0502020202020204" pitchFamily="34" charset="0"/>
                <a:ea typeface="Open Sans" panose="020B0606030504020204" pitchFamily="34" charset="0"/>
                <a:cs typeface="Open Sans" panose="020B0606030504020204" pitchFamily="34" charset="0"/>
                <a:sym typeface="Roboto"/>
              </a:rPr>
              <a:t> al </a:t>
            </a:r>
            <a:r>
              <a:rPr lang="es-PR" sz="16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Gobierno de EU</a:t>
            </a:r>
            <a:r>
              <a:rPr lang="es-PR" sz="1600">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 </a:t>
            </a:r>
            <a:r>
              <a:rPr lang="es-PR" sz="1600">
                <a:latin typeface="Century Gothic" panose="020B0502020202020204" pitchFamily="34" charset="0"/>
                <a:ea typeface="Open Sans" panose="020B0606030504020204" pitchFamily="34" charset="0"/>
                <a:cs typeface="Open Sans" panose="020B0606030504020204" pitchFamily="34" charset="0"/>
                <a:sym typeface="Roboto"/>
              </a:rPr>
              <a:t>o Entidades Gubernamentales de Gobierno.</a:t>
            </a:r>
          </a:p>
          <a:p>
            <a:pPr marL="171450" indent="-171450">
              <a:buClr>
                <a:schemeClr val="dk1"/>
              </a:buClr>
              <a:buSzPts val="1100"/>
              <a:buFont typeface="Arial" panose="020B0604020202020204" pitchFamily="34" charset="0"/>
              <a:buChar char="•"/>
            </a:pPr>
            <a:r>
              <a:rPr lang="es-PR" sz="1600">
                <a:latin typeface="Century Gothic" panose="020B0502020202020204" pitchFamily="34" charset="0"/>
                <a:ea typeface="Open Sans" panose="020B0606030504020204" pitchFamily="34" charset="0"/>
                <a:cs typeface="Open Sans" panose="020B0606030504020204" pitchFamily="34" charset="0"/>
                <a:sym typeface="Roboto"/>
              </a:rPr>
              <a:t>Los artículos sean </a:t>
            </a:r>
            <a:r>
              <a:rPr lang="es-PR" sz="1600" b="1">
                <a:solidFill>
                  <a:schemeClr val="accent1">
                    <a:lumMod val="50000"/>
                  </a:schemeClr>
                </a:solidFill>
                <a:latin typeface="Century Gothic" panose="020B0502020202020204" pitchFamily="34" charset="0"/>
                <a:ea typeface="Open Sans" panose="020B0606030504020204" pitchFamily="34" charset="0"/>
                <a:cs typeface="Open Sans" panose="020B0606030504020204" pitchFamily="34" charset="0"/>
                <a:sym typeface="Roboto"/>
              </a:rPr>
              <a:t>especializados</a:t>
            </a:r>
            <a:r>
              <a:rPr lang="es-PR" sz="1600">
                <a:latin typeface="Century Gothic" panose="020B0502020202020204" pitchFamily="34" charset="0"/>
                <a:ea typeface="Open Sans" panose="020B0606030504020204" pitchFamily="34" charset="0"/>
                <a:cs typeface="Open Sans" panose="020B0606030504020204" pitchFamily="34" charset="0"/>
                <a:sym typeface="Roboto"/>
              </a:rPr>
              <a:t>.</a:t>
            </a:r>
          </a:p>
        </p:txBody>
      </p:sp>
      <p:sp>
        <p:nvSpPr>
          <p:cNvPr id="9" name="TextBox 8">
            <a:extLst>
              <a:ext uri="{FF2B5EF4-FFF2-40B4-BE49-F238E27FC236}">
                <a16:creationId xmlns:a16="http://schemas.microsoft.com/office/drawing/2014/main" id="{8395A5DD-423A-46C3-9D9E-173ADC2009AE}"/>
              </a:ext>
            </a:extLst>
          </p:cNvPr>
          <p:cNvSpPr txBox="1"/>
          <p:nvPr/>
        </p:nvSpPr>
        <p:spPr>
          <a:xfrm>
            <a:off x="3582674" y="3579099"/>
            <a:ext cx="3857680" cy="276999"/>
          </a:xfrm>
          <a:prstGeom prst="rect">
            <a:avLst/>
          </a:prstGeom>
        </p:spPr>
        <p:txBody>
          <a:bodyPr wrap="square" lIns="0" tIns="0" rIns="0" bIns="0" rtlCol="0">
            <a:spAutoFit/>
          </a:bodyPr>
          <a:lstStyle/>
          <a:p>
            <a:r>
              <a:rPr lang="en-US" b="1" u="sng" err="1">
                <a:solidFill>
                  <a:schemeClr val="accent1">
                    <a:lumMod val="75000"/>
                  </a:schemeClr>
                </a:solidFill>
                <a:latin typeface="Century Gothic" panose="020B0502020202020204" pitchFamily="34" charset="0"/>
                <a:ea typeface="Open Sans" panose="020B0606030504020204" pitchFamily="34" charset="0"/>
                <a:cs typeface="Open Sans" panose="020B0606030504020204" pitchFamily="34" charset="0"/>
              </a:rPr>
              <a:t>Otras</a:t>
            </a:r>
            <a:r>
              <a:rPr lang="en-US" b="1" u="sng">
                <a:solidFill>
                  <a:schemeClr val="accent1">
                    <a:lumMod val="75000"/>
                  </a:schemeClr>
                </a:solidFill>
                <a:latin typeface="Century Gothic" panose="020B0502020202020204" pitchFamily="34" charset="0"/>
                <a:ea typeface="Open Sans" panose="020B0606030504020204" pitchFamily="34" charset="0"/>
                <a:cs typeface="Open Sans" panose="020B0606030504020204" pitchFamily="34" charset="0"/>
              </a:rPr>
              <a:t> </a:t>
            </a:r>
            <a:r>
              <a:rPr lang="en-US" b="1" u="sng" err="1">
                <a:solidFill>
                  <a:schemeClr val="accent1">
                    <a:lumMod val="75000"/>
                  </a:schemeClr>
                </a:solidFill>
                <a:latin typeface="Century Gothic" panose="020B0502020202020204" pitchFamily="34" charset="0"/>
                <a:ea typeface="Open Sans" panose="020B0606030504020204" pitchFamily="34" charset="0"/>
                <a:cs typeface="Open Sans" panose="020B0606030504020204" pitchFamily="34" charset="0"/>
              </a:rPr>
              <a:t>circunstancias</a:t>
            </a:r>
            <a:endParaRPr lang="es-PR" b="1" u="sng">
              <a:solidFill>
                <a:schemeClr val="accent1">
                  <a:lumMod val="75000"/>
                </a:schemeClr>
              </a:solidFill>
              <a:latin typeface="Century Gothic" panose="020B0502020202020204" pitchFamily="34" charset="0"/>
              <a:ea typeface="Open Sans" panose="020B0606030504020204" pitchFamily="34" charset="0"/>
              <a:cs typeface="Open Sans" panose="020B0606030504020204" pitchFamily="34" charset="0"/>
            </a:endParaRPr>
          </a:p>
        </p:txBody>
      </p:sp>
      <p:sp>
        <p:nvSpPr>
          <p:cNvPr id="10" name="Google Shape;525;p24">
            <a:extLst>
              <a:ext uri="{FF2B5EF4-FFF2-40B4-BE49-F238E27FC236}">
                <a16:creationId xmlns:a16="http://schemas.microsoft.com/office/drawing/2014/main" id="{F3496DDB-7B72-4141-B8B7-9EED0D2D81E4}"/>
              </a:ext>
            </a:extLst>
          </p:cNvPr>
          <p:cNvSpPr txBox="1"/>
          <p:nvPr/>
        </p:nvSpPr>
        <p:spPr>
          <a:xfrm>
            <a:off x="4065563" y="5228128"/>
            <a:ext cx="7052216" cy="618132"/>
          </a:xfrm>
          <a:prstGeom prst="rect">
            <a:avLst/>
          </a:prstGeom>
          <a:noFill/>
          <a:ln>
            <a:noFill/>
          </a:ln>
        </p:spPr>
        <p:txBody>
          <a:bodyPr spcFirstLastPara="1" wrap="square" lIns="91425" tIns="91425" rIns="91425" bIns="91425" anchor="ctr" anchorCtr="0">
            <a:noAutofit/>
          </a:bodyPr>
          <a:lstStyle/>
          <a:p>
            <a:r>
              <a:rPr lang="en-US" sz="11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sym typeface="Roboto"/>
              </a:rPr>
              <a:t>* T</a:t>
            </a:r>
            <a:r>
              <a:rPr lang="es-PR" sz="1100">
                <a:solidFill>
                  <a:schemeClr val="bg2">
                    <a:lumMod val="25000"/>
                  </a:schemeClr>
                </a:solidFill>
                <a:latin typeface="Century Gothic" panose="020B0502020202020204" pitchFamily="34" charset="0"/>
                <a:ea typeface="Open Sans" panose="020B0606030504020204" pitchFamily="34" charset="0"/>
                <a:cs typeface="Open Sans" panose="020B0606030504020204" pitchFamily="34" charset="0"/>
                <a:sym typeface="Roboto"/>
              </a:rPr>
              <a:t>oda compra excepcional deberá ser recomendada mediante escrito por el Administrador Auxiliar de Adquisiciones y autorizada por el Oficial de Licitación</a:t>
            </a:r>
          </a:p>
        </p:txBody>
      </p:sp>
      <p:sp>
        <p:nvSpPr>
          <p:cNvPr id="8" name="TextBox 7">
            <a:extLst>
              <a:ext uri="{FF2B5EF4-FFF2-40B4-BE49-F238E27FC236}">
                <a16:creationId xmlns:a16="http://schemas.microsoft.com/office/drawing/2014/main" id="{64AFF8E0-25EC-4732-BF5D-EFD6D5DBF834}"/>
              </a:ext>
            </a:extLst>
          </p:cNvPr>
          <p:cNvSpPr txBox="1"/>
          <p:nvPr/>
        </p:nvSpPr>
        <p:spPr>
          <a:xfrm>
            <a:off x="3582674" y="1249581"/>
            <a:ext cx="4748908" cy="276999"/>
          </a:xfrm>
          <a:prstGeom prst="rect">
            <a:avLst/>
          </a:prstGeom>
        </p:spPr>
        <p:txBody>
          <a:bodyPr wrap="square" lIns="0" tIns="0" rIns="0" bIns="0" rtlCol="0">
            <a:spAutoFit/>
          </a:bodyPr>
          <a:lstStyle/>
          <a:p>
            <a:r>
              <a:rPr lang="en-US" b="1" u="sng" err="1">
                <a:solidFill>
                  <a:schemeClr val="accent1">
                    <a:lumMod val="75000"/>
                  </a:schemeClr>
                </a:solidFill>
                <a:latin typeface="Century Gothic" panose="020B0502020202020204" pitchFamily="34" charset="0"/>
                <a:ea typeface="Open Sans" panose="020B0606030504020204" pitchFamily="34" charset="0"/>
                <a:cs typeface="Open Sans" panose="020B0606030504020204" pitchFamily="34" charset="0"/>
              </a:rPr>
              <a:t>Limitaciones</a:t>
            </a:r>
            <a:r>
              <a:rPr lang="en-US" b="1" u="sng">
                <a:solidFill>
                  <a:schemeClr val="accent1">
                    <a:lumMod val="75000"/>
                  </a:schemeClr>
                </a:solidFill>
                <a:latin typeface="Century Gothic" panose="020B0502020202020204" pitchFamily="34" charset="0"/>
                <a:ea typeface="Open Sans" panose="020B0606030504020204" pitchFamily="34" charset="0"/>
                <a:cs typeface="Open Sans" panose="020B0606030504020204" pitchFamily="34" charset="0"/>
              </a:rPr>
              <a:t> de </a:t>
            </a:r>
            <a:r>
              <a:rPr lang="en-US" b="1" u="sng" err="1">
                <a:solidFill>
                  <a:schemeClr val="accent1">
                    <a:lumMod val="75000"/>
                  </a:schemeClr>
                </a:solidFill>
                <a:latin typeface="Century Gothic" panose="020B0502020202020204" pitchFamily="34" charset="0"/>
                <a:ea typeface="Open Sans" panose="020B0606030504020204" pitchFamily="34" charset="0"/>
                <a:cs typeface="Open Sans" panose="020B0606030504020204" pitchFamily="34" charset="0"/>
              </a:rPr>
              <a:t>emergencias</a:t>
            </a:r>
            <a:endParaRPr lang="es-PR" b="1" u="sng">
              <a:solidFill>
                <a:schemeClr val="accent1">
                  <a:lumMod val="75000"/>
                </a:schemeClr>
              </a:solidFill>
              <a:latin typeface="Century Gothic" panose="020B0502020202020204" pitchFamily="34" charset="0"/>
              <a:ea typeface="Open Sans" panose="020B0606030504020204" pitchFamily="34" charset="0"/>
              <a:cs typeface="Open Sans" panose="020B0606030504020204" pitchFamily="34" charset="0"/>
            </a:endParaRPr>
          </a:p>
        </p:txBody>
      </p:sp>
      <p:sp>
        <p:nvSpPr>
          <p:cNvPr id="11" name="Title 2">
            <a:extLst>
              <a:ext uri="{FF2B5EF4-FFF2-40B4-BE49-F238E27FC236}">
                <a16:creationId xmlns:a16="http://schemas.microsoft.com/office/drawing/2014/main" id="{61A4F741-BE23-4756-A70C-3B8417466944}"/>
              </a:ext>
            </a:extLst>
          </p:cNvPr>
          <p:cNvSpPr txBox="1">
            <a:spLocks/>
          </p:cNvSpPr>
          <p:nvPr/>
        </p:nvSpPr>
        <p:spPr>
          <a:xfrm>
            <a:off x="1024372" y="476981"/>
            <a:ext cx="7612010" cy="520576"/>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chemeClr val="accent1">
                    <a:lumMod val="50000"/>
                  </a:schemeClr>
                </a:solidFill>
                <a:latin typeface="Century Gothic" panose="020B0502020202020204" pitchFamily="34" charset="0"/>
              </a:rPr>
              <a:t>Compras </a:t>
            </a:r>
            <a:r>
              <a:rPr lang="en-US" sz="3200" b="1" err="1">
                <a:solidFill>
                  <a:schemeClr val="accent1">
                    <a:lumMod val="50000"/>
                  </a:schemeClr>
                </a:solidFill>
                <a:latin typeface="Century Gothic" panose="020B0502020202020204" pitchFamily="34" charset="0"/>
              </a:rPr>
              <a:t>excepcionales</a:t>
            </a:r>
            <a:endParaRPr lang="es-PR" sz="3200" b="1">
              <a:solidFill>
                <a:schemeClr val="accent1">
                  <a:lumMod val="50000"/>
                </a:schemeClr>
              </a:solidFill>
              <a:latin typeface="Century Gothic" panose="020B0502020202020204" pitchFamily="34" charset="0"/>
            </a:endParaRPr>
          </a:p>
        </p:txBody>
      </p:sp>
      <p:sp>
        <p:nvSpPr>
          <p:cNvPr id="12" name="Rectangle: Rounded Corners 11">
            <a:extLst>
              <a:ext uri="{FF2B5EF4-FFF2-40B4-BE49-F238E27FC236}">
                <a16:creationId xmlns:a16="http://schemas.microsoft.com/office/drawing/2014/main" id="{E8566EC5-5C55-40CE-AA59-4A8E5F93CD6B}"/>
              </a:ext>
            </a:extLst>
          </p:cNvPr>
          <p:cNvSpPr/>
          <p:nvPr/>
        </p:nvSpPr>
        <p:spPr>
          <a:xfrm flipH="1">
            <a:off x="812005" y="329059"/>
            <a:ext cx="67988" cy="721333"/>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grpSp>
        <p:nvGrpSpPr>
          <p:cNvPr id="2" name="Group 1">
            <a:extLst>
              <a:ext uri="{FF2B5EF4-FFF2-40B4-BE49-F238E27FC236}">
                <a16:creationId xmlns:a16="http://schemas.microsoft.com/office/drawing/2014/main" id="{6C41EECE-E207-41D6-97F2-F3C1BCFEFE25}"/>
              </a:ext>
            </a:extLst>
          </p:cNvPr>
          <p:cNvGrpSpPr/>
          <p:nvPr/>
        </p:nvGrpSpPr>
        <p:grpSpPr>
          <a:xfrm>
            <a:off x="1074221" y="1312453"/>
            <a:ext cx="1758461" cy="1758461"/>
            <a:chOff x="2663484" y="1473090"/>
            <a:chExt cx="1758461" cy="1758461"/>
          </a:xfrm>
        </p:grpSpPr>
        <p:sp>
          <p:nvSpPr>
            <p:cNvPr id="16" name="Oval 15">
              <a:extLst>
                <a:ext uri="{FF2B5EF4-FFF2-40B4-BE49-F238E27FC236}">
                  <a16:creationId xmlns:a16="http://schemas.microsoft.com/office/drawing/2014/main" id="{467F0E6B-A9C7-4235-8588-CADAC9CF6560}"/>
                </a:ext>
              </a:extLst>
            </p:cNvPr>
            <p:cNvSpPr/>
            <p:nvPr/>
          </p:nvSpPr>
          <p:spPr>
            <a:xfrm>
              <a:off x="2663484" y="1473090"/>
              <a:ext cx="1758461" cy="1758461"/>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pic>
          <p:nvPicPr>
            <p:cNvPr id="15" name="Graphic 14" descr="Siren with solid fill">
              <a:extLst>
                <a:ext uri="{FF2B5EF4-FFF2-40B4-BE49-F238E27FC236}">
                  <a16:creationId xmlns:a16="http://schemas.microsoft.com/office/drawing/2014/main" id="{9591860A-47AD-4E54-8F1F-ACAAB9E56FF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878015" y="1619402"/>
              <a:ext cx="1380764" cy="1380764"/>
            </a:xfrm>
            <a:prstGeom prst="rect">
              <a:avLst/>
            </a:prstGeom>
          </p:spPr>
        </p:pic>
      </p:grpSp>
      <p:grpSp>
        <p:nvGrpSpPr>
          <p:cNvPr id="3" name="Group 2">
            <a:extLst>
              <a:ext uri="{FF2B5EF4-FFF2-40B4-BE49-F238E27FC236}">
                <a16:creationId xmlns:a16="http://schemas.microsoft.com/office/drawing/2014/main" id="{AAC1159B-1964-427E-9D69-2BEF3DDFB634}"/>
              </a:ext>
            </a:extLst>
          </p:cNvPr>
          <p:cNvGrpSpPr/>
          <p:nvPr/>
        </p:nvGrpSpPr>
        <p:grpSpPr>
          <a:xfrm>
            <a:off x="1074221" y="3469667"/>
            <a:ext cx="1758461" cy="1758461"/>
            <a:chOff x="2663483" y="3532917"/>
            <a:chExt cx="1758461" cy="1758461"/>
          </a:xfrm>
        </p:grpSpPr>
        <p:sp>
          <p:nvSpPr>
            <p:cNvPr id="17" name="Oval 16">
              <a:extLst>
                <a:ext uri="{FF2B5EF4-FFF2-40B4-BE49-F238E27FC236}">
                  <a16:creationId xmlns:a16="http://schemas.microsoft.com/office/drawing/2014/main" id="{B3153CE3-6DDF-4A5A-8D52-4A48CB9FBF5E}"/>
                </a:ext>
              </a:extLst>
            </p:cNvPr>
            <p:cNvSpPr/>
            <p:nvPr/>
          </p:nvSpPr>
          <p:spPr>
            <a:xfrm>
              <a:off x="2663483" y="3532917"/>
              <a:ext cx="1758461" cy="1758461"/>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pic>
          <p:nvPicPr>
            <p:cNvPr id="21" name="Graphic 20" descr="Store with solid fill">
              <a:extLst>
                <a:ext uri="{FF2B5EF4-FFF2-40B4-BE49-F238E27FC236}">
                  <a16:creationId xmlns:a16="http://schemas.microsoft.com/office/drawing/2014/main" id="{8B4F95BB-CAB8-457B-8635-717E66A5CF2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934282" y="3801140"/>
              <a:ext cx="1206305" cy="1206305"/>
            </a:xfrm>
            <a:prstGeom prst="rect">
              <a:avLst/>
            </a:prstGeom>
          </p:spPr>
        </p:pic>
      </p:grpSp>
      <p:pic>
        <p:nvPicPr>
          <p:cNvPr id="18" name="Graphic 17" descr="Comment Important with solid fill">
            <a:extLst>
              <a:ext uri="{FF2B5EF4-FFF2-40B4-BE49-F238E27FC236}">
                <a16:creationId xmlns:a16="http://schemas.microsoft.com/office/drawing/2014/main" id="{505B0673-AF6A-4FD0-9576-52FBF3E13D66}"/>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419642" y="5123433"/>
            <a:ext cx="645921" cy="645921"/>
          </a:xfrm>
          <a:prstGeom prst="rect">
            <a:avLst/>
          </a:prstGeom>
        </p:spPr>
      </p:pic>
      <p:sp>
        <p:nvSpPr>
          <p:cNvPr id="19" name="Google Shape;525;p24">
            <a:extLst>
              <a:ext uri="{FF2B5EF4-FFF2-40B4-BE49-F238E27FC236}">
                <a16:creationId xmlns:a16="http://schemas.microsoft.com/office/drawing/2014/main" id="{33C0DBBC-887B-42C9-AFD3-4F15D3C180DB}"/>
              </a:ext>
            </a:extLst>
          </p:cNvPr>
          <p:cNvSpPr txBox="1"/>
          <p:nvPr/>
        </p:nvSpPr>
        <p:spPr>
          <a:xfrm>
            <a:off x="720859" y="6111271"/>
            <a:ext cx="2062076" cy="328238"/>
          </a:xfrm>
          <a:prstGeom prst="rect">
            <a:avLst/>
          </a:prstGeom>
          <a:noFill/>
          <a:ln>
            <a:noFill/>
          </a:ln>
        </p:spPr>
        <p:txBody>
          <a:bodyPr spcFirstLastPara="1" wrap="square" lIns="91425" tIns="91425" rIns="91425" bIns="91425" anchor="ctr" anchorCtr="0">
            <a:noAutofit/>
          </a:bodyPr>
          <a:lstStyle/>
          <a:p>
            <a:endParaRPr lang="es-PR" sz="800">
              <a:latin typeface="Microsoft Sans Serif" panose="020B0604020202020204" pitchFamily="34" charset="0"/>
              <a:ea typeface="Microsoft Sans Serif" panose="020B0604020202020204" pitchFamily="34" charset="0"/>
              <a:cs typeface="Microsoft Sans Serif" panose="020B0604020202020204" pitchFamily="34" charset="0"/>
              <a:sym typeface="Roboto"/>
            </a:endParaRPr>
          </a:p>
          <a:p>
            <a:r>
              <a:rPr lang="es-PR" sz="800" b="1">
                <a:latin typeface="Microsoft Sans Serif" panose="020B0604020202020204" pitchFamily="34" charset="0"/>
                <a:ea typeface="Microsoft Sans Serif" panose="020B0604020202020204" pitchFamily="34" charset="0"/>
                <a:cs typeface="Microsoft Sans Serif" panose="020B0604020202020204" pitchFamily="34" charset="0"/>
                <a:sym typeface="Roboto"/>
              </a:rPr>
              <a:t>Fuente: </a:t>
            </a:r>
            <a:r>
              <a:rPr lang="es-PR" sz="800">
                <a:latin typeface="Microsoft Sans Serif" panose="020B0604020202020204" pitchFamily="34" charset="0"/>
                <a:ea typeface="Microsoft Sans Serif" panose="020B0604020202020204" pitchFamily="34" charset="0"/>
                <a:cs typeface="Microsoft Sans Serif" panose="020B0604020202020204" pitchFamily="34" charset="0"/>
                <a:sym typeface="Roboto"/>
              </a:rPr>
              <a:t>Capítulo 6 de Reglamento 9230</a:t>
            </a:r>
          </a:p>
        </p:txBody>
      </p:sp>
    </p:spTree>
    <p:extLst>
      <p:ext uri="{BB962C8B-B14F-4D97-AF65-F5344CB8AC3E}">
        <p14:creationId xmlns:p14="http://schemas.microsoft.com/office/powerpoint/2010/main" val="27793373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380B6CD-909C-4207-B890-A36340EA3776}"/>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501" imgH="502" progId="TCLayout.ActiveDocument.1">
                  <p:embed/>
                </p:oleObj>
              </mc:Choice>
              <mc:Fallback>
                <p:oleObj name="think-cell Slide" r:id="rId5" imgW="501" imgH="502" progId="TCLayout.ActiveDocument.1">
                  <p:embed/>
                  <p:pic>
                    <p:nvPicPr>
                      <p:cNvPr id="4" name="Object 3" hidden="1">
                        <a:extLst>
                          <a:ext uri="{FF2B5EF4-FFF2-40B4-BE49-F238E27FC236}">
                            <a16:creationId xmlns:a16="http://schemas.microsoft.com/office/drawing/2014/main" id="{8380B6CD-909C-4207-B890-A36340EA377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515FC033-9322-499E-9F0A-15BC108A9740}"/>
              </a:ext>
            </a:extLst>
          </p:cNvPr>
          <p:cNvSpPr>
            <a:spLocks noGrp="1"/>
          </p:cNvSpPr>
          <p:nvPr>
            <p:ph type="title"/>
          </p:nvPr>
        </p:nvSpPr>
        <p:spPr>
          <a:xfrm>
            <a:off x="1262529" y="663425"/>
            <a:ext cx="10515600" cy="447671"/>
          </a:xfrm>
        </p:spPr>
        <p:txBody>
          <a:bodyPr vert="horz">
            <a:noAutofit/>
          </a:bodyPr>
          <a:lstStyle/>
          <a:p>
            <a:r>
              <a:rPr lang="es-PR" sz="3200" b="1">
                <a:solidFill>
                  <a:schemeClr val="tx2"/>
                </a:solidFill>
                <a:latin typeface="Century Gothic" panose="020B0502020202020204" pitchFamily="34" charset="0"/>
              </a:rPr>
              <a:t>Compras Excepcionales</a:t>
            </a:r>
            <a:br>
              <a:rPr lang="es-PR" sz="3200" b="1">
                <a:solidFill>
                  <a:schemeClr val="tx2"/>
                </a:solidFill>
                <a:latin typeface="Century Gothic" panose="020B0502020202020204" pitchFamily="34" charset="0"/>
              </a:rPr>
            </a:br>
            <a:r>
              <a:rPr lang="es-PR" sz="2000" b="1">
                <a:solidFill>
                  <a:schemeClr val="tx2"/>
                </a:solidFill>
                <a:latin typeface="Century Gothic" panose="020B0502020202020204" pitchFamily="34" charset="0"/>
              </a:rPr>
              <a:t>Formularios en la página web de la ASG</a:t>
            </a:r>
          </a:p>
        </p:txBody>
      </p:sp>
      <p:pic>
        <p:nvPicPr>
          <p:cNvPr id="59" name="Picture 7">
            <a:extLst>
              <a:ext uri="{FF2B5EF4-FFF2-40B4-BE49-F238E27FC236}">
                <a16:creationId xmlns:a16="http://schemas.microsoft.com/office/drawing/2014/main" id="{2A3D15F0-5EFB-4C50-BD8C-C0432B475E5A}"/>
              </a:ext>
            </a:extLst>
          </p:cNvPr>
          <p:cNvPicPr>
            <a:picLocks noChangeAspect="1"/>
          </p:cNvPicPr>
          <p:nvPr/>
        </p:nvPicPr>
        <p:blipFill>
          <a:blip r:embed="rId7"/>
          <a:stretch>
            <a:fillRect/>
          </a:stretch>
        </p:blipFill>
        <p:spPr>
          <a:xfrm>
            <a:off x="1025735" y="608072"/>
            <a:ext cx="47625" cy="581025"/>
          </a:xfrm>
          <a:prstGeom prst="rect">
            <a:avLst/>
          </a:prstGeom>
        </p:spPr>
      </p:pic>
      <p:grpSp>
        <p:nvGrpSpPr>
          <p:cNvPr id="5" name="Group 4">
            <a:extLst>
              <a:ext uri="{FF2B5EF4-FFF2-40B4-BE49-F238E27FC236}">
                <a16:creationId xmlns:a16="http://schemas.microsoft.com/office/drawing/2014/main" id="{8C3924A8-3DC2-4B25-B930-85DC5E2D31D4}"/>
              </a:ext>
            </a:extLst>
          </p:cNvPr>
          <p:cNvGrpSpPr/>
          <p:nvPr/>
        </p:nvGrpSpPr>
        <p:grpSpPr>
          <a:xfrm>
            <a:off x="1182691" y="1717704"/>
            <a:ext cx="10191439" cy="3907843"/>
            <a:chOff x="1182692" y="1717705"/>
            <a:chExt cx="9826616" cy="3767954"/>
          </a:xfrm>
        </p:grpSpPr>
        <p:grpSp>
          <p:nvGrpSpPr>
            <p:cNvPr id="3" name="Group 2">
              <a:extLst>
                <a:ext uri="{FF2B5EF4-FFF2-40B4-BE49-F238E27FC236}">
                  <a16:creationId xmlns:a16="http://schemas.microsoft.com/office/drawing/2014/main" id="{DFB1D9FF-067E-4734-9883-A00AEE88D9C7}"/>
                </a:ext>
              </a:extLst>
            </p:cNvPr>
            <p:cNvGrpSpPr/>
            <p:nvPr/>
          </p:nvGrpSpPr>
          <p:grpSpPr>
            <a:xfrm>
              <a:off x="1182692" y="1717705"/>
              <a:ext cx="4895919" cy="3767954"/>
              <a:chOff x="278292" y="1419530"/>
              <a:chExt cx="6026901" cy="4638370"/>
            </a:xfrm>
          </p:grpSpPr>
          <p:pic>
            <p:nvPicPr>
              <p:cNvPr id="4098" name="Picture 2">
                <a:extLst>
                  <a:ext uri="{FF2B5EF4-FFF2-40B4-BE49-F238E27FC236}">
                    <a16:creationId xmlns:a16="http://schemas.microsoft.com/office/drawing/2014/main" id="{648ADF16-7B51-48F4-AC0B-A7E7769DC4E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r="46239"/>
              <a:stretch/>
            </p:blipFill>
            <p:spPr bwMode="auto">
              <a:xfrm>
                <a:off x="278292" y="1419530"/>
                <a:ext cx="6026901" cy="4638370"/>
              </a:xfrm>
              <a:prstGeom prst="rect">
                <a:avLst/>
              </a:prstGeom>
              <a:noFill/>
              <a:ln>
                <a:solidFill>
                  <a:schemeClr val="tx2"/>
                </a:solidFill>
              </a:ln>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54FD20C6-5F29-4E92-899B-89509E7570E1}"/>
                  </a:ext>
                </a:extLst>
              </p:cNvPr>
              <p:cNvSpPr/>
              <p:nvPr/>
            </p:nvSpPr>
            <p:spPr>
              <a:xfrm>
                <a:off x="1262529" y="4261757"/>
                <a:ext cx="3953564" cy="76744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grpSp>
        <p:sp>
          <p:nvSpPr>
            <p:cNvPr id="10" name="Trapezoid 17">
              <a:extLst>
                <a:ext uri="{FF2B5EF4-FFF2-40B4-BE49-F238E27FC236}">
                  <a16:creationId xmlns:a16="http://schemas.microsoft.com/office/drawing/2014/main" id="{590BF6F8-42B8-47A2-8940-8281ED85F247}"/>
                </a:ext>
              </a:extLst>
            </p:cNvPr>
            <p:cNvSpPr/>
            <p:nvPr/>
          </p:nvSpPr>
          <p:spPr>
            <a:xfrm rot="16200000">
              <a:off x="4327013" y="2277531"/>
              <a:ext cx="3549644" cy="2542188"/>
            </a:xfrm>
            <a:custGeom>
              <a:avLst/>
              <a:gdLst>
                <a:gd name="connsiteX0" fmla="*/ 0 w 6078625"/>
                <a:gd name="connsiteY0" fmla="*/ 2880209 h 2880209"/>
                <a:gd name="connsiteX1" fmla="*/ 720052 w 6078625"/>
                <a:gd name="connsiteY1" fmla="*/ 0 h 2880209"/>
                <a:gd name="connsiteX2" fmla="*/ 5358573 w 6078625"/>
                <a:gd name="connsiteY2" fmla="*/ 0 h 2880209"/>
                <a:gd name="connsiteX3" fmla="*/ 6078625 w 6078625"/>
                <a:gd name="connsiteY3" fmla="*/ 2880209 h 2880209"/>
                <a:gd name="connsiteX4" fmla="*/ 0 w 6078625"/>
                <a:gd name="connsiteY4" fmla="*/ 2880209 h 2880209"/>
                <a:gd name="connsiteX0" fmla="*/ 0 w 9637752"/>
                <a:gd name="connsiteY0" fmla="*/ 2866141 h 2880209"/>
                <a:gd name="connsiteX1" fmla="*/ 4279179 w 9637752"/>
                <a:gd name="connsiteY1" fmla="*/ 0 h 2880209"/>
                <a:gd name="connsiteX2" fmla="*/ 8917700 w 9637752"/>
                <a:gd name="connsiteY2" fmla="*/ 0 h 2880209"/>
                <a:gd name="connsiteX3" fmla="*/ 9637752 w 9637752"/>
                <a:gd name="connsiteY3" fmla="*/ 2880209 h 2880209"/>
                <a:gd name="connsiteX4" fmla="*/ 0 w 9637752"/>
                <a:gd name="connsiteY4" fmla="*/ 2866141 h 2880209"/>
                <a:gd name="connsiteX0" fmla="*/ 0 w 10200459"/>
                <a:gd name="connsiteY0" fmla="*/ 2866141 h 2880209"/>
                <a:gd name="connsiteX1" fmla="*/ 4279179 w 10200459"/>
                <a:gd name="connsiteY1" fmla="*/ 0 h 2880209"/>
                <a:gd name="connsiteX2" fmla="*/ 8917700 w 10200459"/>
                <a:gd name="connsiteY2" fmla="*/ 0 h 2880209"/>
                <a:gd name="connsiteX3" fmla="*/ 10200459 w 10200459"/>
                <a:gd name="connsiteY3" fmla="*/ 2880209 h 2880209"/>
                <a:gd name="connsiteX4" fmla="*/ 0 w 10200459"/>
                <a:gd name="connsiteY4" fmla="*/ 2866141 h 2880209"/>
                <a:gd name="connsiteX0" fmla="*/ 0 w 10200459"/>
                <a:gd name="connsiteY0" fmla="*/ 2908344 h 2922412"/>
                <a:gd name="connsiteX1" fmla="*/ 4279179 w 10200459"/>
                <a:gd name="connsiteY1" fmla="*/ 42203 h 2922412"/>
                <a:gd name="connsiteX2" fmla="*/ 7947030 w 10200459"/>
                <a:gd name="connsiteY2" fmla="*/ 0 h 2922412"/>
                <a:gd name="connsiteX3" fmla="*/ 10200459 w 10200459"/>
                <a:gd name="connsiteY3" fmla="*/ 2922412 h 2922412"/>
                <a:gd name="connsiteX4" fmla="*/ 0 w 10200459"/>
                <a:gd name="connsiteY4" fmla="*/ 2908344 h 2922412"/>
                <a:gd name="connsiteX0" fmla="*/ 0 w 10819437"/>
                <a:gd name="connsiteY0" fmla="*/ 2922411 h 2922412"/>
                <a:gd name="connsiteX1" fmla="*/ 4898157 w 10819437"/>
                <a:gd name="connsiteY1" fmla="*/ 42203 h 2922412"/>
                <a:gd name="connsiteX2" fmla="*/ 8566008 w 10819437"/>
                <a:gd name="connsiteY2" fmla="*/ 0 h 2922412"/>
                <a:gd name="connsiteX3" fmla="*/ 10819437 w 10819437"/>
                <a:gd name="connsiteY3" fmla="*/ 2922412 h 2922412"/>
                <a:gd name="connsiteX4" fmla="*/ 0 w 10819437"/>
                <a:gd name="connsiteY4" fmla="*/ 2922411 h 2922412"/>
                <a:gd name="connsiteX0" fmla="*/ 0 w 10946046"/>
                <a:gd name="connsiteY0" fmla="*/ 2922411 h 2922411"/>
                <a:gd name="connsiteX1" fmla="*/ 4898157 w 10946046"/>
                <a:gd name="connsiteY1" fmla="*/ 42203 h 2922411"/>
                <a:gd name="connsiteX2" fmla="*/ 8566008 w 10946046"/>
                <a:gd name="connsiteY2" fmla="*/ 0 h 2922411"/>
                <a:gd name="connsiteX3" fmla="*/ 10946046 w 10946046"/>
                <a:gd name="connsiteY3" fmla="*/ 2894277 h 2922411"/>
                <a:gd name="connsiteX4" fmla="*/ 0 w 10946046"/>
                <a:gd name="connsiteY4" fmla="*/ 2922411 h 2922411"/>
                <a:gd name="connsiteX0" fmla="*/ 0 w 10946046"/>
                <a:gd name="connsiteY0" fmla="*/ 2894276 h 2894276"/>
                <a:gd name="connsiteX1" fmla="*/ 4898157 w 10946046"/>
                <a:gd name="connsiteY1" fmla="*/ 14068 h 2894276"/>
                <a:gd name="connsiteX2" fmla="*/ 7285848 w 10946046"/>
                <a:gd name="connsiteY2" fmla="*/ 0 h 2894276"/>
                <a:gd name="connsiteX3" fmla="*/ 10946046 w 10946046"/>
                <a:gd name="connsiteY3" fmla="*/ 2866142 h 2894276"/>
                <a:gd name="connsiteX4" fmla="*/ 0 w 10946046"/>
                <a:gd name="connsiteY4" fmla="*/ 2894276 h 2894276"/>
                <a:gd name="connsiteX0" fmla="*/ 0 w 10946046"/>
                <a:gd name="connsiteY0" fmla="*/ 2894276 h 2894276"/>
                <a:gd name="connsiteX1" fmla="*/ 2818249 w 10946046"/>
                <a:gd name="connsiteY1" fmla="*/ 2766 h 2894276"/>
                <a:gd name="connsiteX2" fmla="*/ 7285848 w 10946046"/>
                <a:gd name="connsiteY2" fmla="*/ 0 h 2894276"/>
                <a:gd name="connsiteX3" fmla="*/ 10946046 w 10946046"/>
                <a:gd name="connsiteY3" fmla="*/ 2866142 h 2894276"/>
                <a:gd name="connsiteX4" fmla="*/ 0 w 10946046"/>
                <a:gd name="connsiteY4" fmla="*/ 2894276 h 2894276"/>
                <a:gd name="connsiteX0" fmla="*/ 0 w 10946046"/>
                <a:gd name="connsiteY0" fmla="*/ 2891510 h 2891510"/>
                <a:gd name="connsiteX1" fmla="*/ 2818249 w 10946046"/>
                <a:gd name="connsiteY1" fmla="*/ 0 h 2891510"/>
                <a:gd name="connsiteX2" fmla="*/ 5372333 w 10946046"/>
                <a:gd name="connsiteY2" fmla="*/ 8542 h 2891510"/>
                <a:gd name="connsiteX3" fmla="*/ 10946046 w 10946046"/>
                <a:gd name="connsiteY3" fmla="*/ 2863376 h 2891510"/>
                <a:gd name="connsiteX4" fmla="*/ 0 w 10946046"/>
                <a:gd name="connsiteY4" fmla="*/ 2891510 h 2891510"/>
                <a:gd name="connsiteX0" fmla="*/ 0 w 15105866"/>
                <a:gd name="connsiteY0" fmla="*/ 2891510 h 3021646"/>
                <a:gd name="connsiteX1" fmla="*/ 2818249 w 15105866"/>
                <a:gd name="connsiteY1" fmla="*/ 0 h 3021646"/>
                <a:gd name="connsiteX2" fmla="*/ 5372333 w 15105866"/>
                <a:gd name="connsiteY2" fmla="*/ 8542 h 3021646"/>
                <a:gd name="connsiteX3" fmla="*/ 15105868 w 15105866"/>
                <a:gd name="connsiteY3" fmla="*/ 3021646 h 3021646"/>
                <a:gd name="connsiteX4" fmla="*/ 0 w 15105866"/>
                <a:gd name="connsiteY4" fmla="*/ 2891510 h 3021646"/>
                <a:gd name="connsiteX0" fmla="*/ 0 w 14856281"/>
                <a:gd name="connsiteY0" fmla="*/ 2891510 h 2891510"/>
                <a:gd name="connsiteX1" fmla="*/ 2818249 w 14856281"/>
                <a:gd name="connsiteY1" fmla="*/ 0 h 2891510"/>
                <a:gd name="connsiteX2" fmla="*/ 5372333 w 14856281"/>
                <a:gd name="connsiteY2" fmla="*/ 8542 h 2891510"/>
                <a:gd name="connsiteX3" fmla="*/ 14856281 w 14856281"/>
                <a:gd name="connsiteY3" fmla="*/ 2885988 h 2891510"/>
                <a:gd name="connsiteX4" fmla="*/ 0 w 14856281"/>
                <a:gd name="connsiteY4" fmla="*/ 2891510 h 2891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56281" h="2891510">
                  <a:moveTo>
                    <a:pt x="0" y="2891510"/>
                  </a:moveTo>
                  <a:lnTo>
                    <a:pt x="2818249" y="0"/>
                  </a:lnTo>
                  <a:lnTo>
                    <a:pt x="5372333" y="8542"/>
                  </a:lnTo>
                  <a:lnTo>
                    <a:pt x="14856281" y="2885988"/>
                  </a:lnTo>
                  <a:lnTo>
                    <a:pt x="0" y="2891510"/>
                  </a:lnTo>
                  <a:close/>
                </a:path>
              </a:pathLst>
            </a:custGeom>
            <a:gradFill flip="none" rotWithShape="1">
              <a:gsLst>
                <a:gs pos="0">
                  <a:schemeClr val="accent5">
                    <a:lumMod val="20000"/>
                    <a:lumOff val="80000"/>
                    <a:alpha val="54000"/>
                  </a:schemeClr>
                </a:gs>
                <a:gs pos="50000">
                  <a:schemeClr val="accent5">
                    <a:lumMod val="20000"/>
                    <a:lumOff val="80000"/>
                    <a:alpha val="51000"/>
                  </a:schemeClr>
                </a:gs>
                <a:gs pos="100000">
                  <a:schemeClr val="accent1">
                    <a:lumMod val="20000"/>
                    <a:lumOff val="80000"/>
                    <a:shade val="100000"/>
                    <a:satMod val="115000"/>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pic>
          <p:nvPicPr>
            <p:cNvPr id="11" name="Picture 10">
              <a:extLst>
                <a:ext uri="{FF2B5EF4-FFF2-40B4-BE49-F238E27FC236}">
                  <a16:creationId xmlns:a16="http://schemas.microsoft.com/office/drawing/2014/main" id="{9ED10A50-7F23-4B29-B89B-4A1E3B7D006B}"/>
                </a:ext>
              </a:extLst>
            </p:cNvPr>
            <p:cNvPicPr>
              <a:picLocks noChangeAspect="1"/>
            </p:cNvPicPr>
            <p:nvPr/>
          </p:nvPicPr>
          <p:blipFill>
            <a:blip r:embed="rId9"/>
            <a:stretch>
              <a:fillRect/>
            </a:stretch>
          </p:blipFill>
          <p:spPr>
            <a:xfrm>
              <a:off x="6525932" y="1717705"/>
              <a:ext cx="3423887" cy="3036942"/>
            </a:xfrm>
            <a:prstGeom prst="rect">
              <a:avLst/>
            </a:prstGeom>
            <a:ln>
              <a:solidFill>
                <a:schemeClr val="tx2"/>
              </a:solidFill>
            </a:ln>
          </p:spPr>
        </p:pic>
        <p:pic>
          <p:nvPicPr>
            <p:cNvPr id="12" name="Picture 11">
              <a:extLst>
                <a:ext uri="{FF2B5EF4-FFF2-40B4-BE49-F238E27FC236}">
                  <a16:creationId xmlns:a16="http://schemas.microsoft.com/office/drawing/2014/main" id="{BD581031-D771-49CE-B98D-759E90C9C6A9}"/>
                </a:ext>
              </a:extLst>
            </p:cNvPr>
            <p:cNvPicPr>
              <a:picLocks noChangeAspect="1"/>
            </p:cNvPicPr>
            <p:nvPr/>
          </p:nvPicPr>
          <p:blipFill>
            <a:blip r:embed="rId10"/>
            <a:stretch>
              <a:fillRect/>
            </a:stretch>
          </p:blipFill>
          <p:spPr>
            <a:xfrm>
              <a:off x="7372929" y="2439630"/>
              <a:ext cx="3636379" cy="2883817"/>
            </a:xfrm>
            <a:prstGeom prst="rect">
              <a:avLst/>
            </a:prstGeom>
            <a:ln>
              <a:solidFill>
                <a:schemeClr val="tx2"/>
              </a:solidFill>
            </a:ln>
          </p:spPr>
        </p:pic>
      </p:grpSp>
    </p:spTree>
    <p:extLst>
      <p:ext uri="{BB962C8B-B14F-4D97-AF65-F5344CB8AC3E}">
        <p14:creationId xmlns:p14="http://schemas.microsoft.com/office/powerpoint/2010/main" val="11257577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56B25D-DF0A-44A8-B92F-1A176A78B79F}"/>
              </a:ext>
            </a:extLst>
          </p:cNvPr>
          <p:cNvSpPr>
            <a:spLocks noGrp="1"/>
          </p:cNvSpPr>
          <p:nvPr>
            <p:ph idx="1"/>
          </p:nvPr>
        </p:nvSpPr>
        <p:spPr>
          <a:xfrm>
            <a:off x="1344869" y="2754154"/>
            <a:ext cx="6804755" cy="972003"/>
          </a:xfrm>
        </p:spPr>
        <p:txBody>
          <a:bodyPr>
            <a:noAutofit/>
          </a:bodyPr>
          <a:lstStyle/>
          <a:p>
            <a:pPr marL="0" indent="0" algn="ctr">
              <a:buNone/>
            </a:pPr>
            <a:r>
              <a:rPr lang="en-US" sz="5400" b="1">
                <a:solidFill>
                  <a:schemeClr val="accent1">
                    <a:lumMod val="50000"/>
                  </a:schemeClr>
                </a:solidFill>
                <a:latin typeface="Century Gothic" panose="020B0502020202020204" pitchFamily="34" charset="0"/>
              </a:rPr>
              <a:t>Junta de </a:t>
            </a:r>
            <a:r>
              <a:rPr lang="en-US" sz="5400" b="1" err="1">
                <a:solidFill>
                  <a:schemeClr val="accent1">
                    <a:lumMod val="50000"/>
                  </a:schemeClr>
                </a:solidFill>
                <a:latin typeface="Century Gothic" panose="020B0502020202020204" pitchFamily="34" charset="0"/>
              </a:rPr>
              <a:t>Subastas</a:t>
            </a:r>
            <a:endParaRPr lang="en-PR" sz="5400" b="1">
              <a:solidFill>
                <a:schemeClr val="accent1">
                  <a:lumMod val="50000"/>
                </a:schemeClr>
              </a:solidFill>
              <a:latin typeface="Century Gothic" panose="020B0502020202020204" pitchFamily="34" charset="0"/>
            </a:endParaRPr>
          </a:p>
        </p:txBody>
      </p:sp>
      <p:sp>
        <p:nvSpPr>
          <p:cNvPr id="4" name="Rectangle: Rounded Corners 3">
            <a:extLst>
              <a:ext uri="{FF2B5EF4-FFF2-40B4-BE49-F238E27FC236}">
                <a16:creationId xmlns:a16="http://schemas.microsoft.com/office/drawing/2014/main" id="{5AF05E82-34EA-4FD6-A0C5-6FFE338E61E0}"/>
              </a:ext>
            </a:extLst>
          </p:cNvPr>
          <p:cNvSpPr/>
          <p:nvPr/>
        </p:nvSpPr>
        <p:spPr>
          <a:xfrm>
            <a:off x="1431235" y="2754154"/>
            <a:ext cx="96159" cy="764298"/>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131204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F0B3D7A-FC90-4A75-9002-299718295B62}"/>
              </a:ext>
            </a:extLst>
          </p:cNvPr>
          <p:cNvSpPr>
            <a:spLocks noGrp="1"/>
          </p:cNvSpPr>
          <p:nvPr>
            <p:ph type="title"/>
          </p:nvPr>
        </p:nvSpPr>
        <p:spPr>
          <a:xfrm>
            <a:off x="1140472" y="505868"/>
            <a:ext cx="8368233" cy="878265"/>
          </a:xfrm>
        </p:spPr>
        <p:txBody>
          <a:bodyPr>
            <a:normAutofit/>
          </a:bodyPr>
          <a:lstStyle/>
          <a:p>
            <a:r>
              <a:rPr lang="en-US" sz="3200" b="1">
                <a:solidFill>
                  <a:srgbClr val="002060"/>
                </a:solidFill>
                <a:latin typeface="Century Gothic" panose="020B0502020202020204" pitchFamily="34" charset="0"/>
              </a:rPr>
              <a:t>Junta de Subastas </a:t>
            </a:r>
          </a:p>
        </p:txBody>
      </p:sp>
      <p:sp>
        <p:nvSpPr>
          <p:cNvPr id="5" name="Rectangle: Rounded Corners 4">
            <a:extLst>
              <a:ext uri="{FF2B5EF4-FFF2-40B4-BE49-F238E27FC236}">
                <a16:creationId xmlns:a16="http://schemas.microsoft.com/office/drawing/2014/main" id="{AAC952E8-406F-49DF-8F05-00B177991EC3}"/>
              </a:ext>
            </a:extLst>
          </p:cNvPr>
          <p:cNvSpPr/>
          <p:nvPr/>
        </p:nvSpPr>
        <p:spPr>
          <a:xfrm>
            <a:off x="1140472" y="555885"/>
            <a:ext cx="46073" cy="543519"/>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28" name="Rectangle 27">
            <a:extLst>
              <a:ext uri="{FF2B5EF4-FFF2-40B4-BE49-F238E27FC236}">
                <a16:creationId xmlns:a16="http://schemas.microsoft.com/office/drawing/2014/main" id="{1611A9EA-0BBB-489B-B77B-CC79E462EE1F}"/>
              </a:ext>
            </a:extLst>
          </p:cNvPr>
          <p:cNvSpPr/>
          <p:nvPr/>
        </p:nvSpPr>
        <p:spPr>
          <a:xfrm>
            <a:off x="4868445" y="555885"/>
            <a:ext cx="4812254" cy="1846659"/>
          </a:xfrm>
          <a:prstGeom prst="rect">
            <a:avLst/>
          </a:prstGeom>
          <a:noFill/>
          <a:ln>
            <a:noFill/>
          </a:ln>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kumimoji="0" lang="en-US" sz="1100" b="1"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a:p>
            <a:pPr marL="411480" marR="0" lvl="1" algn="just" defTabSz="914400" eaLnBrk="1" fontAlgn="auto" latinLnBrk="0" hangingPunct="1">
              <a:lnSpc>
                <a:spcPct val="100000"/>
              </a:lnSpc>
              <a:spcBef>
                <a:spcPts val="0"/>
              </a:spcBef>
              <a:spcAft>
                <a:spcPts val="0"/>
              </a:spcAft>
              <a:buClrTx/>
              <a:buSzTx/>
              <a:tabLst/>
              <a:defRPr/>
            </a:pPr>
            <a:r>
              <a:rPr lang="es-PR" sz="14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Los miembros de la Junta de Subastas estarán sujetos al cumplimiento con: </a:t>
            </a:r>
            <a:r>
              <a:rPr kumimoji="0" lang="es-PR"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la Ley 1-2012, según enmendada, </a:t>
            </a:r>
            <a:r>
              <a:rPr kumimoji="0" lang="es-PR" sz="1400" b="1" i="0" u="none" strike="noStrike" kern="0" cap="none" spc="0" normalizeH="0" baseline="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conocida</a:t>
            </a:r>
            <a:r>
              <a:rPr kumimoji="0" lang="es-PR" sz="1400" b="1" i="0" u="none" strike="noStrike" kern="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 como, </a:t>
            </a:r>
            <a:r>
              <a:rPr lang="es-PR" sz="14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“Ley Orgánica de la Oficina de Ética Gubernamental de Puerto Rico”</a:t>
            </a:r>
            <a:endParaRPr kumimoji="0" lang="es-PR" sz="1400" b="1"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100" b="1"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100" b="1"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100" b="1" i="0" u="none" strike="noStrike" kern="0" cap="none" spc="0" normalizeH="0" baseline="0" noProof="0">
                <a:ln>
                  <a:noFill/>
                </a:ln>
                <a:solidFill>
                  <a:srgbClr val="5D5E5D"/>
                </a:solidFill>
                <a:effectLst/>
                <a:uLnTx/>
                <a:uFillTx/>
                <a:latin typeface="Century Gothic" panose="020B0502020202020204" pitchFamily="34" charset="0"/>
                <a:ea typeface="Open Sans" panose="020B0606030504020204" pitchFamily="34" charset="0"/>
                <a:cs typeface="Open Sans" panose="020B0606030504020204" pitchFamily="34" charset="0"/>
              </a:rPr>
              <a:t>	</a:t>
            </a:r>
          </a:p>
        </p:txBody>
      </p:sp>
    </p:spTree>
    <p:extLst>
      <p:ext uri="{BB962C8B-B14F-4D97-AF65-F5344CB8AC3E}">
        <p14:creationId xmlns:p14="http://schemas.microsoft.com/office/powerpoint/2010/main" val="14471132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112022564"/>
              </p:ext>
            </p:extLst>
          </p:nvPr>
        </p:nvGraphicFramePr>
        <p:xfrm>
          <a:off x="838200" y="149956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le 1">
            <a:extLst>
              <a:ext uri="{FF2B5EF4-FFF2-40B4-BE49-F238E27FC236}">
                <a16:creationId xmlns:a16="http://schemas.microsoft.com/office/drawing/2014/main" id="{416CEAE4-4A9F-4889-9AF7-5C41A51097DD}"/>
              </a:ext>
            </a:extLst>
          </p:cNvPr>
          <p:cNvSpPr txBox="1">
            <a:spLocks/>
          </p:cNvSpPr>
          <p:nvPr/>
        </p:nvSpPr>
        <p:spPr>
          <a:xfrm>
            <a:off x="838200" y="409898"/>
            <a:ext cx="8304024"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PR" sz="3200" b="1">
                <a:solidFill>
                  <a:srgbClr val="002060"/>
                </a:solidFill>
                <a:latin typeface="Century Gothic" panose="020B0502020202020204" pitchFamily="34" charset="0"/>
              </a:rPr>
              <a:t>Facultad de la Junta de Subastas</a:t>
            </a:r>
          </a:p>
        </p:txBody>
      </p:sp>
      <p:sp>
        <p:nvSpPr>
          <p:cNvPr id="6" name="Rectangle: Rounded Corners 5">
            <a:extLst>
              <a:ext uri="{FF2B5EF4-FFF2-40B4-BE49-F238E27FC236}">
                <a16:creationId xmlns:a16="http://schemas.microsoft.com/office/drawing/2014/main" id="{966E3E9D-97EB-4E86-A565-4E46F72C7E28}"/>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latin typeface="Century Gothic" panose="020B0502020202020204" pitchFamily="34" charset="0"/>
            </a:endParaRPr>
          </a:p>
        </p:txBody>
      </p:sp>
    </p:spTree>
    <p:extLst>
      <p:ext uri="{BB962C8B-B14F-4D97-AF65-F5344CB8AC3E}">
        <p14:creationId xmlns:p14="http://schemas.microsoft.com/office/powerpoint/2010/main" val="2657369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C7B073-C8D9-43BB-9CF3-E7D6A9E2F9A8}"/>
              </a:ext>
            </a:extLst>
          </p:cNvPr>
          <p:cNvSpPr>
            <a:spLocks noGrp="1"/>
          </p:cNvSpPr>
          <p:nvPr>
            <p:ph type="title"/>
          </p:nvPr>
        </p:nvSpPr>
        <p:spPr>
          <a:xfrm>
            <a:off x="1224765" y="301364"/>
            <a:ext cx="8304024" cy="971319"/>
          </a:xfrm>
        </p:spPr>
        <p:txBody>
          <a:bodyPr>
            <a:normAutofit/>
          </a:bodyPr>
          <a:lstStyle/>
          <a:p>
            <a:r>
              <a:rPr lang="en-US" sz="3200" b="1">
                <a:solidFill>
                  <a:srgbClr val="002060"/>
                </a:solidFill>
                <a:latin typeface="Century Gothic" panose="020B0502020202020204" pitchFamily="34" charset="0"/>
              </a:rPr>
              <a:t>Proceso de </a:t>
            </a:r>
            <a:r>
              <a:rPr lang="en-US" sz="3200" b="1" err="1">
                <a:solidFill>
                  <a:srgbClr val="002060"/>
                </a:solidFill>
                <a:latin typeface="Century Gothic" panose="020B0502020202020204" pitchFamily="34" charset="0"/>
              </a:rPr>
              <a:t>Subasta</a:t>
            </a:r>
            <a:r>
              <a:rPr lang="en-US" sz="3200" b="1">
                <a:solidFill>
                  <a:srgbClr val="002060"/>
                </a:solidFill>
                <a:latin typeface="Century Gothic" panose="020B0502020202020204" pitchFamily="34" charset="0"/>
              </a:rPr>
              <a:t> </a:t>
            </a:r>
          </a:p>
        </p:txBody>
      </p:sp>
      <p:sp>
        <p:nvSpPr>
          <p:cNvPr id="21" name="Rectangle: Rounded Corners 20">
            <a:extLst>
              <a:ext uri="{FF2B5EF4-FFF2-40B4-BE49-F238E27FC236}">
                <a16:creationId xmlns:a16="http://schemas.microsoft.com/office/drawing/2014/main" id="{308CE6AF-2BEF-4738-B316-C02DB6AFE1B8}"/>
              </a:ext>
            </a:extLst>
          </p:cNvPr>
          <p:cNvSpPr/>
          <p:nvPr/>
        </p:nvSpPr>
        <p:spPr>
          <a:xfrm>
            <a:off x="1191633" y="453670"/>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cxnSp>
        <p:nvCxnSpPr>
          <p:cNvPr id="18" name="Straight Connector 17">
            <a:extLst>
              <a:ext uri="{FF2B5EF4-FFF2-40B4-BE49-F238E27FC236}">
                <a16:creationId xmlns:a16="http://schemas.microsoft.com/office/drawing/2014/main" id="{F46C62A8-85CB-4D7B-AF7F-D72E9CB25675}"/>
              </a:ext>
            </a:extLst>
          </p:cNvPr>
          <p:cNvCxnSpPr/>
          <p:nvPr/>
        </p:nvCxnSpPr>
        <p:spPr>
          <a:xfrm>
            <a:off x="1756927" y="2284955"/>
            <a:ext cx="0" cy="1594551"/>
          </a:xfrm>
          <a:prstGeom prst="line">
            <a:avLst/>
          </a:prstGeom>
          <a:ln w="28575">
            <a:solidFill>
              <a:schemeClr val="bg1">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2410705C-3048-4A7E-8DBE-A33AD54A438D}"/>
              </a:ext>
            </a:extLst>
          </p:cNvPr>
          <p:cNvGrpSpPr/>
          <p:nvPr/>
        </p:nvGrpSpPr>
        <p:grpSpPr>
          <a:xfrm>
            <a:off x="932474" y="2101611"/>
            <a:ext cx="1611246" cy="436573"/>
            <a:chOff x="1140826" y="1427093"/>
            <a:chExt cx="1881868" cy="414086"/>
          </a:xfrm>
        </p:grpSpPr>
        <p:sp>
          <p:nvSpPr>
            <p:cNvPr id="32" name="Rectangle: Rounded Corners 31">
              <a:extLst>
                <a:ext uri="{FF2B5EF4-FFF2-40B4-BE49-F238E27FC236}">
                  <a16:creationId xmlns:a16="http://schemas.microsoft.com/office/drawing/2014/main" id="{2BEC704D-4157-42DC-9C8E-24EF74D76DD3}"/>
                </a:ext>
              </a:extLst>
            </p:cNvPr>
            <p:cNvSpPr/>
            <p:nvPr/>
          </p:nvSpPr>
          <p:spPr>
            <a:xfrm>
              <a:off x="1140827" y="1452857"/>
              <a:ext cx="1881867" cy="388322"/>
            </a:xfrm>
            <a:prstGeom prst="roundRect">
              <a:avLst/>
            </a:prstGeom>
            <a:solidFill>
              <a:srgbClr val="E0440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28" name="TextBox 27">
              <a:extLst>
                <a:ext uri="{FF2B5EF4-FFF2-40B4-BE49-F238E27FC236}">
                  <a16:creationId xmlns:a16="http://schemas.microsoft.com/office/drawing/2014/main" id="{C7C5E672-FC4E-4A16-A29B-DE0F01388FAA}"/>
                </a:ext>
              </a:extLst>
            </p:cNvPr>
            <p:cNvSpPr txBox="1"/>
            <p:nvPr/>
          </p:nvSpPr>
          <p:spPr>
            <a:xfrm>
              <a:off x="1140826" y="1427093"/>
              <a:ext cx="1881868" cy="316494"/>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err="1">
                  <a:solidFill>
                    <a:schemeClr val="bg1"/>
                  </a:solidFill>
                  <a:latin typeface="Century Gothic" panose="020B0502020202020204" pitchFamily="34" charset="0"/>
                  <a:ea typeface="Open Sans" panose="020B0606030504020204" pitchFamily="34" charset="0"/>
                  <a:cs typeface="Open Sans" panose="020B0606030504020204" pitchFamily="34" charset="0"/>
                </a:rPr>
                <a:t>Solicitud</a:t>
              </a:r>
              <a:endParaRPr lang="en-US" sz="1200" b="1" kern="0">
                <a:solidFill>
                  <a:schemeClr val="bg1"/>
                </a:solidFill>
                <a:latin typeface="Century Gothic" panose="020B0502020202020204" pitchFamily="34" charset="0"/>
                <a:ea typeface="Open Sans" panose="020B0606030504020204" pitchFamily="34" charset="0"/>
                <a:cs typeface="Open Sans" panose="020B0606030504020204" pitchFamily="34" charset="0"/>
              </a:endParaRPr>
            </a:p>
          </p:txBody>
        </p:sp>
      </p:grpSp>
      <p:grpSp>
        <p:nvGrpSpPr>
          <p:cNvPr id="70" name="Group 69">
            <a:extLst>
              <a:ext uri="{FF2B5EF4-FFF2-40B4-BE49-F238E27FC236}">
                <a16:creationId xmlns:a16="http://schemas.microsoft.com/office/drawing/2014/main" id="{ABBE539F-CCC7-4437-B2D1-79A3D1EC3D3D}"/>
              </a:ext>
            </a:extLst>
          </p:cNvPr>
          <p:cNvGrpSpPr/>
          <p:nvPr/>
        </p:nvGrpSpPr>
        <p:grpSpPr>
          <a:xfrm>
            <a:off x="818392" y="2657383"/>
            <a:ext cx="1924251" cy="436574"/>
            <a:chOff x="1140825" y="1427092"/>
            <a:chExt cx="2247445" cy="414087"/>
          </a:xfrm>
        </p:grpSpPr>
        <p:sp>
          <p:nvSpPr>
            <p:cNvPr id="71" name="Rectangle: Rounded Corners 70">
              <a:extLst>
                <a:ext uri="{FF2B5EF4-FFF2-40B4-BE49-F238E27FC236}">
                  <a16:creationId xmlns:a16="http://schemas.microsoft.com/office/drawing/2014/main" id="{83471420-179C-461E-9E95-E56C882BA74C}"/>
                </a:ext>
              </a:extLst>
            </p:cNvPr>
            <p:cNvSpPr/>
            <p:nvPr/>
          </p:nvSpPr>
          <p:spPr>
            <a:xfrm>
              <a:off x="1140827" y="1452857"/>
              <a:ext cx="2247442" cy="388322"/>
            </a:xfrm>
            <a:prstGeom prst="roundRect">
              <a:avLst/>
            </a:prstGeom>
            <a:solidFill>
              <a:schemeClr val="accent1">
                <a:lumMod val="60000"/>
                <a:lumOff val="4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72" name="TextBox 71">
              <a:extLst>
                <a:ext uri="{FF2B5EF4-FFF2-40B4-BE49-F238E27FC236}">
                  <a16:creationId xmlns:a16="http://schemas.microsoft.com/office/drawing/2014/main" id="{30A2EF7C-F12D-42CE-9090-09405D6F4C7E}"/>
                </a:ext>
              </a:extLst>
            </p:cNvPr>
            <p:cNvSpPr txBox="1"/>
            <p:nvPr/>
          </p:nvSpPr>
          <p:spPr>
            <a:xfrm>
              <a:off x="1140825" y="1427092"/>
              <a:ext cx="2247445" cy="316494"/>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Certificación</a:t>
              </a: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 de </a:t>
              </a:r>
              <a:r>
                <a:rPr lang="en-US" sz="12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fondos</a:t>
              </a:r>
              <a:endPar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endParaRPr>
            </a:p>
          </p:txBody>
        </p:sp>
      </p:grpSp>
      <p:grpSp>
        <p:nvGrpSpPr>
          <p:cNvPr id="73" name="Group 72">
            <a:extLst>
              <a:ext uri="{FF2B5EF4-FFF2-40B4-BE49-F238E27FC236}">
                <a16:creationId xmlns:a16="http://schemas.microsoft.com/office/drawing/2014/main" id="{0CFE16EB-268C-4F7E-8FC1-B4DFF0192FDF}"/>
              </a:ext>
            </a:extLst>
          </p:cNvPr>
          <p:cNvGrpSpPr/>
          <p:nvPr/>
        </p:nvGrpSpPr>
        <p:grpSpPr>
          <a:xfrm>
            <a:off x="877884" y="3213157"/>
            <a:ext cx="1753807" cy="436573"/>
            <a:chOff x="1077066" y="1427093"/>
            <a:chExt cx="2048374" cy="414086"/>
          </a:xfrm>
        </p:grpSpPr>
        <p:sp>
          <p:nvSpPr>
            <p:cNvPr id="74" name="Rectangle: Rounded Corners 73">
              <a:extLst>
                <a:ext uri="{FF2B5EF4-FFF2-40B4-BE49-F238E27FC236}">
                  <a16:creationId xmlns:a16="http://schemas.microsoft.com/office/drawing/2014/main" id="{5F1115E1-900E-4E3A-8715-20984428CB9D}"/>
                </a:ext>
              </a:extLst>
            </p:cNvPr>
            <p:cNvSpPr/>
            <p:nvPr/>
          </p:nvSpPr>
          <p:spPr>
            <a:xfrm>
              <a:off x="1077066" y="1452857"/>
              <a:ext cx="2048374" cy="388322"/>
            </a:xfrm>
            <a:prstGeom prst="roundRect">
              <a:avLst/>
            </a:prstGeom>
            <a:solidFill>
              <a:schemeClr val="accent1">
                <a:lumMod val="60000"/>
                <a:lumOff val="4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75" name="TextBox 74">
              <a:extLst>
                <a:ext uri="{FF2B5EF4-FFF2-40B4-BE49-F238E27FC236}">
                  <a16:creationId xmlns:a16="http://schemas.microsoft.com/office/drawing/2014/main" id="{6E997F37-EDFB-4CFD-AA19-02251A1D0257}"/>
                </a:ext>
              </a:extLst>
            </p:cNvPr>
            <p:cNvSpPr txBox="1"/>
            <p:nvPr/>
          </p:nvSpPr>
          <p:spPr>
            <a:xfrm>
              <a:off x="1087283" y="1427093"/>
              <a:ext cx="2015111" cy="316494"/>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Asignación</a:t>
              </a: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 de Caso</a:t>
              </a:r>
            </a:p>
          </p:txBody>
        </p:sp>
      </p:grpSp>
      <p:grpSp>
        <p:nvGrpSpPr>
          <p:cNvPr id="76" name="Group 75">
            <a:extLst>
              <a:ext uri="{FF2B5EF4-FFF2-40B4-BE49-F238E27FC236}">
                <a16:creationId xmlns:a16="http://schemas.microsoft.com/office/drawing/2014/main" id="{B31F8ED0-AF5A-43F6-872A-FC69A3BFD265}"/>
              </a:ext>
            </a:extLst>
          </p:cNvPr>
          <p:cNvGrpSpPr/>
          <p:nvPr/>
        </p:nvGrpSpPr>
        <p:grpSpPr>
          <a:xfrm>
            <a:off x="2972512" y="3936321"/>
            <a:ext cx="1652190" cy="409410"/>
            <a:chOff x="1093006" y="1452857"/>
            <a:chExt cx="1929688" cy="388322"/>
          </a:xfrm>
        </p:grpSpPr>
        <p:sp>
          <p:nvSpPr>
            <p:cNvPr id="77" name="Rectangle: Rounded Corners 76">
              <a:extLst>
                <a:ext uri="{FF2B5EF4-FFF2-40B4-BE49-F238E27FC236}">
                  <a16:creationId xmlns:a16="http://schemas.microsoft.com/office/drawing/2014/main" id="{20FFEB52-5EEE-4929-8311-B5F0EBAD1892}"/>
                </a:ext>
              </a:extLst>
            </p:cNvPr>
            <p:cNvSpPr/>
            <p:nvPr/>
          </p:nvSpPr>
          <p:spPr>
            <a:xfrm>
              <a:off x="1140827" y="1452857"/>
              <a:ext cx="1881867" cy="388322"/>
            </a:xfrm>
            <a:prstGeom prst="roundRect">
              <a:avLst/>
            </a:prstGeom>
            <a:solidFill>
              <a:schemeClr val="accent1">
                <a:lumMod val="60000"/>
                <a:lumOff val="4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78" name="TextBox 77">
              <a:extLst>
                <a:ext uri="{FF2B5EF4-FFF2-40B4-BE49-F238E27FC236}">
                  <a16:creationId xmlns:a16="http://schemas.microsoft.com/office/drawing/2014/main" id="{B4B917D1-995B-4E90-BE88-66923A6BEB89}"/>
                </a:ext>
              </a:extLst>
            </p:cNvPr>
            <p:cNvSpPr txBox="1"/>
            <p:nvPr/>
          </p:nvSpPr>
          <p:spPr>
            <a:xfrm>
              <a:off x="1093006" y="1465928"/>
              <a:ext cx="1881867" cy="316494"/>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Comprador</a:t>
              </a:r>
            </a:p>
          </p:txBody>
        </p:sp>
      </p:grpSp>
      <p:grpSp>
        <p:nvGrpSpPr>
          <p:cNvPr id="79" name="Group 78">
            <a:extLst>
              <a:ext uri="{FF2B5EF4-FFF2-40B4-BE49-F238E27FC236}">
                <a16:creationId xmlns:a16="http://schemas.microsoft.com/office/drawing/2014/main" id="{C0D31C1F-620A-4F27-88B3-2F1DB1DED539}"/>
              </a:ext>
            </a:extLst>
          </p:cNvPr>
          <p:cNvGrpSpPr/>
          <p:nvPr/>
        </p:nvGrpSpPr>
        <p:grpSpPr>
          <a:xfrm>
            <a:off x="3013456" y="4619367"/>
            <a:ext cx="1611246" cy="409410"/>
            <a:chOff x="1140826" y="1452857"/>
            <a:chExt cx="1881868" cy="388322"/>
          </a:xfrm>
        </p:grpSpPr>
        <p:sp>
          <p:nvSpPr>
            <p:cNvPr id="80" name="Rectangle: Rounded Corners 79">
              <a:extLst>
                <a:ext uri="{FF2B5EF4-FFF2-40B4-BE49-F238E27FC236}">
                  <a16:creationId xmlns:a16="http://schemas.microsoft.com/office/drawing/2014/main" id="{0F4AB5A4-DF5E-42A1-9132-43BBADF7587C}"/>
                </a:ext>
              </a:extLst>
            </p:cNvPr>
            <p:cNvSpPr/>
            <p:nvPr/>
          </p:nvSpPr>
          <p:spPr>
            <a:xfrm>
              <a:off x="1140827" y="1452857"/>
              <a:ext cx="1881867" cy="388322"/>
            </a:xfrm>
            <a:prstGeom prst="roundRect">
              <a:avLst/>
            </a:prstGeom>
            <a:solidFill>
              <a:schemeClr val="accent1">
                <a:lumMod val="60000"/>
                <a:lumOff val="4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81" name="TextBox 80">
              <a:extLst>
                <a:ext uri="{FF2B5EF4-FFF2-40B4-BE49-F238E27FC236}">
                  <a16:creationId xmlns:a16="http://schemas.microsoft.com/office/drawing/2014/main" id="{E0323EB2-0FB7-4AE1-AD9E-34D6E5194005}"/>
                </a:ext>
              </a:extLst>
            </p:cNvPr>
            <p:cNvSpPr txBox="1"/>
            <p:nvPr/>
          </p:nvSpPr>
          <p:spPr>
            <a:xfrm>
              <a:off x="1140826" y="1465928"/>
              <a:ext cx="1881868" cy="316494"/>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Unidad Especial</a:t>
              </a:r>
            </a:p>
          </p:txBody>
        </p:sp>
      </p:grpSp>
      <p:grpSp>
        <p:nvGrpSpPr>
          <p:cNvPr id="85" name="Group 84">
            <a:extLst>
              <a:ext uri="{FF2B5EF4-FFF2-40B4-BE49-F238E27FC236}">
                <a16:creationId xmlns:a16="http://schemas.microsoft.com/office/drawing/2014/main" id="{B46D018E-913A-43A8-ACB6-B775A2455934}"/>
              </a:ext>
            </a:extLst>
          </p:cNvPr>
          <p:cNvGrpSpPr/>
          <p:nvPr/>
        </p:nvGrpSpPr>
        <p:grpSpPr>
          <a:xfrm>
            <a:off x="6840521" y="3587661"/>
            <a:ext cx="1611246" cy="436574"/>
            <a:chOff x="1140826" y="1427092"/>
            <a:chExt cx="1881868" cy="414087"/>
          </a:xfrm>
        </p:grpSpPr>
        <p:sp>
          <p:nvSpPr>
            <p:cNvPr id="86" name="Rectangle: Rounded Corners 85">
              <a:extLst>
                <a:ext uri="{FF2B5EF4-FFF2-40B4-BE49-F238E27FC236}">
                  <a16:creationId xmlns:a16="http://schemas.microsoft.com/office/drawing/2014/main" id="{CF6AE811-E779-4946-89C8-762E9E11BF39}"/>
                </a:ext>
              </a:extLst>
            </p:cNvPr>
            <p:cNvSpPr/>
            <p:nvPr/>
          </p:nvSpPr>
          <p:spPr>
            <a:xfrm>
              <a:off x="1140827" y="1452857"/>
              <a:ext cx="1881867" cy="388322"/>
            </a:xfrm>
            <a:prstGeom prst="roundRect">
              <a:avLst/>
            </a:prstGeom>
            <a:solidFill>
              <a:schemeClr val="accent1">
                <a:lumMod val="60000"/>
                <a:lumOff val="4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87" name="TextBox 86">
              <a:extLst>
                <a:ext uri="{FF2B5EF4-FFF2-40B4-BE49-F238E27FC236}">
                  <a16:creationId xmlns:a16="http://schemas.microsoft.com/office/drawing/2014/main" id="{1FFC9716-7580-447A-81AB-5D0AF1AC8C1D}"/>
                </a:ext>
              </a:extLst>
            </p:cNvPr>
            <p:cNvSpPr txBox="1"/>
            <p:nvPr/>
          </p:nvSpPr>
          <p:spPr>
            <a:xfrm>
              <a:off x="1140826" y="1427092"/>
              <a:ext cx="1881868" cy="316494"/>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Subasta</a:t>
              </a: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 Formal</a:t>
              </a:r>
            </a:p>
          </p:txBody>
        </p:sp>
      </p:grpSp>
      <p:sp>
        <p:nvSpPr>
          <p:cNvPr id="15" name="Oval 14">
            <a:extLst>
              <a:ext uri="{FF2B5EF4-FFF2-40B4-BE49-F238E27FC236}">
                <a16:creationId xmlns:a16="http://schemas.microsoft.com/office/drawing/2014/main" id="{DC71FE21-88A9-4CCF-BE54-EC7BADB17436}"/>
              </a:ext>
            </a:extLst>
          </p:cNvPr>
          <p:cNvSpPr/>
          <p:nvPr/>
        </p:nvSpPr>
        <p:spPr>
          <a:xfrm>
            <a:off x="1786686" y="3919164"/>
            <a:ext cx="504967" cy="504967"/>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91" name="Oval 90">
            <a:extLst>
              <a:ext uri="{FF2B5EF4-FFF2-40B4-BE49-F238E27FC236}">
                <a16:creationId xmlns:a16="http://schemas.microsoft.com/office/drawing/2014/main" id="{A017E9E3-242D-4C41-9CB2-79AA6998B87C}"/>
              </a:ext>
            </a:extLst>
          </p:cNvPr>
          <p:cNvSpPr/>
          <p:nvPr/>
        </p:nvSpPr>
        <p:spPr>
          <a:xfrm>
            <a:off x="5301885" y="3621386"/>
            <a:ext cx="504967" cy="504967"/>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grpSp>
        <p:nvGrpSpPr>
          <p:cNvPr id="92" name="Group 91">
            <a:extLst>
              <a:ext uri="{FF2B5EF4-FFF2-40B4-BE49-F238E27FC236}">
                <a16:creationId xmlns:a16="http://schemas.microsoft.com/office/drawing/2014/main" id="{E7EEB068-147B-4AA3-AF43-1DB1D36BD4A4}"/>
              </a:ext>
            </a:extLst>
          </p:cNvPr>
          <p:cNvGrpSpPr/>
          <p:nvPr/>
        </p:nvGrpSpPr>
        <p:grpSpPr>
          <a:xfrm>
            <a:off x="6840521" y="4283783"/>
            <a:ext cx="1611246" cy="614143"/>
            <a:chOff x="1140826" y="1415895"/>
            <a:chExt cx="1881868" cy="483802"/>
          </a:xfrm>
        </p:grpSpPr>
        <p:sp>
          <p:nvSpPr>
            <p:cNvPr id="93" name="Rectangle: Rounded Corners 92">
              <a:extLst>
                <a:ext uri="{FF2B5EF4-FFF2-40B4-BE49-F238E27FC236}">
                  <a16:creationId xmlns:a16="http://schemas.microsoft.com/office/drawing/2014/main" id="{B65AD805-2C40-4573-B5C8-734BF6A9DD6D}"/>
                </a:ext>
              </a:extLst>
            </p:cNvPr>
            <p:cNvSpPr/>
            <p:nvPr/>
          </p:nvSpPr>
          <p:spPr>
            <a:xfrm>
              <a:off x="1140827" y="1452857"/>
              <a:ext cx="1881867" cy="388322"/>
            </a:xfrm>
            <a:prstGeom prst="roundRect">
              <a:avLst/>
            </a:prstGeom>
            <a:solidFill>
              <a:schemeClr val="accent1">
                <a:lumMod val="60000"/>
                <a:lumOff val="4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94" name="TextBox 93">
              <a:extLst>
                <a:ext uri="{FF2B5EF4-FFF2-40B4-BE49-F238E27FC236}">
                  <a16:creationId xmlns:a16="http://schemas.microsoft.com/office/drawing/2014/main" id="{447A9EC4-99F0-49E4-93FB-3374E737517F}"/>
                </a:ext>
              </a:extLst>
            </p:cNvPr>
            <p:cNvSpPr txBox="1"/>
            <p:nvPr/>
          </p:nvSpPr>
          <p:spPr>
            <a:xfrm>
              <a:off x="1140826" y="1415895"/>
              <a:ext cx="1881868" cy="483802"/>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Subasta</a:t>
              </a: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 Informal </a:t>
              </a:r>
            </a:p>
            <a:p>
              <a:pPr marR="0" lvl="0" algn="ctr" defTabSz="914400" rtl="0" eaLnBrk="1" fontAlgn="auto" latinLnBrk="0" hangingPunct="1">
                <a:lnSpc>
                  <a:spcPct val="150000"/>
                </a:lnSpc>
                <a:spcBef>
                  <a:spcPts val="0"/>
                </a:spcBef>
                <a:spcAft>
                  <a:spcPts val="0"/>
                </a:spcAft>
                <a:buClrTx/>
                <a:buSzTx/>
                <a:tabLst/>
                <a:defRPr/>
              </a:pPr>
              <a:r>
                <a:rPr lang="en-US" sz="7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(no </a:t>
              </a:r>
              <a:r>
                <a:rPr lang="en-US" sz="7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va</a:t>
              </a:r>
              <a:r>
                <a:rPr lang="en-US" sz="7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 a la Junta de </a:t>
              </a:r>
              <a:r>
                <a:rPr lang="en-US" sz="7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Subastas</a:t>
              </a:r>
              <a:r>
                <a:rPr lang="en-US" sz="7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a:t>
              </a:r>
              <a:endPar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endParaRPr>
            </a:p>
          </p:txBody>
        </p:sp>
      </p:grpSp>
      <p:cxnSp>
        <p:nvCxnSpPr>
          <p:cNvPr id="20" name="Straight Connector 19">
            <a:extLst>
              <a:ext uri="{FF2B5EF4-FFF2-40B4-BE49-F238E27FC236}">
                <a16:creationId xmlns:a16="http://schemas.microsoft.com/office/drawing/2014/main" id="{F8C07631-2503-451C-92B6-39AC82D89133}"/>
              </a:ext>
            </a:extLst>
          </p:cNvPr>
          <p:cNvCxnSpPr>
            <a:cxnSpLocks/>
          </p:cNvCxnSpPr>
          <p:nvPr/>
        </p:nvCxnSpPr>
        <p:spPr>
          <a:xfrm>
            <a:off x="2390906" y="4159848"/>
            <a:ext cx="525304" cy="8470"/>
          </a:xfrm>
          <a:prstGeom prst="line">
            <a:avLst/>
          </a:prstGeom>
          <a:ln w="28575">
            <a:solidFill>
              <a:schemeClr val="bg1">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67DD7F04-0451-4B3F-B5AE-CDF85F0B287C}"/>
              </a:ext>
            </a:extLst>
          </p:cNvPr>
          <p:cNvCxnSpPr>
            <a:cxnSpLocks/>
          </p:cNvCxnSpPr>
          <p:nvPr/>
        </p:nvCxnSpPr>
        <p:spPr>
          <a:xfrm>
            <a:off x="4750715" y="4159848"/>
            <a:ext cx="493356" cy="0"/>
          </a:xfrm>
          <a:prstGeom prst="line">
            <a:avLst/>
          </a:prstGeom>
          <a:ln w="28575">
            <a:solidFill>
              <a:schemeClr val="bg1">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19BEEF11-7B44-4D11-BDA3-21885516105C}"/>
              </a:ext>
            </a:extLst>
          </p:cNvPr>
          <p:cNvCxnSpPr>
            <a:cxnSpLocks/>
            <a:stCxn id="81" idx="0"/>
          </p:cNvCxnSpPr>
          <p:nvPr/>
        </p:nvCxnSpPr>
        <p:spPr>
          <a:xfrm flipV="1">
            <a:off x="3819079" y="4413837"/>
            <a:ext cx="0" cy="219310"/>
          </a:xfrm>
          <a:prstGeom prst="line">
            <a:avLst/>
          </a:prstGeom>
          <a:ln w="28575">
            <a:solidFill>
              <a:schemeClr val="bg1">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2F63B0C3-2749-4602-9ECD-829F402A28C2}"/>
              </a:ext>
            </a:extLst>
          </p:cNvPr>
          <p:cNvCxnSpPr>
            <a:cxnSpLocks/>
          </p:cNvCxnSpPr>
          <p:nvPr/>
        </p:nvCxnSpPr>
        <p:spPr>
          <a:xfrm>
            <a:off x="5936245" y="4481168"/>
            <a:ext cx="802096" cy="0"/>
          </a:xfrm>
          <a:prstGeom prst="line">
            <a:avLst/>
          </a:prstGeom>
          <a:ln w="28575">
            <a:solidFill>
              <a:schemeClr val="bg1">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5A84C5AD-CE4D-4123-98B4-1AC08A5C6AD4}"/>
              </a:ext>
            </a:extLst>
          </p:cNvPr>
          <p:cNvCxnSpPr/>
          <p:nvPr/>
        </p:nvCxnSpPr>
        <p:spPr>
          <a:xfrm>
            <a:off x="8632029" y="3847060"/>
            <a:ext cx="327547" cy="0"/>
          </a:xfrm>
          <a:prstGeom prst="line">
            <a:avLst/>
          </a:pr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F2C09497-C2E0-4FF1-A0D0-2064DCFECC0B}"/>
              </a:ext>
            </a:extLst>
          </p:cNvPr>
          <p:cNvCxnSpPr/>
          <p:nvPr/>
        </p:nvCxnSpPr>
        <p:spPr>
          <a:xfrm>
            <a:off x="8632029" y="4508909"/>
            <a:ext cx="327547" cy="0"/>
          </a:xfrm>
          <a:prstGeom prst="line">
            <a:avLst/>
          </a:pr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3C3D3F80-760D-4FC2-BA90-B0873C78BD87}"/>
              </a:ext>
            </a:extLst>
          </p:cNvPr>
          <p:cNvCxnSpPr/>
          <p:nvPr/>
        </p:nvCxnSpPr>
        <p:spPr>
          <a:xfrm>
            <a:off x="8959576" y="3847060"/>
            <a:ext cx="0" cy="661849"/>
          </a:xfrm>
          <a:prstGeom prst="line">
            <a:avLst/>
          </a:pr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Arrow Connector 104">
            <a:extLst>
              <a:ext uri="{FF2B5EF4-FFF2-40B4-BE49-F238E27FC236}">
                <a16:creationId xmlns:a16="http://schemas.microsoft.com/office/drawing/2014/main" id="{9B17698E-4C02-4B55-B0A7-A6546C9CD736}"/>
              </a:ext>
            </a:extLst>
          </p:cNvPr>
          <p:cNvCxnSpPr/>
          <p:nvPr/>
        </p:nvCxnSpPr>
        <p:spPr>
          <a:xfrm>
            <a:off x="8959576" y="4168318"/>
            <a:ext cx="382137" cy="0"/>
          </a:xfrm>
          <a:prstGeom prst="straightConnector1">
            <a:avLst/>
          </a:prstGeom>
          <a:ln w="28575">
            <a:solidFill>
              <a:schemeClr val="bg1">
                <a:lumMod val="75000"/>
              </a:schemeClr>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2940412D-1422-4B3C-A074-8E86E02FF1D9}"/>
              </a:ext>
            </a:extLst>
          </p:cNvPr>
          <p:cNvCxnSpPr>
            <a:cxnSpLocks/>
          </p:cNvCxnSpPr>
          <p:nvPr/>
        </p:nvCxnSpPr>
        <p:spPr>
          <a:xfrm flipV="1">
            <a:off x="9340095" y="765160"/>
            <a:ext cx="0" cy="3403159"/>
          </a:xfrm>
          <a:prstGeom prst="line">
            <a:avLst/>
          </a:pr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D9468C97-BE14-4F07-903C-2E89272E30AD}"/>
              </a:ext>
            </a:extLst>
          </p:cNvPr>
          <p:cNvCxnSpPr/>
          <p:nvPr/>
        </p:nvCxnSpPr>
        <p:spPr>
          <a:xfrm>
            <a:off x="9340095" y="756939"/>
            <a:ext cx="1091409" cy="0"/>
          </a:xfrm>
          <a:prstGeom prst="line">
            <a:avLst/>
          </a:pr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EA6F9A43-1B15-4DEC-8C88-B08DADEA9536}"/>
              </a:ext>
            </a:extLst>
          </p:cNvPr>
          <p:cNvCxnSpPr>
            <a:cxnSpLocks/>
          </p:cNvCxnSpPr>
          <p:nvPr/>
        </p:nvCxnSpPr>
        <p:spPr>
          <a:xfrm>
            <a:off x="10431504" y="765160"/>
            <a:ext cx="0" cy="4481434"/>
          </a:xfrm>
          <a:prstGeom prst="line">
            <a:avLst/>
          </a:pr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06" name="Group 105">
            <a:extLst>
              <a:ext uri="{FF2B5EF4-FFF2-40B4-BE49-F238E27FC236}">
                <a16:creationId xmlns:a16="http://schemas.microsoft.com/office/drawing/2014/main" id="{71959AA9-4724-4483-BD02-C3C5B8638E84}"/>
              </a:ext>
            </a:extLst>
          </p:cNvPr>
          <p:cNvGrpSpPr/>
          <p:nvPr/>
        </p:nvGrpSpPr>
        <p:grpSpPr>
          <a:xfrm>
            <a:off x="9625881" y="870502"/>
            <a:ext cx="1611246" cy="436574"/>
            <a:chOff x="1140826" y="1427092"/>
            <a:chExt cx="1881868" cy="414087"/>
          </a:xfrm>
        </p:grpSpPr>
        <p:sp>
          <p:nvSpPr>
            <p:cNvPr id="107" name="Rectangle: Rounded Corners 106">
              <a:extLst>
                <a:ext uri="{FF2B5EF4-FFF2-40B4-BE49-F238E27FC236}">
                  <a16:creationId xmlns:a16="http://schemas.microsoft.com/office/drawing/2014/main" id="{3C650351-3C56-4F29-83CF-BB6EE646527B}"/>
                </a:ext>
              </a:extLst>
            </p:cNvPr>
            <p:cNvSpPr/>
            <p:nvPr/>
          </p:nvSpPr>
          <p:spPr>
            <a:xfrm>
              <a:off x="1140827" y="1452857"/>
              <a:ext cx="1881867" cy="388322"/>
            </a:xfrm>
            <a:prstGeom prst="roundRect">
              <a:avLst/>
            </a:prstGeom>
            <a:solidFill>
              <a:schemeClr val="tx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108" name="TextBox 107">
              <a:extLst>
                <a:ext uri="{FF2B5EF4-FFF2-40B4-BE49-F238E27FC236}">
                  <a16:creationId xmlns:a16="http://schemas.microsoft.com/office/drawing/2014/main" id="{C679B661-4004-40C1-A811-F89DA1C8032E}"/>
                </a:ext>
              </a:extLst>
            </p:cNvPr>
            <p:cNvSpPr txBox="1"/>
            <p:nvPr/>
          </p:nvSpPr>
          <p:spPr>
            <a:xfrm>
              <a:off x="1140826" y="1427092"/>
              <a:ext cx="1881868" cy="316494"/>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Publicaciones</a:t>
              </a:r>
              <a:endPar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endParaRPr>
            </a:p>
          </p:txBody>
        </p:sp>
      </p:grpSp>
      <p:grpSp>
        <p:nvGrpSpPr>
          <p:cNvPr id="109" name="Group 108">
            <a:extLst>
              <a:ext uri="{FF2B5EF4-FFF2-40B4-BE49-F238E27FC236}">
                <a16:creationId xmlns:a16="http://schemas.microsoft.com/office/drawing/2014/main" id="{534F9898-C1A0-467E-A48A-B7484CE8560C}"/>
              </a:ext>
            </a:extLst>
          </p:cNvPr>
          <p:cNvGrpSpPr/>
          <p:nvPr/>
        </p:nvGrpSpPr>
        <p:grpSpPr>
          <a:xfrm>
            <a:off x="9474958" y="1480867"/>
            <a:ext cx="1898649" cy="422926"/>
            <a:chOff x="964553" y="1440037"/>
            <a:chExt cx="2217543" cy="401142"/>
          </a:xfrm>
        </p:grpSpPr>
        <p:sp>
          <p:nvSpPr>
            <p:cNvPr id="110" name="Rectangle: Rounded Corners 109">
              <a:extLst>
                <a:ext uri="{FF2B5EF4-FFF2-40B4-BE49-F238E27FC236}">
                  <a16:creationId xmlns:a16="http://schemas.microsoft.com/office/drawing/2014/main" id="{D3F025FF-9B55-43D9-B787-0E2903A4118A}"/>
                </a:ext>
              </a:extLst>
            </p:cNvPr>
            <p:cNvSpPr/>
            <p:nvPr/>
          </p:nvSpPr>
          <p:spPr>
            <a:xfrm>
              <a:off x="1061126" y="1452857"/>
              <a:ext cx="2041267" cy="388322"/>
            </a:xfrm>
            <a:prstGeom prst="roundRect">
              <a:avLst/>
            </a:prstGeom>
            <a:solidFill>
              <a:schemeClr val="tx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111" name="TextBox 110">
              <a:extLst>
                <a:ext uri="{FF2B5EF4-FFF2-40B4-BE49-F238E27FC236}">
                  <a16:creationId xmlns:a16="http://schemas.microsoft.com/office/drawing/2014/main" id="{8F46E46F-944E-4278-A9E3-791CB5C0C930}"/>
                </a:ext>
              </a:extLst>
            </p:cNvPr>
            <p:cNvSpPr txBox="1"/>
            <p:nvPr/>
          </p:nvSpPr>
          <p:spPr>
            <a:xfrm>
              <a:off x="964553" y="1440037"/>
              <a:ext cx="2217543" cy="316494"/>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Reunión</a:t>
              </a: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 Pre </a:t>
              </a:r>
              <a:r>
                <a:rPr lang="en-US" sz="12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Subasta</a:t>
              </a: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 </a:t>
              </a:r>
            </a:p>
          </p:txBody>
        </p:sp>
      </p:grpSp>
      <p:grpSp>
        <p:nvGrpSpPr>
          <p:cNvPr id="112" name="Group 111">
            <a:extLst>
              <a:ext uri="{FF2B5EF4-FFF2-40B4-BE49-F238E27FC236}">
                <a16:creationId xmlns:a16="http://schemas.microsoft.com/office/drawing/2014/main" id="{A0AEAE3C-DBA4-4F66-B2DD-C990B441E5B9}"/>
              </a:ext>
            </a:extLst>
          </p:cNvPr>
          <p:cNvGrpSpPr/>
          <p:nvPr/>
        </p:nvGrpSpPr>
        <p:grpSpPr>
          <a:xfrm>
            <a:off x="9625881" y="2077585"/>
            <a:ext cx="1611246" cy="436575"/>
            <a:chOff x="1140826" y="1427092"/>
            <a:chExt cx="1881868" cy="414087"/>
          </a:xfrm>
        </p:grpSpPr>
        <p:sp>
          <p:nvSpPr>
            <p:cNvPr id="113" name="Rectangle: Rounded Corners 112">
              <a:extLst>
                <a:ext uri="{FF2B5EF4-FFF2-40B4-BE49-F238E27FC236}">
                  <a16:creationId xmlns:a16="http://schemas.microsoft.com/office/drawing/2014/main" id="{A4B57BBB-5512-459D-A15B-31AB5B306CB2}"/>
                </a:ext>
              </a:extLst>
            </p:cNvPr>
            <p:cNvSpPr/>
            <p:nvPr/>
          </p:nvSpPr>
          <p:spPr>
            <a:xfrm>
              <a:off x="1140827" y="1452857"/>
              <a:ext cx="1881867" cy="388322"/>
            </a:xfrm>
            <a:prstGeom prst="roundRect">
              <a:avLst/>
            </a:prstGeom>
            <a:solidFill>
              <a:schemeClr val="tx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114" name="TextBox 113">
              <a:extLst>
                <a:ext uri="{FF2B5EF4-FFF2-40B4-BE49-F238E27FC236}">
                  <a16:creationId xmlns:a16="http://schemas.microsoft.com/office/drawing/2014/main" id="{756BF5B1-9966-492E-B57E-55CDA65ABC9A}"/>
                </a:ext>
              </a:extLst>
            </p:cNvPr>
            <p:cNvSpPr txBox="1"/>
            <p:nvPr/>
          </p:nvSpPr>
          <p:spPr>
            <a:xfrm>
              <a:off x="1140826" y="1427092"/>
              <a:ext cx="1881868" cy="316493"/>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Enmiendas</a:t>
              </a: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 </a:t>
              </a:r>
              <a:endParaRPr lang="en-US" sz="1200" kern="0">
                <a:solidFill>
                  <a:srgbClr val="002060"/>
                </a:solidFill>
                <a:latin typeface="Century Gothic" panose="020B0502020202020204" pitchFamily="34" charset="0"/>
                <a:ea typeface="Open Sans" panose="020B0606030504020204" pitchFamily="34" charset="0"/>
                <a:cs typeface="Open Sans" panose="020B0606030504020204" pitchFamily="34" charset="0"/>
              </a:endParaRPr>
            </a:p>
          </p:txBody>
        </p:sp>
      </p:grpSp>
      <p:grpSp>
        <p:nvGrpSpPr>
          <p:cNvPr id="115" name="Group 114">
            <a:extLst>
              <a:ext uri="{FF2B5EF4-FFF2-40B4-BE49-F238E27FC236}">
                <a16:creationId xmlns:a16="http://schemas.microsoft.com/office/drawing/2014/main" id="{6B8243E3-F674-4F31-8FA6-43D508AF5D4A}"/>
              </a:ext>
            </a:extLst>
          </p:cNvPr>
          <p:cNvGrpSpPr/>
          <p:nvPr/>
        </p:nvGrpSpPr>
        <p:grpSpPr>
          <a:xfrm>
            <a:off x="9625881" y="2711246"/>
            <a:ext cx="1611246" cy="436574"/>
            <a:chOff x="1140826" y="1427092"/>
            <a:chExt cx="1881868" cy="414087"/>
          </a:xfrm>
        </p:grpSpPr>
        <p:sp>
          <p:nvSpPr>
            <p:cNvPr id="116" name="Rectangle: Rounded Corners 115">
              <a:extLst>
                <a:ext uri="{FF2B5EF4-FFF2-40B4-BE49-F238E27FC236}">
                  <a16:creationId xmlns:a16="http://schemas.microsoft.com/office/drawing/2014/main" id="{918742D9-7441-4AB6-AA88-6922C8424314}"/>
                </a:ext>
              </a:extLst>
            </p:cNvPr>
            <p:cNvSpPr/>
            <p:nvPr/>
          </p:nvSpPr>
          <p:spPr>
            <a:xfrm>
              <a:off x="1140827" y="1452857"/>
              <a:ext cx="1881867" cy="388322"/>
            </a:xfrm>
            <a:prstGeom prst="roundRect">
              <a:avLst/>
            </a:prstGeom>
            <a:solidFill>
              <a:schemeClr val="tx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117" name="TextBox 116">
              <a:extLst>
                <a:ext uri="{FF2B5EF4-FFF2-40B4-BE49-F238E27FC236}">
                  <a16:creationId xmlns:a16="http://schemas.microsoft.com/office/drawing/2014/main" id="{FA8B43B7-B742-4326-A5AA-8237E8C24D84}"/>
                </a:ext>
              </a:extLst>
            </p:cNvPr>
            <p:cNvSpPr txBox="1"/>
            <p:nvPr/>
          </p:nvSpPr>
          <p:spPr>
            <a:xfrm>
              <a:off x="1140826" y="1427092"/>
              <a:ext cx="1881868" cy="316494"/>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Ofertas</a:t>
              </a:r>
              <a:endPar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endParaRPr>
            </a:p>
          </p:txBody>
        </p:sp>
      </p:grpSp>
      <p:grpSp>
        <p:nvGrpSpPr>
          <p:cNvPr id="118" name="Group 117">
            <a:extLst>
              <a:ext uri="{FF2B5EF4-FFF2-40B4-BE49-F238E27FC236}">
                <a16:creationId xmlns:a16="http://schemas.microsoft.com/office/drawing/2014/main" id="{50E36AFE-9E6C-4217-AB31-4D9132C1F62E}"/>
              </a:ext>
            </a:extLst>
          </p:cNvPr>
          <p:cNvGrpSpPr/>
          <p:nvPr/>
        </p:nvGrpSpPr>
        <p:grpSpPr>
          <a:xfrm>
            <a:off x="9625881" y="3333727"/>
            <a:ext cx="1611246" cy="436574"/>
            <a:chOff x="1140826" y="1427092"/>
            <a:chExt cx="1881868" cy="414087"/>
          </a:xfrm>
        </p:grpSpPr>
        <p:sp>
          <p:nvSpPr>
            <p:cNvPr id="119" name="Rectangle: Rounded Corners 118">
              <a:extLst>
                <a:ext uri="{FF2B5EF4-FFF2-40B4-BE49-F238E27FC236}">
                  <a16:creationId xmlns:a16="http://schemas.microsoft.com/office/drawing/2014/main" id="{03579883-FD9E-4123-A469-BB05957ACE0B}"/>
                </a:ext>
              </a:extLst>
            </p:cNvPr>
            <p:cNvSpPr/>
            <p:nvPr/>
          </p:nvSpPr>
          <p:spPr>
            <a:xfrm>
              <a:off x="1140827" y="1452857"/>
              <a:ext cx="1881867" cy="388322"/>
            </a:xfrm>
            <a:prstGeom prst="roundRect">
              <a:avLst/>
            </a:prstGeom>
            <a:solidFill>
              <a:schemeClr val="tx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120" name="TextBox 119">
              <a:extLst>
                <a:ext uri="{FF2B5EF4-FFF2-40B4-BE49-F238E27FC236}">
                  <a16:creationId xmlns:a16="http://schemas.microsoft.com/office/drawing/2014/main" id="{C284177A-2F99-4B5E-9371-11C78437084E}"/>
                </a:ext>
              </a:extLst>
            </p:cNvPr>
            <p:cNvSpPr txBox="1"/>
            <p:nvPr/>
          </p:nvSpPr>
          <p:spPr>
            <a:xfrm>
              <a:off x="1140826" y="1427092"/>
              <a:ext cx="1881868" cy="316494"/>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Acto</a:t>
              </a: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 Apertura</a:t>
              </a:r>
            </a:p>
          </p:txBody>
        </p:sp>
      </p:grpSp>
      <p:grpSp>
        <p:nvGrpSpPr>
          <p:cNvPr id="121" name="Group 120">
            <a:extLst>
              <a:ext uri="{FF2B5EF4-FFF2-40B4-BE49-F238E27FC236}">
                <a16:creationId xmlns:a16="http://schemas.microsoft.com/office/drawing/2014/main" id="{D27104DE-85AB-46A3-B19D-8437EA0FF025}"/>
              </a:ext>
            </a:extLst>
          </p:cNvPr>
          <p:cNvGrpSpPr/>
          <p:nvPr/>
        </p:nvGrpSpPr>
        <p:grpSpPr>
          <a:xfrm>
            <a:off x="9624615" y="3942558"/>
            <a:ext cx="1619725" cy="497665"/>
            <a:chOff x="1139347" y="1427093"/>
            <a:chExt cx="1891774" cy="472032"/>
          </a:xfrm>
        </p:grpSpPr>
        <p:sp>
          <p:nvSpPr>
            <p:cNvPr id="122" name="Rectangle: Rounded Corners 121">
              <a:extLst>
                <a:ext uri="{FF2B5EF4-FFF2-40B4-BE49-F238E27FC236}">
                  <a16:creationId xmlns:a16="http://schemas.microsoft.com/office/drawing/2014/main" id="{BA685614-674F-41A6-89CF-8A81EB43F910}"/>
                </a:ext>
              </a:extLst>
            </p:cNvPr>
            <p:cNvSpPr/>
            <p:nvPr/>
          </p:nvSpPr>
          <p:spPr>
            <a:xfrm>
              <a:off x="1139347" y="1452857"/>
              <a:ext cx="1881870" cy="446268"/>
            </a:xfrm>
            <a:prstGeom prst="roundRect">
              <a:avLst/>
            </a:prstGeom>
            <a:solidFill>
              <a:schemeClr val="tx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123" name="TextBox 122">
              <a:extLst>
                <a:ext uri="{FF2B5EF4-FFF2-40B4-BE49-F238E27FC236}">
                  <a16:creationId xmlns:a16="http://schemas.microsoft.com/office/drawing/2014/main" id="{822CE234-A6CA-413A-BC18-AF838E140F66}"/>
                </a:ext>
              </a:extLst>
            </p:cNvPr>
            <p:cNvSpPr txBox="1"/>
            <p:nvPr/>
          </p:nvSpPr>
          <p:spPr>
            <a:xfrm>
              <a:off x="1149250" y="1427093"/>
              <a:ext cx="1881871" cy="437885"/>
            </a:xfrm>
            <a:prstGeom prst="rect">
              <a:avLst/>
            </a:prstGeom>
            <a:noFill/>
          </p:spPr>
          <p:txBody>
            <a:bodyPr wrap="square" rtlCol="0">
              <a:spAutoFit/>
            </a:bodyPr>
            <a:lstStyle/>
            <a:p>
              <a:pPr marR="0" lvl="0" algn="ctr" defTabSz="914400" rtl="0" eaLnBrk="1" fontAlgn="auto" latinLnBrk="0" hangingPunct="1">
                <a:spcBef>
                  <a:spcPts val="0"/>
                </a:spcBef>
                <a:spcAft>
                  <a:spcPts val="0"/>
                </a:spcAft>
                <a:buClrTx/>
                <a:buSzTx/>
                <a:tabLst/>
                <a:defRPr/>
              </a:pP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Aviso de </a:t>
              </a:r>
            </a:p>
            <a:p>
              <a:pPr marR="0" lvl="0" algn="ctr" defTabSz="914400" rtl="0" eaLnBrk="1" fontAlgn="auto" latinLnBrk="0" hangingPunct="1">
                <a:spcBef>
                  <a:spcPts val="0"/>
                </a:spcBef>
                <a:spcAft>
                  <a:spcPts val="0"/>
                </a:spcAft>
                <a:buClrTx/>
                <a:buSzTx/>
                <a:tabLst/>
                <a:defRPr/>
              </a:pPr>
              <a:r>
                <a:rPr lang="en-US" sz="1200" b="1" kern="0" err="1">
                  <a:solidFill>
                    <a:srgbClr val="002060"/>
                  </a:solidFill>
                  <a:latin typeface="Century Gothic" panose="020B0502020202020204" pitchFamily="34" charset="0"/>
                  <a:ea typeface="Open Sans" panose="020B0606030504020204" pitchFamily="34" charset="0"/>
                  <a:cs typeface="Open Sans" panose="020B0606030504020204" pitchFamily="34" charset="0"/>
                </a:rPr>
                <a:t>Adjudicación</a:t>
              </a:r>
              <a:endPar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endParaRPr>
            </a:p>
          </p:txBody>
        </p:sp>
      </p:grpSp>
      <p:grpSp>
        <p:nvGrpSpPr>
          <p:cNvPr id="124" name="Group 123">
            <a:extLst>
              <a:ext uri="{FF2B5EF4-FFF2-40B4-BE49-F238E27FC236}">
                <a16:creationId xmlns:a16="http://schemas.microsoft.com/office/drawing/2014/main" id="{558C907C-7B61-4931-A5C3-D8BA32D7DA32}"/>
              </a:ext>
            </a:extLst>
          </p:cNvPr>
          <p:cNvGrpSpPr/>
          <p:nvPr/>
        </p:nvGrpSpPr>
        <p:grpSpPr>
          <a:xfrm>
            <a:off x="9625881" y="4645766"/>
            <a:ext cx="1611246" cy="409410"/>
            <a:chOff x="1140826" y="1452857"/>
            <a:chExt cx="1881868" cy="388322"/>
          </a:xfrm>
        </p:grpSpPr>
        <p:sp>
          <p:nvSpPr>
            <p:cNvPr id="125" name="Rectangle: Rounded Corners 124">
              <a:extLst>
                <a:ext uri="{FF2B5EF4-FFF2-40B4-BE49-F238E27FC236}">
                  <a16:creationId xmlns:a16="http://schemas.microsoft.com/office/drawing/2014/main" id="{66035325-C5FC-4556-A7AF-044A5C313B54}"/>
                </a:ext>
              </a:extLst>
            </p:cNvPr>
            <p:cNvSpPr/>
            <p:nvPr/>
          </p:nvSpPr>
          <p:spPr>
            <a:xfrm>
              <a:off x="1140827" y="1452857"/>
              <a:ext cx="1881867" cy="388322"/>
            </a:xfrm>
            <a:prstGeom prst="roundRect">
              <a:avLst/>
            </a:prstGeom>
            <a:solidFill>
              <a:schemeClr val="tx2">
                <a:lumMod val="40000"/>
                <a:lumOff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126" name="TextBox 125">
              <a:extLst>
                <a:ext uri="{FF2B5EF4-FFF2-40B4-BE49-F238E27FC236}">
                  <a16:creationId xmlns:a16="http://schemas.microsoft.com/office/drawing/2014/main" id="{5D4321CC-C80B-4EF2-9BE5-BB09BF522578}"/>
                </a:ext>
              </a:extLst>
            </p:cNvPr>
            <p:cNvSpPr txBox="1"/>
            <p:nvPr/>
          </p:nvSpPr>
          <p:spPr>
            <a:xfrm>
              <a:off x="1140826" y="1465927"/>
              <a:ext cx="1881868" cy="316494"/>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LPAU</a:t>
              </a:r>
            </a:p>
          </p:txBody>
        </p:sp>
      </p:grpSp>
      <p:cxnSp>
        <p:nvCxnSpPr>
          <p:cNvPr id="138" name="Straight Connector 137">
            <a:extLst>
              <a:ext uri="{FF2B5EF4-FFF2-40B4-BE49-F238E27FC236}">
                <a16:creationId xmlns:a16="http://schemas.microsoft.com/office/drawing/2014/main" id="{3553B59C-D5B8-45A3-B9A2-363EAB6EA10F}"/>
              </a:ext>
            </a:extLst>
          </p:cNvPr>
          <p:cNvCxnSpPr>
            <a:cxnSpLocks/>
          </p:cNvCxnSpPr>
          <p:nvPr/>
        </p:nvCxnSpPr>
        <p:spPr>
          <a:xfrm>
            <a:off x="1388436" y="4818906"/>
            <a:ext cx="1541090" cy="0"/>
          </a:xfrm>
          <a:prstGeom prst="line">
            <a:avLst/>
          </a:prstGeom>
          <a:ln w="28575">
            <a:solidFill>
              <a:schemeClr val="bg1">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39" name="Oval 138">
            <a:extLst>
              <a:ext uri="{FF2B5EF4-FFF2-40B4-BE49-F238E27FC236}">
                <a16:creationId xmlns:a16="http://schemas.microsoft.com/office/drawing/2014/main" id="{7EE033E0-06F6-4E91-862E-DF1BD0E2D7CF}"/>
              </a:ext>
            </a:extLst>
          </p:cNvPr>
          <p:cNvSpPr/>
          <p:nvPr/>
        </p:nvSpPr>
        <p:spPr>
          <a:xfrm>
            <a:off x="1156535" y="3927329"/>
            <a:ext cx="504967" cy="504967"/>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135" name="TextBox 134">
            <a:extLst>
              <a:ext uri="{FF2B5EF4-FFF2-40B4-BE49-F238E27FC236}">
                <a16:creationId xmlns:a16="http://schemas.microsoft.com/office/drawing/2014/main" id="{BD8B1F6F-7388-45C3-88E5-A98CE452393F}"/>
              </a:ext>
            </a:extLst>
          </p:cNvPr>
          <p:cNvSpPr txBox="1"/>
          <p:nvPr/>
        </p:nvSpPr>
        <p:spPr>
          <a:xfrm>
            <a:off x="1226026" y="3996502"/>
            <a:ext cx="362974" cy="369332"/>
          </a:xfrm>
          <a:prstGeom prst="rect">
            <a:avLst/>
          </a:prstGeom>
          <a:noFill/>
        </p:spPr>
        <p:txBody>
          <a:bodyPr wrap="square" rtlCol="0">
            <a:spAutoFit/>
          </a:bodyPr>
          <a:lstStyle/>
          <a:p>
            <a:r>
              <a:rPr lang="en-US">
                <a:solidFill>
                  <a:schemeClr val="accent1">
                    <a:lumMod val="50000"/>
                  </a:schemeClr>
                </a:solidFill>
                <a:latin typeface="Century Gothic" panose="020B0502020202020204" pitchFamily="34" charset="0"/>
              </a:rPr>
              <a:t>Si</a:t>
            </a:r>
            <a:endParaRPr lang="es-PR">
              <a:solidFill>
                <a:schemeClr val="accent1">
                  <a:lumMod val="50000"/>
                </a:schemeClr>
              </a:solidFill>
              <a:latin typeface="Century Gothic" panose="020B0502020202020204" pitchFamily="34" charset="0"/>
            </a:endParaRPr>
          </a:p>
        </p:txBody>
      </p:sp>
      <p:sp>
        <p:nvSpPr>
          <p:cNvPr id="136" name="TextBox 135">
            <a:extLst>
              <a:ext uri="{FF2B5EF4-FFF2-40B4-BE49-F238E27FC236}">
                <a16:creationId xmlns:a16="http://schemas.microsoft.com/office/drawing/2014/main" id="{C2897593-DE02-4EBC-9016-571EB8B483A4}"/>
              </a:ext>
            </a:extLst>
          </p:cNvPr>
          <p:cNvSpPr txBox="1"/>
          <p:nvPr/>
        </p:nvSpPr>
        <p:spPr>
          <a:xfrm>
            <a:off x="1789301" y="3967780"/>
            <a:ext cx="615016" cy="369332"/>
          </a:xfrm>
          <a:prstGeom prst="rect">
            <a:avLst/>
          </a:prstGeom>
          <a:noFill/>
        </p:spPr>
        <p:txBody>
          <a:bodyPr wrap="square" rtlCol="0">
            <a:spAutoFit/>
          </a:bodyPr>
          <a:lstStyle/>
          <a:p>
            <a:r>
              <a:rPr lang="en-US">
                <a:solidFill>
                  <a:schemeClr val="accent1">
                    <a:lumMod val="50000"/>
                  </a:schemeClr>
                </a:solidFill>
                <a:latin typeface="Century Gothic" panose="020B0502020202020204" pitchFamily="34" charset="0"/>
              </a:rPr>
              <a:t>No</a:t>
            </a:r>
            <a:endParaRPr lang="es-PR">
              <a:solidFill>
                <a:schemeClr val="accent1">
                  <a:lumMod val="50000"/>
                </a:schemeClr>
              </a:solidFill>
              <a:latin typeface="Century Gothic" panose="020B0502020202020204" pitchFamily="34" charset="0"/>
            </a:endParaRPr>
          </a:p>
        </p:txBody>
      </p:sp>
      <p:sp>
        <p:nvSpPr>
          <p:cNvPr id="143" name="Oval 142">
            <a:extLst>
              <a:ext uri="{FF2B5EF4-FFF2-40B4-BE49-F238E27FC236}">
                <a16:creationId xmlns:a16="http://schemas.microsoft.com/office/drawing/2014/main" id="{5E2A1E32-7B0A-42D5-8D0F-AD1E98EFA225}"/>
              </a:ext>
            </a:extLst>
          </p:cNvPr>
          <p:cNvSpPr/>
          <p:nvPr/>
        </p:nvSpPr>
        <p:spPr>
          <a:xfrm>
            <a:off x="5305638" y="4210292"/>
            <a:ext cx="504967" cy="504967"/>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cxnSp>
        <p:nvCxnSpPr>
          <p:cNvPr id="146" name="Straight Connector 145">
            <a:extLst>
              <a:ext uri="{FF2B5EF4-FFF2-40B4-BE49-F238E27FC236}">
                <a16:creationId xmlns:a16="http://schemas.microsoft.com/office/drawing/2014/main" id="{22635A48-8EE5-4227-8885-E92EB2924F15}"/>
              </a:ext>
            </a:extLst>
          </p:cNvPr>
          <p:cNvCxnSpPr>
            <a:cxnSpLocks/>
          </p:cNvCxnSpPr>
          <p:nvPr/>
        </p:nvCxnSpPr>
        <p:spPr>
          <a:xfrm>
            <a:off x="5887648" y="3880685"/>
            <a:ext cx="802096" cy="0"/>
          </a:xfrm>
          <a:prstGeom prst="line">
            <a:avLst/>
          </a:prstGeom>
          <a:ln w="28575">
            <a:solidFill>
              <a:schemeClr val="bg1">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E428096C-68C5-4882-9911-84023A375F89}"/>
              </a:ext>
            </a:extLst>
          </p:cNvPr>
          <p:cNvCxnSpPr/>
          <p:nvPr/>
        </p:nvCxnSpPr>
        <p:spPr>
          <a:xfrm flipV="1">
            <a:off x="1388436" y="4488471"/>
            <a:ext cx="0" cy="351802"/>
          </a:xfrm>
          <a:prstGeom prst="line">
            <a:avLst/>
          </a:pr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8" name="TextBox 157">
            <a:extLst>
              <a:ext uri="{FF2B5EF4-FFF2-40B4-BE49-F238E27FC236}">
                <a16:creationId xmlns:a16="http://schemas.microsoft.com/office/drawing/2014/main" id="{2626101C-3303-4358-B409-8CEF660139CB}"/>
              </a:ext>
            </a:extLst>
          </p:cNvPr>
          <p:cNvSpPr txBox="1"/>
          <p:nvPr/>
        </p:nvSpPr>
        <p:spPr>
          <a:xfrm>
            <a:off x="5406177" y="3704213"/>
            <a:ext cx="615016" cy="369332"/>
          </a:xfrm>
          <a:prstGeom prst="rect">
            <a:avLst/>
          </a:prstGeom>
          <a:noFill/>
        </p:spPr>
        <p:txBody>
          <a:bodyPr wrap="square" rtlCol="0">
            <a:spAutoFit/>
          </a:bodyPr>
          <a:lstStyle/>
          <a:p>
            <a:r>
              <a:rPr lang="en-US">
                <a:solidFill>
                  <a:schemeClr val="accent1">
                    <a:lumMod val="50000"/>
                  </a:schemeClr>
                </a:solidFill>
                <a:latin typeface="Century Gothic" panose="020B0502020202020204" pitchFamily="34" charset="0"/>
              </a:rPr>
              <a:t>+</a:t>
            </a:r>
            <a:endParaRPr lang="es-PR">
              <a:solidFill>
                <a:schemeClr val="accent1">
                  <a:lumMod val="50000"/>
                </a:schemeClr>
              </a:solidFill>
              <a:latin typeface="Century Gothic" panose="020B0502020202020204" pitchFamily="34" charset="0"/>
            </a:endParaRPr>
          </a:p>
        </p:txBody>
      </p:sp>
      <p:sp>
        <p:nvSpPr>
          <p:cNvPr id="160" name="TextBox 159">
            <a:extLst>
              <a:ext uri="{FF2B5EF4-FFF2-40B4-BE49-F238E27FC236}">
                <a16:creationId xmlns:a16="http://schemas.microsoft.com/office/drawing/2014/main" id="{9CB8DF33-42FF-4513-ACF6-7C4D4724772D}"/>
              </a:ext>
            </a:extLst>
          </p:cNvPr>
          <p:cNvSpPr txBox="1"/>
          <p:nvPr/>
        </p:nvSpPr>
        <p:spPr>
          <a:xfrm>
            <a:off x="5433086" y="4277053"/>
            <a:ext cx="615016" cy="369332"/>
          </a:xfrm>
          <a:prstGeom prst="rect">
            <a:avLst/>
          </a:prstGeom>
          <a:noFill/>
        </p:spPr>
        <p:txBody>
          <a:bodyPr wrap="square" rtlCol="0">
            <a:spAutoFit/>
          </a:bodyPr>
          <a:lstStyle/>
          <a:p>
            <a:r>
              <a:rPr lang="en-US">
                <a:solidFill>
                  <a:schemeClr val="accent1">
                    <a:lumMod val="50000"/>
                  </a:schemeClr>
                </a:solidFill>
                <a:latin typeface="Century Gothic" panose="020B0502020202020204" pitchFamily="34" charset="0"/>
              </a:rPr>
              <a:t>-</a:t>
            </a:r>
            <a:endParaRPr lang="es-PR">
              <a:solidFill>
                <a:schemeClr val="accent1">
                  <a:lumMod val="50000"/>
                </a:schemeClr>
              </a:solidFill>
              <a:latin typeface="Century Gothic" panose="020B0502020202020204" pitchFamily="34" charset="0"/>
            </a:endParaRPr>
          </a:p>
        </p:txBody>
      </p:sp>
      <p:sp>
        <p:nvSpPr>
          <p:cNvPr id="161" name="TextBox 160">
            <a:extLst>
              <a:ext uri="{FF2B5EF4-FFF2-40B4-BE49-F238E27FC236}">
                <a16:creationId xmlns:a16="http://schemas.microsoft.com/office/drawing/2014/main" id="{CFD1BD1C-A112-4AEB-B31B-8C73DB28CAF7}"/>
              </a:ext>
            </a:extLst>
          </p:cNvPr>
          <p:cNvSpPr txBox="1"/>
          <p:nvPr/>
        </p:nvSpPr>
        <p:spPr>
          <a:xfrm>
            <a:off x="4750715" y="3256362"/>
            <a:ext cx="1611246" cy="333681"/>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101,000</a:t>
            </a:r>
          </a:p>
        </p:txBody>
      </p:sp>
      <p:sp>
        <p:nvSpPr>
          <p:cNvPr id="162" name="TextBox 161">
            <a:extLst>
              <a:ext uri="{FF2B5EF4-FFF2-40B4-BE49-F238E27FC236}">
                <a16:creationId xmlns:a16="http://schemas.microsoft.com/office/drawing/2014/main" id="{E7E8C07C-AB36-45AB-83D4-736630F2E52A}"/>
              </a:ext>
            </a:extLst>
          </p:cNvPr>
          <p:cNvSpPr txBox="1"/>
          <p:nvPr/>
        </p:nvSpPr>
        <p:spPr>
          <a:xfrm>
            <a:off x="4778371" y="4709021"/>
            <a:ext cx="1611246" cy="333681"/>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a:solidFill>
                  <a:srgbClr val="002060"/>
                </a:solidFill>
                <a:latin typeface="Century Gothic" panose="020B0502020202020204" pitchFamily="34" charset="0"/>
                <a:ea typeface="Open Sans" panose="020B0606030504020204" pitchFamily="34" charset="0"/>
                <a:cs typeface="Open Sans" panose="020B0606030504020204" pitchFamily="34" charset="0"/>
              </a:rPr>
              <a:t>100,000</a:t>
            </a:r>
          </a:p>
        </p:txBody>
      </p:sp>
      <p:grpSp>
        <p:nvGrpSpPr>
          <p:cNvPr id="165" name="Group 164">
            <a:extLst>
              <a:ext uri="{FF2B5EF4-FFF2-40B4-BE49-F238E27FC236}">
                <a16:creationId xmlns:a16="http://schemas.microsoft.com/office/drawing/2014/main" id="{FC885CE9-F58B-4F8C-966F-F3882FE3B6F8}"/>
              </a:ext>
            </a:extLst>
          </p:cNvPr>
          <p:cNvGrpSpPr/>
          <p:nvPr/>
        </p:nvGrpSpPr>
        <p:grpSpPr>
          <a:xfrm>
            <a:off x="9633095" y="5248019"/>
            <a:ext cx="1611246" cy="409410"/>
            <a:chOff x="1140826" y="1452857"/>
            <a:chExt cx="1881868" cy="388322"/>
          </a:xfrm>
        </p:grpSpPr>
        <p:sp>
          <p:nvSpPr>
            <p:cNvPr id="166" name="Rectangle: Rounded Corners 165">
              <a:extLst>
                <a:ext uri="{FF2B5EF4-FFF2-40B4-BE49-F238E27FC236}">
                  <a16:creationId xmlns:a16="http://schemas.microsoft.com/office/drawing/2014/main" id="{3319DAA8-1617-4D91-A647-2A9374AF539B}"/>
                </a:ext>
              </a:extLst>
            </p:cNvPr>
            <p:cNvSpPr/>
            <p:nvPr/>
          </p:nvSpPr>
          <p:spPr>
            <a:xfrm>
              <a:off x="1140827" y="1452857"/>
              <a:ext cx="1881867" cy="388322"/>
            </a:xfrm>
            <a:prstGeom prst="roundRect">
              <a:avLst/>
            </a:prstGeom>
            <a:solidFill>
              <a:srgbClr val="E0440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sz="1600"/>
            </a:p>
          </p:txBody>
        </p:sp>
        <p:sp>
          <p:nvSpPr>
            <p:cNvPr id="167" name="TextBox 166">
              <a:extLst>
                <a:ext uri="{FF2B5EF4-FFF2-40B4-BE49-F238E27FC236}">
                  <a16:creationId xmlns:a16="http://schemas.microsoft.com/office/drawing/2014/main" id="{2F88E20A-B284-42A8-A3CD-C15FD1B8B1BD}"/>
                </a:ext>
              </a:extLst>
            </p:cNvPr>
            <p:cNvSpPr txBox="1"/>
            <p:nvPr/>
          </p:nvSpPr>
          <p:spPr>
            <a:xfrm>
              <a:off x="1140826" y="1465927"/>
              <a:ext cx="1881868" cy="316494"/>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0"/>
                </a:spcAft>
                <a:buClrTx/>
                <a:buSzTx/>
                <a:tabLst/>
                <a:defRPr/>
              </a:pPr>
              <a:r>
                <a:rPr lang="en-US" sz="1200" b="1" kern="0" dirty="0">
                  <a:solidFill>
                    <a:schemeClr val="bg1"/>
                  </a:solidFill>
                  <a:latin typeface="Century Gothic" panose="020B0502020202020204" pitchFamily="34" charset="0"/>
                  <a:ea typeface="Open Sans" panose="020B0606030504020204" pitchFamily="34" charset="0"/>
                  <a:cs typeface="Open Sans" panose="020B0606030504020204" pitchFamily="34" charset="0"/>
                </a:rPr>
                <a:t>Orden de </a:t>
              </a:r>
              <a:r>
                <a:rPr lang="en-US" sz="1200" b="1" kern="0" dirty="0" err="1">
                  <a:solidFill>
                    <a:schemeClr val="bg1"/>
                  </a:solidFill>
                  <a:latin typeface="Century Gothic" panose="020B0502020202020204" pitchFamily="34" charset="0"/>
                  <a:ea typeface="Open Sans" panose="020B0606030504020204" pitchFamily="34" charset="0"/>
                  <a:cs typeface="Open Sans" panose="020B0606030504020204" pitchFamily="34" charset="0"/>
                </a:rPr>
                <a:t>Compra</a:t>
              </a:r>
              <a:endParaRPr lang="en-US" sz="1200" b="1" kern="0" dirty="0">
                <a:solidFill>
                  <a:schemeClr val="bg1"/>
                </a:solidFill>
                <a:latin typeface="Century Gothic" panose="020B0502020202020204" pitchFamily="34" charset="0"/>
                <a:ea typeface="Open Sans" panose="020B0606030504020204" pitchFamily="34" charset="0"/>
                <a:cs typeface="Open Sans" panose="020B0606030504020204" pitchFamily="34" charset="0"/>
              </a:endParaRPr>
            </a:p>
          </p:txBody>
        </p:sp>
      </p:grpSp>
    </p:spTree>
    <p:extLst>
      <p:ext uri="{BB962C8B-B14F-4D97-AF65-F5344CB8AC3E}">
        <p14:creationId xmlns:p14="http://schemas.microsoft.com/office/powerpoint/2010/main" val="12469782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E582E37-97D4-4C59-A9B2-245DD197AF5F}"/>
              </a:ext>
            </a:extLst>
          </p:cNvPr>
          <p:cNvSpPr txBox="1">
            <a:spLocks/>
          </p:cNvSpPr>
          <p:nvPr/>
        </p:nvSpPr>
        <p:spPr>
          <a:xfrm>
            <a:off x="916599" y="524408"/>
            <a:ext cx="8304024"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PR" sz="3200" b="1">
                <a:solidFill>
                  <a:srgbClr val="002060"/>
                </a:solidFill>
                <a:latin typeface="Century Gothic" panose="020B0502020202020204" pitchFamily="34" charset="0"/>
              </a:rPr>
              <a:t>Procesos de Subasta Formales y Solicitudes de Propuestas Selladas</a:t>
            </a:r>
          </a:p>
        </p:txBody>
      </p:sp>
      <p:sp>
        <p:nvSpPr>
          <p:cNvPr id="6" name="Rectangle: Rounded Corners 5">
            <a:extLst>
              <a:ext uri="{FF2B5EF4-FFF2-40B4-BE49-F238E27FC236}">
                <a16:creationId xmlns:a16="http://schemas.microsoft.com/office/drawing/2014/main" id="{C3CB7323-55A0-49B6-B3CA-DD99B00C1CFA}"/>
              </a:ext>
            </a:extLst>
          </p:cNvPr>
          <p:cNvSpPr/>
          <p:nvPr/>
        </p:nvSpPr>
        <p:spPr>
          <a:xfrm flipH="1">
            <a:off x="759349" y="583976"/>
            <a:ext cx="45719" cy="744082"/>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grpSp>
        <p:nvGrpSpPr>
          <p:cNvPr id="16" name="Group 15">
            <a:extLst>
              <a:ext uri="{FF2B5EF4-FFF2-40B4-BE49-F238E27FC236}">
                <a16:creationId xmlns:a16="http://schemas.microsoft.com/office/drawing/2014/main" id="{FF0B3CB1-D6EE-4D6C-8075-62C1D0E133E8}"/>
              </a:ext>
            </a:extLst>
          </p:cNvPr>
          <p:cNvGrpSpPr/>
          <p:nvPr/>
        </p:nvGrpSpPr>
        <p:grpSpPr>
          <a:xfrm>
            <a:off x="1467764" y="2547371"/>
            <a:ext cx="1193723" cy="1193723"/>
            <a:chOff x="1779919" y="4869529"/>
            <a:chExt cx="462195" cy="462195"/>
          </a:xfrm>
        </p:grpSpPr>
        <p:sp>
          <p:nvSpPr>
            <p:cNvPr id="7" name="Oval 6">
              <a:extLst>
                <a:ext uri="{FF2B5EF4-FFF2-40B4-BE49-F238E27FC236}">
                  <a16:creationId xmlns:a16="http://schemas.microsoft.com/office/drawing/2014/main" id="{5C3AF8FE-DCD0-430F-AF53-B824D54E23B2}"/>
                </a:ext>
              </a:extLst>
            </p:cNvPr>
            <p:cNvSpPr/>
            <p:nvPr/>
          </p:nvSpPr>
          <p:spPr>
            <a:xfrm>
              <a:off x="1779919" y="4869529"/>
              <a:ext cx="462195" cy="462195"/>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8" name="Chord 7">
              <a:extLst>
                <a:ext uri="{FF2B5EF4-FFF2-40B4-BE49-F238E27FC236}">
                  <a16:creationId xmlns:a16="http://schemas.microsoft.com/office/drawing/2014/main" id="{4BD723ED-1640-4268-8E0E-EA13C215654E}"/>
                </a:ext>
              </a:extLst>
            </p:cNvPr>
            <p:cNvSpPr/>
            <p:nvPr/>
          </p:nvSpPr>
          <p:spPr>
            <a:xfrm>
              <a:off x="1826138" y="4915748"/>
              <a:ext cx="369756" cy="369756"/>
            </a:xfrm>
            <a:prstGeom prst="chord">
              <a:avLst>
                <a:gd name="adj1" fmla="val 1800000"/>
                <a:gd name="adj2" fmla="val 900000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grpSp>
        <p:nvGrpSpPr>
          <p:cNvPr id="4" name="Group 3">
            <a:extLst>
              <a:ext uri="{FF2B5EF4-FFF2-40B4-BE49-F238E27FC236}">
                <a16:creationId xmlns:a16="http://schemas.microsoft.com/office/drawing/2014/main" id="{759F4B74-49DE-416D-A222-99E3055D502D}"/>
              </a:ext>
            </a:extLst>
          </p:cNvPr>
          <p:cNvGrpSpPr/>
          <p:nvPr/>
        </p:nvGrpSpPr>
        <p:grpSpPr>
          <a:xfrm>
            <a:off x="4103488" y="2427997"/>
            <a:ext cx="1193723" cy="1193723"/>
            <a:chOff x="3221093" y="5285505"/>
            <a:chExt cx="462195" cy="462195"/>
          </a:xfrm>
        </p:grpSpPr>
        <p:sp>
          <p:nvSpPr>
            <p:cNvPr id="9" name="Oval 8">
              <a:extLst>
                <a:ext uri="{FF2B5EF4-FFF2-40B4-BE49-F238E27FC236}">
                  <a16:creationId xmlns:a16="http://schemas.microsoft.com/office/drawing/2014/main" id="{F3760AC5-C425-4C17-817F-48AA76D792BD}"/>
                </a:ext>
              </a:extLst>
            </p:cNvPr>
            <p:cNvSpPr/>
            <p:nvPr/>
          </p:nvSpPr>
          <p:spPr>
            <a:xfrm>
              <a:off x="3221093" y="5285505"/>
              <a:ext cx="462195" cy="462195"/>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0" name="Chord 9">
              <a:extLst>
                <a:ext uri="{FF2B5EF4-FFF2-40B4-BE49-F238E27FC236}">
                  <a16:creationId xmlns:a16="http://schemas.microsoft.com/office/drawing/2014/main" id="{17295C8D-9232-4E8F-8674-F1137B3864D7}"/>
                </a:ext>
              </a:extLst>
            </p:cNvPr>
            <p:cNvSpPr/>
            <p:nvPr/>
          </p:nvSpPr>
          <p:spPr>
            <a:xfrm>
              <a:off x="3267312" y="5331724"/>
              <a:ext cx="369756" cy="369756"/>
            </a:xfrm>
            <a:prstGeom prst="chord">
              <a:avLst>
                <a:gd name="adj1" fmla="val 0"/>
                <a:gd name="adj2" fmla="val 1080000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grpSp>
        <p:nvGrpSpPr>
          <p:cNvPr id="3" name="Group 2">
            <a:extLst>
              <a:ext uri="{FF2B5EF4-FFF2-40B4-BE49-F238E27FC236}">
                <a16:creationId xmlns:a16="http://schemas.microsoft.com/office/drawing/2014/main" id="{9B03BCDB-8723-4EA2-991C-9A091EBBDD94}"/>
              </a:ext>
            </a:extLst>
          </p:cNvPr>
          <p:cNvGrpSpPr/>
          <p:nvPr/>
        </p:nvGrpSpPr>
        <p:grpSpPr>
          <a:xfrm>
            <a:off x="7000339" y="2476614"/>
            <a:ext cx="1193723" cy="1193723"/>
            <a:chOff x="4920684" y="5285504"/>
            <a:chExt cx="462195" cy="462195"/>
          </a:xfrm>
        </p:grpSpPr>
        <p:sp>
          <p:nvSpPr>
            <p:cNvPr id="11" name="Oval 10">
              <a:extLst>
                <a:ext uri="{FF2B5EF4-FFF2-40B4-BE49-F238E27FC236}">
                  <a16:creationId xmlns:a16="http://schemas.microsoft.com/office/drawing/2014/main" id="{D6F2B418-919D-4C43-85CC-3916B076ACD1}"/>
                </a:ext>
              </a:extLst>
            </p:cNvPr>
            <p:cNvSpPr/>
            <p:nvPr/>
          </p:nvSpPr>
          <p:spPr>
            <a:xfrm>
              <a:off x="4920684" y="5285504"/>
              <a:ext cx="462195" cy="462195"/>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3" name="Chord 12">
              <a:extLst>
                <a:ext uri="{FF2B5EF4-FFF2-40B4-BE49-F238E27FC236}">
                  <a16:creationId xmlns:a16="http://schemas.microsoft.com/office/drawing/2014/main" id="{FDDFB49F-3B85-419D-8946-26849E442091}"/>
                </a:ext>
              </a:extLst>
            </p:cNvPr>
            <p:cNvSpPr/>
            <p:nvPr/>
          </p:nvSpPr>
          <p:spPr>
            <a:xfrm>
              <a:off x="4966903" y="5331723"/>
              <a:ext cx="369756" cy="369756"/>
            </a:xfrm>
            <a:prstGeom prst="chord">
              <a:avLst>
                <a:gd name="adj1" fmla="val 19800000"/>
                <a:gd name="adj2" fmla="val 1260000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grpSp>
        <p:nvGrpSpPr>
          <p:cNvPr id="2" name="Group 1">
            <a:extLst>
              <a:ext uri="{FF2B5EF4-FFF2-40B4-BE49-F238E27FC236}">
                <a16:creationId xmlns:a16="http://schemas.microsoft.com/office/drawing/2014/main" id="{88A09C36-1B27-4D5B-9BD3-0118E5EECF15}"/>
              </a:ext>
            </a:extLst>
          </p:cNvPr>
          <p:cNvGrpSpPr/>
          <p:nvPr/>
        </p:nvGrpSpPr>
        <p:grpSpPr>
          <a:xfrm>
            <a:off x="9849464" y="2476614"/>
            <a:ext cx="1193723" cy="1193723"/>
            <a:chOff x="5864903" y="3197902"/>
            <a:chExt cx="462195" cy="462195"/>
          </a:xfrm>
        </p:grpSpPr>
        <p:sp>
          <p:nvSpPr>
            <p:cNvPr id="14" name="Oval 13">
              <a:extLst>
                <a:ext uri="{FF2B5EF4-FFF2-40B4-BE49-F238E27FC236}">
                  <a16:creationId xmlns:a16="http://schemas.microsoft.com/office/drawing/2014/main" id="{C4D7C190-6B7D-4933-9E35-C72A17FA3008}"/>
                </a:ext>
              </a:extLst>
            </p:cNvPr>
            <p:cNvSpPr/>
            <p:nvPr/>
          </p:nvSpPr>
          <p:spPr>
            <a:xfrm>
              <a:off x="5864903" y="3197902"/>
              <a:ext cx="462195" cy="462195"/>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5" name="Chord 14">
              <a:extLst>
                <a:ext uri="{FF2B5EF4-FFF2-40B4-BE49-F238E27FC236}">
                  <a16:creationId xmlns:a16="http://schemas.microsoft.com/office/drawing/2014/main" id="{F9D8A945-EE48-4F0C-9C5B-6B1329673186}"/>
                </a:ext>
              </a:extLst>
            </p:cNvPr>
            <p:cNvSpPr/>
            <p:nvPr/>
          </p:nvSpPr>
          <p:spPr>
            <a:xfrm>
              <a:off x="5911122" y="3244121"/>
              <a:ext cx="369756" cy="369756"/>
            </a:xfrm>
            <a:prstGeom prst="chord">
              <a:avLst>
                <a:gd name="adj1" fmla="val 16200000"/>
                <a:gd name="adj2" fmla="val 1620000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sp>
        <p:nvSpPr>
          <p:cNvPr id="18" name="Rectangle 17">
            <a:extLst>
              <a:ext uri="{FF2B5EF4-FFF2-40B4-BE49-F238E27FC236}">
                <a16:creationId xmlns:a16="http://schemas.microsoft.com/office/drawing/2014/main" id="{7A9E5B63-008D-4D57-8527-0C20BBE5A157}"/>
              </a:ext>
            </a:extLst>
          </p:cNvPr>
          <p:cNvSpPr/>
          <p:nvPr/>
        </p:nvSpPr>
        <p:spPr>
          <a:xfrm>
            <a:off x="1973823" y="5477481"/>
            <a:ext cx="1420875" cy="38660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20" name="Group 19">
            <a:extLst>
              <a:ext uri="{FF2B5EF4-FFF2-40B4-BE49-F238E27FC236}">
                <a16:creationId xmlns:a16="http://schemas.microsoft.com/office/drawing/2014/main" id="{E5E2BD5E-4C31-4CE1-A801-98754277A396}"/>
              </a:ext>
            </a:extLst>
          </p:cNvPr>
          <p:cNvGrpSpPr/>
          <p:nvPr/>
        </p:nvGrpSpPr>
        <p:grpSpPr>
          <a:xfrm>
            <a:off x="3597523" y="3837129"/>
            <a:ext cx="2344820" cy="1640352"/>
            <a:chOff x="2514282" y="-110261"/>
            <a:chExt cx="2344820" cy="572456"/>
          </a:xfrm>
        </p:grpSpPr>
        <p:sp>
          <p:nvSpPr>
            <p:cNvPr id="21" name="Rectangle 20">
              <a:extLst>
                <a:ext uri="{FF2B5EF4-FFF2-40B4-BE49-F238E27FC236}">
                  <a16:creationId xmlns:a16="http://schemas.microsoft.com/office/drawing/2014/main" id="{86D3B4DF-C8FC-4F28-B17B-E6B24AABBB5A}"/>
                </a:ext>
              </a:extLst>
            </p:cNvPr>
            <p:cNvSpPr/>
            <p:nvPr/>
          </p:nvSpPr>
          <p:spPr>
            <a:xfrm>
              <a:off x="2592408" y="0"/>
              <a:ext cx="1367328" cy="46219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2" name="TextBox 21">
              <a:extLst>
                <a:ext uri="{FF2B5EF4-FFF2-40B4-BE49-F238E27FC236}">
                  <a16:creationId xmlns:a16="http://schemas.microsoft.com/office/drawing/2014/main" id="{6EAB7A97-3E38-4CAB-8462-22B28A4D4B14}"/>
                </a:ext>
              </a:extLst>
            </p:cNvPr>
            <p:cNvSpPr txBox="1"/>
            <p:nvPr/>
          </p:nvSpPr>
          <p:spPr>
            <a:xfrm>
              <a:off x="2514282" y="-110261"/>
              <a:ext cx="2344820" cy="44324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22860" tIns="22860" rIns="22860" bIns="22860" numCol="1" spcCol="1270" anchor="b" anchorCtr="0">
              <a:noAutofit/>
            </a:bodyPr>
            <a:lstStyle/>
            <a:p>
              <a:pPr marL="0" lvl="0" indent="0" algn="ctr" defTabSz="400050">
                <a:lnSpc>
                  <a:spcPct val="90000"/>
                </a:lnSpc>
                <a:spcBef>
                  <a:spcPct val="0"/>
                </a:spcBef>
                <a:spcAft>
                  <a:spcPct val="35000"/>
                </a:spcAft>
                <a:buNone/>
              </a:pPr>
              <a:r>
                <a:rPr lang="es-ES" sz="1200" kern="1200">
                  <a:solidFill>
                    <a:schemeClr val="accent1">
                      <a:lumMod val="50000"/>
                    </a:schemeClr>
                  </a:solidFill>
                  <a:latin typeface="Century Gothic" panose="020B0502020202020204" pitchFamily="34" charset="0"/>
                </a:rPr>
                <a:t>El Área de Adquisiciones evalúa la petición, verifica la disponibilidad de los fondos y prepara la invitación, el pliego y la tabla de cotizar. </a:t>
              </a:r>
              <a:endParaRPr lang="en-US" sz="1200" kern="1200">
                <a:solidFill>
                  <a:schemeClr val="accent1">
                    <a:lumMod val="50000"/>
                  </a:schemeClr>
                </a:solidFill>
                <a:latin typeface="Century Gothic" panose="020B0502020202020204" pitchFamily="34" charset="0"/>
              </a:endParaRPr>
            </a:p>
          </p:txBody>
        </p:sp>
      </p:grpSp>
      <p:sp>
        <p:nvSpPr>
          <p:cNvPr id="24" name="Rectangle 23">
            <a:extLst>
              <a:ext uri="{FF2B5EF4-FFF2-40B4-BE49-F238E27FC236}">
                <a16:creationId xmlns:a16="http://schemas.microsoft.com/office/drawing/2014/main" id="{92722480-44C6-4FC5-8AFB-41F660718D3B}"/>
              </a:ext>
            </a:extLst>
          </p:cNvPr>
          <p:cNvSpPr/>
          <p:nvPr/>
        </p:nvSpPr>
        <p:spPr>
          <a:xfrm>
            <a:off x="5218812" y="4148239"/>
            <a:ext cx="1367328" cy="119372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26" name="Group 25">
            <a:extLst>
              <a:ext uri="{FF2B5EF4-FFF2-40B4-BE49-F238E27FC236}">
                <a16:creationId xmlns:a16="http://schemas.microsoft.com/office/drawing/2014/main" id="{74F0E6FA-B4A7-47C5-B3EF-F47DAE39BF0B}"/>
              </a:ext>
            </a:extLst>
          </p:cNvPr>
          <p:cNvGrpSpPr/>
          <p:nvPr/>
        </p:nvGrpSpPr>
        <p:grpSpPr>
          <a:xfrm>
            <a:off x="9235361" y="3877485"/>
            <a:ext cx="2455847" cy="706461"/>
            <a:chOff x="4614513" y="-191101"/>
            <a:chExt cx="1386477" cy="706461"/>
          </a:xfrm>
        </p:grpSpPr>
        <p:sp>
          <p:nvSpPr>
            <p:cNvPr id="27" name="Rectangle 26">
              <a:extLst>
                <a:ext uri="{FF2B5EF4-FFF2-40B4-BE49-F238E27FC236}">
                  <a16:creationId xmlns:a16="http://schemas.microsoft.com/office/drawing/2014/main" id="{66442040-8ADE-4C4E-BCC7-24770582A697}"/>
                </a:ext>
              </a:extLst>
            </p:cNvPr>
            <p:cNvSpPr/>
            <p:nvPr/>
          </p:nvSpPr>
          <p:spPr>
            <a:xfrm>
              <a:off x="4614513" y="0"/>
              <a:ext cx="1367328" cy="46219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TextBox 27">
              <a:extLst>
                <a:ext uri="{FF2B5EF4-FFF2-40B4-BE49-F238E27FC236}">
                  <a16:creationId xmlns:a16="http://schemas.microsoft.com/office/drawing/2014/main" id="{462C20FE-1508-478F-9660-4D6303501B0A}"/>
                </a:ext>
              </a:extLst>
            </p:cNvPr>
            <p:cNvSpPr txBox="1"/>
            <p:nvPr/>
          </p:nvSpPr>
          <p:spPr>
            <a:xfrm>
              <a:off x="4633662" y="-191101"/>
              <a:ext cx="1367328" cy="70646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35560" tIns="35560" rIns="35560" bIns="35560" numCol="1" spcCol="1270" anchor="b" anchorCtr="0">
              <a:noAutofit/>
            </a:bodyPr>
            <a:lstStyle/>
            <a:p>
              <a:pPr marL="0" lvl="0" indent="0" algn="ctr" defTabSz="622300">
                <a:lnSpc>
                  <a:spcPct val="90000"/>
                </a:lnSpc>
                <a:spcBef>
                  <a:spcPct val="0"/>
                </a:spcBef>
                <a:spcAft>
                  <a:spcPct val="35000"/>
                </a:spcAft>
                <a:buNone/>
              </a:pPr>
              <a:r>
                <a:rPr lang="es-ES" sz="1200" kern="1200">
                  <a:solidFill>
                    <a:schemeClr val="accent1">
                      <a:lumMod val="50000"/>
                    </a:schemeClr>
                  </a:solidFill>
                  <a:latin typeface="Century Gothic" panose="020B0502020202020204" pitchFamily="34" charset="0"/>
                </a:rPr>
                <a:t>Se emiten las invitaciones y los pliegos. </a:t>
              </a:r>
              <a:endParaRPr lang="en-US" sz="1200" kern="1200">
                <a:solidFill>
                  <a:schemeClr val="accent1">
                    <a:lumMod val="50000"/>
                  </a:schemeClr>
                </a:solidFill>
                <a:latin typeface="Century Gothic" panose="020B0502020202020204" pitchFamily="34" charset="0"/>
              </a:endParaRPr>
            </a:p>
          </p:txBody>
        </p:sp>
      </p:grpSp>
      <p:sp>
        <p:nvSpPr>
          <p:cNvPr id="31" name="TextBox 30">
            <a:extLst>
              <a:ext uri="{FF2B5EF4-FFF2-40B4-BE49-F238E27FC236}">
                <a16:creationId xmlns:a16="http://schemas.microsoft.com/office/drawing/2014/main" id="{4D100422-9C84-4E0B-B318-485CA8A3AC64}"/>
              </a:ext>
            </a:extLst>
          </p:cNvPr>
          <p:cNvSpPr txBox="1"/>
          <p:nvPr/>
        </p:nvSpPr>
        <p:spPr>
          <a:xfrm>
            <a:off x="998968" y="4104441"/>
            <a:ext cx="2131317" cy="85637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25400" tIns="25400" rIns="25400" bIns="25400" numCol="1" spcCol="1270" anchor="b" anchorCtr="0">
            <a:noAutofit/>
          </a:bodyPr>
          <a:lstStyle/>
          <a:p>
            <a:pPr marL="0" lvl="0" indent="0" algn="ctr" defTabSz="444500">
              <a:lnSpc>
                <a:spcPct val="90000"/>
              </a:lnSpc>
              <a:spcBef>
                <a:spcPct val="0"/>
              </a:spcBef>
              <a:spcAft>
                <a:spcPct val="35000"/>
              </a:spcAft>
              <a:buNone/>
            </a:pPr>
            <a:r>
              <a:rPr lang="es-ES" sz="1200" kern="1200">
                <a:solidFill>
                  <a:schemeClr val="accent1">
                    <a:lumMod val="50000"/>
                  </a:schemeClr>
                </a:solidFill>
                <a:latin typeface="Century Gothic" panose="020B0502020202020204" pitchFamily="34" charset="0"/>
              </a:rPr>
              <a:t>Solicitud por parte de la Agencia Requirente al Área de Adquisiciones de la ASG.</a:t>
            </a:r>
            <a:endParaRPr lang="en-US" sz="1200" kern="1200">
              <a:solidFill>
                <a:schemeClr val="accent1">
                  <a:lumMod val="50000"/>
                </a:schemeClr>
              </a:solidFill>
              <a:latin typeface="Century Gothic" panose="020B0502020202020204" pitchFamily="34" charset="0"/>
            </a:endParaRPr>
          </a:p>
        </p:txBody>
      </p:sp>
      <p:sp>
        <p:nvSpPr>
          <p:cNvPr id="32" name="TextBox 31">
            <a:extLst>
              <a:ext uri="{FF2B5EF4-FFF2-40B4-BE49-F238E27FC236}">
                <a16:creationId xmlns:a16="http://schemas.microsoft.com/office/drawing/2014/main" id="{30A7D5CC-FD34-491B-A004-865C49DD816D}"/>
              </a:ext>
            </a:extLst>
          </p:cNvPr>
          <p:cNvSpPr txBox="1"/>
          <p:nvPr/>
        </p:nvSpPr>
        <p:spPr>
          <a:xfrm>
            <a:off x="6552571" y="3900923"/>
            <a:ext cx="2210812" cy="119372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25400" tIns="25400" rIns="25400" bIns="25400" numCol="1" spcCol="1270" anchor="b" anchorCtr="0">
            <a:noAutofit/>
          </a:bodyPr>
          <a:lstStyle/>
          <a:p>
            <a:pPr marL="0" lvl="0" indent="0" algn="ctr" defTabSz="444500">
              <a:lnSpc>
                <a:spcPct val="90000"/>
              </a:lnSpc>
              <a:spcBef>
                <a:spcPct val="0"/>
              </a:spcBef>
              <a:spcAft>
                <a:spcPct val="35000"/>
              </a:spcAft>
              <a:buNone/>
            </a:pPr>
            <a:r>
              <a:rPr lang="es-ES" sz="1200" kern="1200">
                <a:solidFill>
                  <a:schemeClr val="accent1">
                    <a:lumMod val="50000"/>
                  </a:schemeClr>
                </a:solidFill>
                <a:latin typeface="Century Gothic" panose="020B0502020202020204" pitchFamily="34" charset="0"/>
              </a:rPr>
              <a:t>Preparados los documentos de la Subasta o del RFP, son enviados a la Junta de Subastas para ser cotejados, calendarizarlos y autorizarlos.</a:t>
            </a:r>
            <a:endParaRPr lang="en-US" sz="1200" kern="1200">
              <a:solidFill>
                <a:schemeClr val="accent1">
                  <a:lumMod val="50000"/>
                </a:schemeClr>
              </a:solidFill>
              <a:latin typeface="Century Gothic" panose="020B0502020202020204" pitchFamily="34" charset="0"/>
            </a:endParaRPr>
          </a:p>
        </p:txBody>
      </p:sp>
      <p:pic>
        <p:nvPicPr>
          <p:cNvPr id="33" name="Graphic 32" descr="Chevron arrows with solid fill">
            <a:extLst>
              <a:ext uri="{FF2B5EF4-FFF2-40B4-BE49-F238E27FC236}">
                <a16:creationId xmlns:a16="http://schemas.microsoft.com/office/drawing/2014/main" id="{425FD391-ED56-4B6E-B274-46B28976DF1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947891" y="2915373"/>
            <a:ext cx="649632" cy="649632"/>
          </a:xfrm>
          <a:prstGeom prst="rect">
            <a:avLst/>
          </a:prstGeom>
        </p:spPr>
      </p:pic>
      <p:pic>
        <p:nvPicPr>
          <p:cNvPr id="34" name="Graphic 33" descr="Chevron arrows with solid fill">
            <a:extLst>
              <a:ext uri="{FF2B5EF4-FFF2-40B4-BE49-F238E27FC236}">
                <a16:creationId xmlns:a16="http://schemas.microsoft.com/office/drawing/2014/main" id="{B8A09222-6A16-45C9-9854-2CA57BC93C4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803176" y="2867619"/>
            <a:ext cx="649632" cy="649632"/>
          </a:xfrm>
          <a:prstGeom prst="rect">
            <a:avLst/>
          </a:prstGeom>
        </p:spPr>
      </p:pic>
      <p:pic>
        <p:nvPicPr>
          <p:cNvPr id="35" name="Graphic 34" descr="Chevron arrows with solid fill">
            <a:extLst>
              <a:ext uri="{FF2B5EF4-FFF2-40B4-BE49-F238E27FC236}">
                <a16:creationId xmlns:a16="http://schemas.microsoft.com/office/drawing/2014/main" id="{18A6A8D7-0C0F-46F4-BCD3-286908DB328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696947" y="2779162"/>
            <a:ext cx="649632" cy="649632"/>
          </a:xfrm>
          <a:prstGeom prst="rect">
            <a:avLst/>
          </a:prstGeom>
        </p:spPr>
      </p:pic>
    </p:spTree>
    <p:extLst>
      <p:ext uri="{BB962C8B-B14F-4D97-AF65-F5344CB8AC3E}">
        <p14:creationId xmlns:p14="http://schemas.microsoft.com/office/powerpoint/2010/main" val="6605338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p:cNvGraphicFramePr>
            <a:graphicFrameLocks noGrp="1"/>
          </p:cNvGraphicFramePr>
          <p:nvPr>
            <p:ph idx="1"/>
            <p:extLst>
              <p:ext uri="{D42A27DB-BD31-4B8C-83A1-F6EECF244321}">
                <p14:modId xmlns:p14="http://schemas.microsoft.com/office/powerpoint/2010/main" val="804707239"/>
              </p:ext>
            </p:extLst>
          </p:nvPr>
        </p:nvGraphicFramePr>
        <p:xfrm>
          <a:off x="850787" y="1705883"/>
          <a:ext cx="498897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a:extLst>
              <a:ext uri="{FF2B5EF4-FFF2-40B4-BE49-F238E27FC236}">
                <a16:creationId xmlns:a16="http://schemas.microsoft.com/office/drawing/2014/main" id="{6F5DDA9A-B318-489F-9EC1-1B3D23A72F65}"/>
              </a:ext>
            </a:extLst>
          </p:cNvPr>
          <p:cNvSpPr txBox="1">
            <a:spLocks/>
          </p:cNvSpPr>
          <p:nvPr/>
        </p:nvSpPr>
        <p:spPr>
          <a:xfrm>
            <a:off x="918190" y="377097"/>
            <a:ext cx="8304024"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err="1">
                <a:solidFill>
                  <a:srgbClr val="002060"/>
                </a:solidFill>
                <a:latin typeface="Century Gothic" panose="020B0502020202020204" pitchFamily="34" charset="0"/>
              </a:rPr>
              <a:t>Invitación</a:t>
            </a:r>
            <a:endParaRPr lang="en-US" sz="3200" b="1">
              <a:solidFill>
                <a:srgbClr val="002060"/>
              </a:solidFill>
              <a:latin typeface="Century Gothic" panose="020B0502020202020204" pitchFamily="34" charset="0"/>
            </a:endParaRPr>
          </a:p>
        </p:txBody>
      </p:sp>
      <p:sp>
        <p:nvSpPr>
          <p:cNvPr id="6" name="Rectangle: Rounded Corners 5">
            <a:extLst>
              <a:ext uri="{FF2B5EF4-FFF2-40B4-BE49-F238E27FC236}">
                <a16:creationId xmlns:a16="http://schemas.microsoft.com/office/drawing/2014/main" id="{DE175A98-5AA2-4DDD-BC84-7726314EC198}"/>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graphicFrame>
        <p:nvGraphicFramePr>
          <p:cNvPr id="7" name="Content Placeholder 2">
            <a:extLst>
              <a:ext uri="{FF2B5EF4-FFF2-40B4-BE49-F238E27FC236}">
                <a16:creationId xmlns:a16="http://schemas.microsoft.com/office/drawing/2014/main" id="{A07ADB99-E860-429A-B057-486658E875AE}"/>
              </a:ext>
            </a:extLst>
          </p:cNvPr>
          <p:cNvGraphicFramePr>
            <a:graphicFrameLocks/>
          </p:cNvGraphicFramePr>
          <p:nvPr>
            <p:extLst>
              <p:ext uri="{D42A27DB-BD31-4B8C-83A1-F6EECF244321}">
                <p14:modId xmlns:p14="http://schemas.microsoft.com/office/powerpoint/2010/main" val="3917524159"/>
              </p:ext>
            </p:extLst>
          </p:nvPr>
        </p:nvGraphicFramePr>
        <p:xfrm>
          <a:off x="6352245" y="1705883"/>
          <a:ext cx="5420139"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9025172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9D1A0-0E65-4589-BC4A-0B4AD29E7D09}"/>
              </a:ext>
            </a:extLst>
          </p:cNvPr>
          <p:cNvSpPr>
            <a:spLocks noGrp="1"/>
          </p:cNvSpPr>
          <p:nvPr>
            <p:ph idx="1"/>
          </p:nvPr>
        </p:nvSpPr>
        <p:spPr>
          <a:xfrm>
            <a:off x="1849843" y="1751838"/>
            <a:ext cx="7188773" cy="3838575"/>
          </a:xfrm>
        </p:spPr>
        <p:txBody>
          <a:bodyPr>
            <a:noAutofit/>
          </a:bodyPr>
          <a:lstStyle/>
          <a:p>
            <a:pPr marL="457200" lvl="1" indent="0" algn="just">
              <a:lnSpc>
                <a:spcPct val="150000"/>
              </a:lnSpc>
              <a:spcBef>
                <a:spcPts val="0"/>
              </a:spcBef>
              <a:buNone/>
            </a:pPr>
            <a:r>
              <a:rPr lang="es-ES" sz="1800">
                <a:latin typeface="Century Gothic" panose="020B0502020202020204" pitchFamily="34" charset="0"/>
              </a:rPr>
              <a:t>Tiene que ser:</a:t>
            </a:r>
          </a:p>
          <a:p>
            <a:pPr marL="457200" lvl="1" indent="0" algn="just">
              <a:lnSpc>
                <a:spcPct val="100000"/>
              </a:lnSpc>
              <a:spcBef>
                <a:spcPts val="0"/>
              </a:spcBef>
              <a:buNone/>
            </a:pPr>
            <a:endParaRPr lang="es-ES" sz="1800" b="0" i="0" u="none" strike="noStrike" baseline="0">
              <a:latin typeface="Century Gothic" panose="020B0502020202020204" pitchFamily="34" charset="0"/>
            </a:endParaRPr>
          </a:p>
          <a:p>
            <a:pPr marL="1257300" lvl="2" indent="-342900" algn="just">
              <a:lnSpc>
                <a:spcPct val="150000"/>
              </a:lnSpc>
              <a:spcBef>
                <a:spcPts val="0"/>
              </a:spcBef>
              <a:buFont typeface="+mj-lt"/>
              <a:buAutoNum type="alphaLcParenR"/>
            </a:pPr>
            <a:r>
              <a:rPr lang="es-ES" sz="1800">
                <a:latin typeface="Century Gothic" panose="020B0502020202020204" pitchFamily="34" charset="0"/>
              </a:rPr>
              <a:t>P</a:t>
            </a:r>
            <a:r>
              <a:rPr lang="es-ES" sz="1800" b="0" i="0" u="none" strike="noStrike" baseline="0">
                <a:latin typeface="Century Gothic" panose="020B0502020202020204" pitchFamily="34" charset="0"/>
              </a:rPr>
              <a:t>ublicado en el Registro Único de Subastas (RUS). </a:t>
            </a:r>
            <a:endParaRPr lang="es-ES" sz="1800">
              <a:latin typeface="Century Gothic" panose="020B0502020202020204" pitchFamily="34" charset="0"/>
            </a:endParaRPr>
          </a:p>
          <a:p>
            <a:pPr marL="1257300" lvl="2" indent="-342900" algn="just">
              <a:lnSpc>
                <a:spcPct val="100000"/>
              </a:lnSpc>
              <a:spcBef>
                <a:spcPts val="0"/>
              </a:spcBef>
              <a:buFont typeface="+mj-lt"/>
              <a:buAutoNum type="alphaLcParenR"/>
            </a:pPr>
            <a:endParaRPr lang="es-ES" sz="1800">
              <a:latin typeface="Century Gothic" panose="020B0502020202020204" pitchFamily="34" charset="0"/>
            </a:endParaRPr>
          </a:p>
          <a:p>
            <a:pPr marL="1257300" lvl="2" indent="-342900" algn="just">
              <a:lnSpc>
                <a:spcPct val="150000"/>
              </a:lnSpc>
              <a:spcBef>
                <a:spcPts val="0"/>
              </a:spcBef>
              <a:buFont typeface="+mj-lt"/>
              <a:buAutoNum type="alphaLcParenR"/>
            </a:pPr>
            <a:r>
              <a:rPr lang="es-ES" sz="1800">
                <a:latin typeface="Century Gothic" panose="020B0502020202020204" pitchFamily="34" charset="0"/>
              </a:rPr>
              <a:t>E</a:t>
            </a:r>
            <a:r>
              <a:rPr lang="es-ES" sz="1800" b="0" i="0" u="none" strike="noStrike" baseline="0">
                <a:latin typeface="Century Gothic" panose="020B0502020202020204" pitchFamily="34" charset="0"/>
              </a:rPr>
              <a:t>nviado a todos los licitadores registrados en el Registro Único de Licitadores (RUL) bajo la categoría del bien, obra o servicio que se pretende adquirir. </a:t>
            </a:r>
            <a:endParaRPr lang="es-ES" sz="1800">
              <a:latin typeface="Century Gothic" panose="020B0502020202020204" pitchFamily="34" charset="0"/>
            </a:endParaRPr>
          </a:p>
          <a:p>
            <a:pPr marL="1257300" lvl="2" indent="-342900" algn="just">
              <a:lnSpc>
                <a:spcPct val="100000"/>
              </a:lnSpc>
              <a:spcBef>
                <a:spcPts val="0"/>
              </a:spcBef>
              <a:buFont typeface="+mj-lt"/>
              <a:buAutoNum type="alphaLcParenR"/>
            </a:pPr>
            <a:endParaRPr lang="es-ES" sz="1800" b="0" i="0" u="none" strike="noStrike" baseline="0">
              <a:latin typeface="Century Gothic" panose="020B0502020202020204" pitchFamily="34" charset="0"/>
            </a:endParaRPr>
          </a:p>
          <a:p>
            <a:pPr marL="1257300" lvl="2" indent="-342900" algn="just">
              <a:lnSpc>
                <a:spcPct val="150000"/>
              </a:lnSpc>
              <a:spcBef>
                <a:spcPts val="0"/>
              </a:spcBef>
              <a:buFont typeface="+mj-lt"/>
              <a:buAutoNum type="alphaLcParenR"/>
            </a:pPr>
            <a:r>
              <a:rPr lang="es-ES" sz="1800" b="0" i="0" u="none" strike="noStrike" baseline="0">
                <a:latin typeface="Century Gothic" panose="020B0502020202020204" pitchFamily="34" charset="0"/>
              </a:rPr>
              <a:t>Publicado en la página de la ASG. </a:t>
            </a:r>
          </a:p>
        </p:txBody>
      </p:sp>
      <p:sp>
        <p:nvSpPr>
          <p:cNvPr id="4" name="Title 1">
            <a:extLst>
              <a:ext uri="{FF2B5EF4-FFF2-40B4-BE49-F238E27FC236}">
                <a16:creationId xmlns:a16="http://schemas.microsoft.com/office/drawing/2014/main" id="{BBFE1DDC-34D6-4F8B-A01A-53B0F4C1E9AF}"/>
              </a:ext>
            </a:extLst>
          </p:cNvPr>
          <p:cNvSpPr txBox="1">
            <a:spLocks/>
          </p:cNvSpPr>
          <p:nvPr/>
        </p:nvSpPr>
        <p:spPr>
          <a:xfrm>
            <a:off x="848612" y="409898"/>
            <a:ext cx="7373732"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PR" sz="3200" b="1">
                <a:solidFill>
                  <a:srgbClr val="002060"/>
                </a:solidFill>
                <a:latin typeface="Century Gothic" panose="020B0502020202020204" pitchFamily="34" charset="0"/>
              </a:rPr>
              <a:t>Envío y Publicación de la Invitación</a:t>
            </a:r>
          </a:p>
        </p:txBody>
      </p:sp>
      <p:sp>
        <p:nvSpPr>
          <p:cNvPr id="5" name="Rectangle: Rounded Corners 4">
            <a:extLst>
              <a:ext uri="{FF2B5EF4-FFF2-40B4-BE49-F238E27FC236}">
                <a16:creationId xmlns:a16="http://schemas.microsoft.com/office/drawing/2014/main" id="{16A554AC-D810-4D07-8D30-E6798CD28030}"/>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16254659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BBDD76-D815-4B39-AFBE-77FD6193B698}"/>
              </a:ext>
            </a:extLst>
          </p:cNvPr>
          <p:cNvSpPr>
            <a:spLocks noGrp="1"/>
          </p:cNvSpPr>
          <p:nvPr>
            <p:ph idx="1"/>
          </p:nvPr>
        </p:nvSpPr>
        <p:spPr>
          <a:xfrm>
            <a:off x="1273628" y="1381217"/>
            <a:ext cx="9383485" cy="4643440"/>
          </a:xfrm>
        </p:spPr>
        <p:txBody>
          <a:bodyPr>
            <a:normAutofit/>
          </a:bodyPr>
          <a:lstStyle/>
          <a:p>
            <a:pPr>
              <a:lnSpc>
                <a:spcPct val="150000"/>
              </a:lnSpc>
              <a:spcBef>
                <a:spcPts val="0"/>
              </a:spcBef>
            </a:pPr>
            <a:r>
              <a:rPr lang="es-ES" sz="1600" b="0" i="0" u="none" strike="noStrike" baseline="0">
                <a:solidFill>
                  <a:srgbClr val="000000"/>
                </a:solidFill>
                <a:latin typeface="Century Gothic" panose="020B0502020202020204" pitchFamily="34" charset="0"/>
              </a:rPr>
              <a:t>Deberá identificarse por su número, propósito y fecha de emisión. </a:t>
            </a:r>
          </a:p>
          <a:p>
            <a:pPr>
              <a:lnSpc>
                <a:spcPct val="150000"/>
              </a:lnSpc>
              <a:spcBef>
                <a:spcPts val="0"/>
              </a:spcBef>
            </a:pPr>
            <a:r>
              <a:rPr lang="es-ES" sz="1600" b="0" i="0" u="none" strike="noStrike" baseline="0">
                <a:solidFill>
                  <a:srgbClr val="000000"/>
                </a:solidFill>
                <a:latin typeface="Century Gothic" panose="020B0502020202020204" pitchFamily="34" charset="0"/>
              </a:rPr>
              <a:t>Estará compuesto por la invitación a subasta, las instrucciones, las especificaciones, y los términos y condiciones de la subasta. </a:t>
            </a:r>
          </a:p>
          <a:p>
            <a:pPr>
              <a:lnSpc>
                <a:spcPct val="150000"/>
              </a:lnSpc>
              <a:spcBef>
                <a:spcPts val="0"/>
              </a:spcBef>
            </a:pPr>
            <a:r>
              <a:rPr lang="es-ES" sz="1600" b="0" i="0" u="none" strike="noStrike" baseline="0">
                <a:solidFill>
                  <a:srgbClr val="000000"/>
                </a:solidFill>
                <a:latin typeface="Century Gothic" panose="020B0502020202020204" pitchFamily="34" charset="0"/>
              </a:rPr>
              <a:t>Consignará todos los elementos necesarios para que el licitador pueda someter su oferta, como por ejemplo: </a:t>
            </a:r>
          </a:p>
          <a:p>
            <a:pPr lvl="2">
              <a:lnSpc>
                <a:spcPct val="150000"/>
              </a:lnSpc>
              <a:spcBef>
                <a:spcPts val="0"/>
              </a:spcBef>
              <a:buFont typeface="Wingdings" panose="05000000000000000000" pitchFamily="2" charset="2"/>
              <a:buChar char="ü"/>
            </a:pPr>
            <a:r>
              <a:rPr lang="es-ES" sz="1600" b="0" i="0" u="none" strike="noStrike" baseline="0">
                <a:solidFill>
                  <a:srgbClr val="000000"/>
                </a:solidFill>
                <a:latin typeface="Century Gothic" panose="020B0502020202020204" pitchFamily="34" charset="0"/>
              </a:rPr>
              <a:t>Descripciones claras y detalladas de las características </a:t>
            </a:r>
          </a:p>
          <a:p>
            <a:pPr lvl="2">
              <a:lnSpc>
                <a:spcPct val="150000"/>
              </a:lnSpc>
              <a:spcBef>
                <a:spcPts val="0"/>
              </a:spcBef>
              <a:buFont typeface="Wingdings" panose="05000000000000000000" pitchFamily="2" charset="2"/>
              <a:buChar char="ü"/>
            </a:pPr>
            <a:r>
              <a:rPr lang="es-ES" sz="1600" b="0" i="0" u="none" strike="noStrike" baseline="0">
                <a:solidFill>
                  <a:srgbClr val="000000"/>
                </a:solidFill>
                <a:latin typeface="Century Gothic" panose="020B0502020202020204" pitchFamily="34" charset="0"/>
              </a:rPr>
              <a:t>Instrucciones específicas respecto a la forma en que se someterán las ofertas incluyendo la fecha y hora límite para someter las mismas. </a:t>
            </a:r>
          </a:p>
          <a:p>
            <a:pPr lvl="2">
              <a:lnSpc>
                <a:spcPct val="150000"/>
              </a:lnSpc>
              <a:spcBef>
                <a:spcPts val="0"/>
              </a:spcBef>
              <a:buFont typeface="Wingdings" panose="05000000000000000000" pitchFamily="2" charset="2"/>
              <a:buChar char="ü"/>
            </a:pPr>
            <a:r>
              <a:rPr lang="es-ES" sz="1600" b="0" i="0" u="none" strike="noStrike" baseline="0">
                <a:solidFill>
                  <a:srgbClr val="000000"/>
                </a:solidFill>
                <a:latin typeface="Century Gothic" panose="020B0502020202020204" pitchFamily="34" charset="0"/>
              </a:rPr>
              <a:t>Lugar, fecha y hora en que se abrirán las Ofertas e indicaciones sobre la forma en que éstas deben identificarse. </a:t>
            </a:r>
          </a:p>
          <a:p>
            <a:pPr lvl="2">
              <a:lnSpc>
                <a:spcPct val="150000"/>
              </a:lnSpc>
              <a:spcBef>
                <a:spcPts val="0"/>
              </a:spcBef>
              <a:buFont typeface="Wingdings" panose="05000000000000000000" pitchFamily="2" charset="2"/>
              <a:buChar char="ü"/>
            </a:pPr>
            <a:r>
              <a:rPr lang="es-ES" sz="1600" b="0" i="0" u="none" strike="noStrike" baseline="0">
                <a:solidFill>
                  <a:srgbClr val="000000"/>
                </a:solidFill>
                <a:latin typeface="Century Gothic" panose="020B0502020202020204" pitchFamily="34" charset="0"/>
              </a:rPr>
              <a:t>Condiciones o requerimientos especiales que puedan afectar el proceso de adjudicación. </a:t>
            </a:r>
          </a:p>
          <a:p>
            <a:pPr>
              <a:lnSpc>
                <a:spcPct val="150000"/>
              </a:lnSpc>
              <a:spcBef>
                <a:spcPts val="0"/>
              </a:spcBef>
            </a:pPr>
            <a:endParaRPr lang="es-ES" sz="1600" b="0" i="0" u="none" strike="noStrike" baseline="0">
              <a:solidFill>
                <a:srgbClr val="000000"/>
              </a:solidFill>
              <a:latin typeface="Century Gothic" panose="020B0502020202020204" pitchFamily="34" charset="0"/>
            </a:endParaRPr>
          </a:p>
          <a:p>
            <a:pPr>
              <a:lnSpc>
                <a:spcPct val="150000"/>
              </a:lnSpc>
              <a:spcBef>
                <a:spcPts val="0"/>
              </a:spcBef>
            </a:pPr>
            <a:endParaRPr lang="en-PR" sz="1600">
              <a:latin typeface="Century Gothic" panose="020B0502020202020204" pitchFamily="34" charset="0"/>
            </a:endParaRPr>
          </a:p>
        </p:txBody>
      </p:sp>
      <p:sp>
        <p:nvSpPr>
          <p:cNvPr id="4" name="Title 1">
            <a:extLst>
              <a:ext uri="{FF2B5EF4-FFF2-40B4-BE49-F238E27FC236}">
                <a16:creationId xmlns:a16="http://schemas.microsoft.com/office/drawing/2014/main" id="{482E667E-87E7-447D-ABC0-0DA93E60AE85}"/>
              </a:ext>
            </a:extLst>
          </p:cNvPr>
          <p:cNvSpPr txBox="1">
            <a:spLocks/>
          </p:cNvSpPr>
          <p:nvPr/>
        </p:nvSpPr>
        <p:spPr>
          <a:xfrm>
            <a:off x="805068" y="409898"/>
            <a:ext cx="7373732"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Pliego</a:t>
            </a:r>
            <a:endParaRPr lang="en-US" sz="3200" b="1">
              <a:solidFill>
                <a:srgbClr val="002060"/>
              </a:solidFill>
              <a:latin typeface="Century Gothic" panose="020B0502020202020204" pitchFamily="34" charset="0"/>
            </a:endParaRPr>
          </a:p>
        </p:txBody>
      </p:sp>
      <p:sp>
        <p:nvSpPr>
          <p:cNvPr id="5" name="Rectangle: Rounded Corners 4">
            <a:extLst>
              <a:ext uri="{FF2B5EF4-FFF2-40B4-BE49-F238E27FC236}">
                <a16:creationId xmlns:a16="http://schemas.microsoft.com/office/drawing/2014/main" id="{9B7CAC6E-5E8B-42E5-BFCC-264470216666}"/>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14912566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F43F40-96D0-4D7D-8343-50D596EABAE2}"/>
              </a:ext>
            </a:extLst>
          </p:cNvPr>
          <p:cNvSpPr>
            <a:spLocks noGrp="1"/>
          </p:cNvSpPr>
          <p:nvPr>
            <p:ph idx="1"/>
          </p:nvPr>
        </p:nvSpPr>
        <p:spPr>
          <a:xfrm>
            <a:off x="979714" y="850553"/>
            <a:ext cx="10407218" cy="4502604"/>
          </a:xfrm>
        </p:spPr>
        <p:txBody>
          <a:bodyPr>
            <a:normAutofit/>
          </a:bodyPr>
          <a:lstStyle/>
          <a:p>
            <a:pPr>
              <a:lnSpc>
                <a:spcPct val="200000"/>
              </a:lnSpc>
              <a:spcBef>
                <a:spcPts val="0"/>
              </a:spcBef>
            </a:pPr>
            <a:endParaRPr lang="en-PR" sz="1600" b="0" i="0" u="none" strike="noStrike" baseline="0">
              <a:solidFill>
                <a:srgbClr val="000000"/>
              </a:solidFill>
              <a:latin typeface="Century Gothic" panose="020B0502020202020204" pitchFamily="34" charset="0"/>
            </a:endParaRPr>
          </a:p>
          <a:p>
            <a:pPr lvl="1">
              <a:lnSpc>
                <a:spcPct val="200000"/>
              </a:lnSpc>
              <a:spcBef>
                <a:spcPts val="0"/>
              </a:spcBef>
            </a:pPr>
            <a:r>
              <a:rPr lang="es-ES" sz="1600" b="0" i="0" u="none" strike="noStrike" baseline="0">
                <a:solidFill>
                  <a:srgbClr val="000000"/>
                </a:solidFill>
                <a:latin typeface="Century Gothic" panose="020B0502020202020204" pitchFamily="34" charset="0"/>
              </a:rPr>
              <a:t>Criterios de evaluación para la adjudicación. </a:t>
            </a:r>
          </a:p>
          <a:p>
            <a:pPr lvl="1">
              <a:lnSpc>
                <a:spcPct val="200000"/>
              </a:lnSpc>
              <a:spcBef>
                <a:spcPts val="0"/>
              </a:spcBef>
            </a:pPr>
            <a:r>
              <a:rPr lang="es-ES" sz="1600" b="0" i="0" u="none" strike="noStrike" baseline="0">
                <a:solidFill>
                  <a:srgbClr val="000000"/>
                </a:solidFill>
                <a:latin typeface="Century Gothic" panose="020B0502020202020204" pitchFamily="34" charset="0"/>
              </a:rPr>
              <a:t>Términos para radicar y/o presentar impugnación de la invitación, los pliegos y la adjudicación. </a:t>
            </a:r>
          </a:p>
          <a:p>
            <a:pPr lvl="1">
              <a:lnSpc>
                <a:spcPct val="200000"/>
              </a:lnSpc>
              <a:spcBef>
                <a:spcPts val="0"/>
              </a:spcBef>
            </a:pPr>
            <a:r>
              <a:rPr lang="es-ES" sz="1600" b="0" i="0" u="none" strike="noStrike" baseline="0">
                <a:solidFill>
                  <a:srgbClr val="000000"/>
                </a:solidFill>
                <a:latin typeface="Century Gothic" panose="020B0502020202020204" pitchFamily="34" charset="0"/>
              </a:rPr>
              <a:t>Toda certificación o documentos especiales que deberán someter los licitadores. </a:t>
            </a:r>
          </a:p>
          <a:p>
            <a:pPr lvl="1">
              <a:lnSpc>
                <a:spcPct val="200000"/>
              </a:lnSpc>
              <a:spcBef>
                <a:spcPts val="0"/>
              </a:spcBef>
            </a:pPr>
            <a:r>
              <a:rPr lang="es-ES" sz="1600" b="0" i="0" u="none" strike="noStrike" baseline="0">
                <a:solidFill>
                  <a:srgbClr val="000000"/>
                </a:solidFill>
                <a:latin typeface="Century Gothic" panose="020B0502020202020204" pitchFamily="34" charset="0"/>
              </a:rPr>
              <a:t>Las advertencias requeridas por el Reglamento Uniforme de Compras y Subastas. </a:t>
            </a:r>
          </a:p>
          <a:p>
            <a:pPr lvl="1">
              <a:lnSpc>
                <a:spcPct val="200000"/>
              </a:lnSpc>
              <a:spcBef>
                <a:spcPts val="0"/>
              </a:spcBef>
            </a:pPr>
            <a:r>
              <a:rPr lang="es-ES" sz="1600" b="0" i="0" u="none" strike="noStrike" baseline="0">
                <a:solidFill>
                  <a:srgbClr val="000000"/>
                </a:solidFill>
                <a:latin typeface="Century Gothic" panose="020B0502020202020204" pitchFamily="34" charset="0"/>
              </a:rPr>
              <a:t>En caso de proyectos de obras de construcción se notificará a los licitadores la fecha de inspección del proyecto de obra de construcción a la cual asistirán de manera compulsoria. </a:t>
            </a:r>
          </a:p>
          <a:p>
            <a:pPr lvl="1">
              <a:lnSpc>
                <a:spcPct val="200000"/>
              </a:lnSpc>
              <a:spcBef>
                <a:spcPts val="0"/>
              </a:spcBef>
            </a:pPr>
            <a:endParaRPr lang="es-ES" sz="1600" b="0" i="0" u="none" strike="noStrike" baseline="0">
              <a:solidFill>
                <a:srgbClr val="000000"/>
              </a:solidFill>
              <a:latin typeface="Century Gothic" panose="020B0502020202020204" pitchFamily="34" charset="0"/>
            </a:endParaRPr>
          </a:p>
          <a:p>
            <a:pPr lvl="1">
              <a:lnSpc>
                <a:spcPct val="200000"/>
              </a:lnSpc>
              <a:spcBef>
                <a:spcPts val="0"/>
              </a:spcBef>
            </a:pPr>
            <a:endParaRPr lang="es-ES" sz="1600" b="0" i="0" u="none" strike="noStrike" baseline="0">
              <a:solidFill>
                <a:srgbClr val="000000"/>
              </a:solidFill>
              <a:latin typeface="Century Gothic" panose="020B0502020202020204" pitchFamily="34" charset="0"/>
            </a:endParaRPr>
          </a:p>
          <a:p>
            <a:pPr>
              <a:lnSpc>
                <a:spcPct val="200000"/>
              </a:lnSpc>
              <a:spcBef>
                <a:spcPts val="0"/>
              </a:spcBef>
            </a:pPr>
            <a:endParaRPr lang="en-PR" sz="1600">
              <a:latin typeface="Century Gothic" panose="020B0502020202020204" pitchFamily="34" charset="0"/>
            </a:endParaRPr>
          </a:p>
        </p:txBody>
      </p:sp>
      <p:sp>
        <p:nvSpPr>
          <p:cNvPr id="4" name="Title 1">
            <a:extLst>
              <a:ext uri="{FF2B5EF4-FFF2-40B4-BE49-F238E27FC236}">
                <a16:creationId xmlns:a16="http://schemas.microsoft.com/office/drawing/2014/main" id="{592F4EC9-1643-4EF8-BAD1-930DE9B65DC9}"/>
              </a:ext>
            </a:extLst>
          </p:cNvPr>
          <p:cNvSpPr txBox="1">
            <a:spLocks/>
          </p:cNvSpPr>
          <p:nvPr/>
        </p:nvSpPr>
        <p:spPr>
          <a:xfrm>
            <a:off x="805068" y="409898"/>
            <a:ext cx="7373732"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Pliego</a:t>
            </a:r>
            <a:endParaRPr lang="en-US" sz="3200" b="1">
              <a:solidFill>
                <a:srgbClr val="002060"/>
              </a:solidFill>
              <a:latin typeface="Century Gothic" panose="020B0502020202020204" pitchFamily="34" charset="0"/>
            </a:endParaRPr>
          </a:p>
        </p:txBody>
      </p:sp>
      <p:sp>
        <p:nvSpPr>
          <p:cNvPr id="5" name="Rectangle: Rounded Corners 4">
            <a:extLst>
              <a:ext uri="{FF2B5EF4-FFF2-40B4-BE49-F238E27FC236}">
                <a16:creationId xmlns:a16="http://schemas.microsoft.com/office/drawing/2014/main" id="{5AD09275-1989-438A-9DA3-F37C312DF092}"/>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25006810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C78B19-E96C-4F9C-8409-606DE9717C6D}"/>
              </a:ext>
            </a:extLst>
          </p:cNvPr>
          <p:cNvSpPr>
            <a:spLocks noGrp="1"/>
          </p:cNvSpPr>
          <p:nvPr>
            <p:ph idx="1"/>
          </p:nvPr>
        </p:nvSpPr>
        <p:spPr>
          <a:xfrm>
            <a:off x="1382486" y="1533523"/>
            <a:ext cx="9252857" cy="4790983"/>
          </a:xfrm>
        </p:spPr>
        <p:txBody>
          <a:bodyPr>
            <a:noAutofit/>
          </a:bodyPr>
          <a:lstStyle/>
          <a:p>
            <a:pPr>
              <a:lnSpc>
                <a:spcPct val="150000"/>
              </a:lnSpc>
              <a:spcBef>
                <a:spcPts val="0"/>
              </a:spcBef>
            </a:pPr>
            <a:r>
              <a:rPr lang="es-ES" sz="1600" b="0" i="0" u="none" strike="noStrike" baseline="0">
                <a:solidFill>
                  <a:srgbClr val="000000"/>
                </a:solidFill>
                <a:latin typeface="Century Gothic" panose="020B0502020202020204" pitchFamily="34" charset="0"/>
              </a:rPr>
              <a:t>Las enmiendas son emitidas por la Junta de Subastas y autorizadas por el Área de Adquisiciones de la ASG. </a:t>
            </a:r>
          </a:p>
          <a:p>
            <a:pPr>
              <a:lnSpc>
                <a:spcPct val="150000"/>
              </a:lnSpc>
              <a:spcBef>
                <a:spcPts val="0"/>
              </a:spcBef>
            </a:pPr>
            <a:r>
              <a:rPr lang="es-ES" sz="1600" b="0" i="0" u="none" strike="noStrike" baseline="0">
                <a:solidFill>
                  <a:srgbClr val="000000"/>
                </a:solidFill>
                <a:latin typeface="Century Gothic" panose="020B0502020202020204" pitchFamily="34" charset="0"/>
              </a:rPr>
              <a:t>En casos de proyectos de obras de construcción se podrá enmendar cualquier pliego de la subasta formal hasta 5 días laborables antes del Acto de Apertura cuando la enmienda implique cambios o solicitudes adicionales que se deben incluir en la oferta o 3 días laborables antes del Acto de Apertura cuando la enmienda no afecte la presentación de las ofertas. </a:t>
            </a:r>
          </a:p>
          <a:p>
            <a:pPr>
              <a:lnSpc>
                <a:spcPct val="150000"/>
              </a:lnSpc>
              <a:spcBef>
                <a:spcPts val="0"/>
              </a:spcBef>
            </a:pPr>
            <a:r>
              <a:rPr lang="es-ES" sz="1600" b="0" i="0" u="none" strike="noStrike" baseline="0">
                <a:solidFill>
                  <a:srgbClr val="000000"/>
                </a:solidFill>
                <a:latin typeface="Century Gothic" panose="020B0502020202020204" pitchFamily="34" charset="0"/>
              </a:rPr>
              <a:t>Las enmiendas son publicadas en el RUS y en la página de la ASG. De igual forma, debe ser enviada por correo electrónico a los licitadores interesados. </a:t>
            </a:r>
          </a:p>
          <a:p>
            <a:pPr>
              <a:lnSpc>
                <a:spcPct val="150000"/>
              </a:lnSpc>
              <a:spcBef>
                <a:spcPts val="0"/>
              </a:spcBef>
            </a:pPr>
            <a:r>
              <a:rPr lang="es-ES" sz="1600" b="0" i="0" u="none" strike="noStrike" baseline="0">
                <a:solidFill>
                  <a:srgbClr val="000000"/>
                </a:solidFill>
                <a:latin typeface="Century Gothic" panose="020B0502020202020204" pitchFamily="34" charset="0"/>
              </a:rPr>
              <a:t>Las enmiendas forman parte del pliego.</a:t>
            </a:r>
          </a:p>
        </p:txBody>
      </p:sp>
      <p:sp>
        <p:nvSpPr>
          <p:cNvPr id="4" name="Title 1">
            <a:extLst>
              <a:ext uri="{FF2B5EF4-FFF2-40B4-BE49-F238E27FC236}">
                <a16:creationId xmlns:a16="http://schemas.microsoft.com/office/drawing/2014/main" id="{850588A8-3021-4764-865C-0577CB67B672}"/>
              </a:ext>
            </a:extLst>
          </p:cNvPr>
          <p:cNvSpPr txBox="1">
            <a:spLocks/>
          </p:cNvSpPr>
          <p:nvPr/>
        </p:nvSpPr>
        <p:spPr>
          <a:xfrm>
            <a:off x="805068" y="409898"/>
            <a:ext cx="7373732"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Enmiendas</a:t>
            </a:r>
            <a:r>
              <a:rPr lang="en-US" sz="3200" b="1">
                <a:solidFill>
                  <a:srgbClr val="002060"/>
                </a:solidFill>
                <a:latin typeface="Century Gothic" panose="020B0502020202020204" pitchFamily="34" charset="0"/>
              </a:rPr>
              <a:t> al </a:t>
            </a:r>
            <a:r>
              <a:rPr lang="en-US" sz="3200" b="1" err="1">
                <a:solidFill>
                  <a:srgbClr val="002060"/>
                </a:solidFill>
                <a:latin typeface="Century Gothic" panose="020B0502020202020204" pitchFamily="34" charset="0"/>
              </a:rPr>
              <a:t>Pliego</a:t>
            </a:r>
            <a:endParaRPr lang="en-US" sz="3200" b="1">
              <a:solidFill>
                <a:srgbClr val="002060"/>
              </a:solidFill>
              <a:latin typeface="Century Gothic" panose="020B0502020202020204" pitchFamily="34" charset="0"/>
            </a:endParaRPr>
          </a:p>
        </p:txBody>
      </p:sp>
      <p:sp>
        <p:nvSpPr>
          <p:cNvPr id="5" name="Rectangle: Rounded Corners 4">
            <a:extLst>
              <a:ext uri="{FF2B5EF4-FFF2-40B4-BE49-F238E27FC236}">
                <a16:creationId xmlns:a16="http://schemas.microsoft.com/office/drawing/2014/main" id="{B6CE4F15-A285-4D75-91B9-60048288604F}"/>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16875730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48E61E-AC32-408A-9ECA-AB9470DC4FF7}"/>
              </a:ext>
            </a:extLst>
          </p:cNvPr>
          <p:cNvSpPr>
            <a:spLocks noGrp="1"/>
          </p:cNvSpPr>
          <p:nvPr>
            <p:ph idx="1"/>
          </p:nvPr>
        </p:nvSpPr>
        <p:spPr>
          <a:xfrm>
            <a:off x="1969301" y="1862080"/>
            <a:ext cx="7935687" cy="4304977"/>
          </a:xfrm>
        </p:spPr>
        <p:txBody>
          <a:bodyPr>
            <a:noAutofit/>
          </a:bodyPr>
          <a:lstStyle/>
          <a:p>
            <a:pPr algn="just">
              <a:lnSpc>
                <a:spcPct val="100000"/>
              </a:lnSpc>
              <a:spcBef>
                <a:spcPts val="0"/>
              </a:spcBef>
            </a:pPr>
            <a:r>
              <a:rPr lang="es-ES" sz="1800" b="0" i="0" u="none" strike="noStrike" baseline="0">
                <a:solidFill>
                  <a:srgbClr val="000000"/>
                </a:solidFill>
                <a:latin typeface="Century Gothic" panose="020B0502020202020204" pitchFamily="34" charset="0"/>
              </a:rPr>
              <a:t>La Junta podrá realizar reunión </a:t>
            </a:r>
            <a:r>
              <a:rPr lang="es-ES" sz="1800" b="0" i="0" u="none" strike="noStrike" baseline="0" err="1">
                <a:solidFill>
                  <a:srgbClr val="000000"/>
                </a:solidFill>
                <a:latin typeface="Century Gothic" panose="020B0502020202020204" pitchFamily="34" charset="0"/>
              </a:rPr>
              <a:t>pre-subasta</a:t>
            </a:r>
            <a:r>
              <a:rPr lang="es-ES" sz="1800" b="0" i="0" u="none" strike="noStrike" baseline="0">
                <a:solidFill>
                  <a:srgbClr val="000000"/>
                </a:solidFill>
                <a:latin typeface="Century Gothic" panose="020B0502020202020204" pitchFamily="34" charset="0"/>
              </a:rPr>
              <a:t> o </a:t>
            </a:r>
            <a:r>
              <a:rPr lang="es-ES" sz="1800" b="0" i="0" u="none" strike="noStrike" baseline="0" err="1">
                <a:solidFill>
                  <a:srgbClr val="000000"/>
                </a:solidFill>
                <a:latin typeface="Century Gothic" panose="020B0502020202020204" pitchFamily="34" charset="0"/>
              </a:rPr>
              <a:t>pre-propuesta</a:t>
            </a:r>
            <a:r>
              <a:rPr lang="es-ES" sz="1800" b="0" i="0" u="none" strike="noStrike" baseline="0">
                <a:solidFill>
                  <a:srgbClr val="000000"/>
                </a:solidFill>
                <a:latin typeface="Century Gothic" panose="020B0502020202020204" pitchFamily="34" charset="0"/>
              </a:rPr>
              <a:t> cuando así lo entienda conveniente. </a:t>
            </a:r>
          </a:p>
          <a:p>
            <a:pPr marL="0" indent="0" algn="just">
              <a:lnSpc>
                <a:spcPct val="100000"/>
              </a:lnSpc>
              <a:spcBef>
                <a:spcPts val="0"/>
              </a:spcBef>
              <a:buNone/>
            </a:pPr>
            <a:endParaRPr lang="es-ES" sz="1800" b="0" i="0" u="none" strike="noStrike" baseline="0">
              <a:solidFill>
                <a:srgbClr val="000000"/>
              </a:solidFill>
              <a:latin typeface="Century Gothic" panose="020B0502020202020204" pitchFamily="34" charset="0"/>
            </a:endParaRPr>
          </a:p>
          <a:p>
            <a:pPr algn="just">
              <a:lnSpc>
                <a:spcPct val="100000"/>
              </a:lnSpc>
              <a:spcBef>
                <a:spcPts val="0"/>
              </a:spcBef>
            </a:pPr>
            <a:r>
              <a:rPr lang="es-ES" sz="1800" b="0" i="0" u="none" strike="noStrike" baseline="0">
                <a:solidFill>
                  <a:srgbClr val="000000"/>
                </a:solidFill>
                <a:latin typeface="Century Gothic" panose="020B0502020202020204" pitchFamily="34" charset="0"/>
              </a:rPr>
              <a:t>Actualmente la comparecencia a las reuniones </a:t>
            </a:r>
            <a:r>
              <a:rPr lang="es-ES" sz="1800" b="0" i="0" u="none" strike="noStrike" baseline="0" err="1">
                <a:solidFill>
                  <a:srgbClr val="000000"/>
                </a:solidFill>
                <a:latin typeface="Century Gothic" panose="020B0502020202020204" pitchFamily="34" charset="0"/>
              </a:rPr>
              <a:t>pre-subastas</a:t>
            </a:r>
            <a:r>
              <a:rPr lang="es-ES" sz="1800" b="0" i="0" u="none" strike="noStrike" baseline="0">
                <a:solidFill>
                  <a:srgbClr val="000000"/>
                </a:solidFill>
                <a:latin typeface="Century Gothic" panose="020B0502020202020204" pitchFamily="34" charset="0"/>
              </a:rPr>
              <a:t> son de carácter compulsorio para todo licitador interesado en presentar una oferta. </a:t>
            </a:r>
          </a:p>
          <a:p>
            <a:pPr marL="0" indent="0" algn="just">
              <a:lnSpc>
                <a:spcPct val="100000"/>
              </a:lnSpc>
              <a:spcBef>
                <a:spcPts val="0"/>
              </a:spcBef>
              <a:buNone/>
            </a:pPr>
            <a:endParaRPr lang="es-ES" sz="1800" b="0" i="0" u="none" strike="noStrike" baseline="0">
              <a:solidFill>
                <a:srgbClr val="000000"/>
              </a:solidFill>
              <a:latin typeface="Century Gothic" panose="020B0502020202020204" pitchFamily="34" charset="0"/>
            </a:endParaRPr>
          </a:p>
          <a:p>
            <a:pPr algn="just">
              <a:lnSpc>
                <a:spcPct val="100000"/>
              </a:lnSpc>
              <a:spcBef>
                <a:spcPts val="0"/>
              </a:spcBef>
            </a:pPr>
            <a:r>
              <a:rPr lang="es-ES" sz="1800" b="0" i="0" u="none" strike="noStrike" baseline="0">
                <a:solidFill>
                  <a:srgbClr val="000000"/>
                </a:solidFill>
                <a:latin typeface="Century Gothic" panose="020B0502020202020204" pitchFamily="34" charset="0"/>
              </a:rPr>
              <a:t>Estas reuniones tienen como propósito aclarar las dudas que puedan tener los licitadores sobre el pliego, las especificaciones, término y condiciones, entre otros. </a:t>
            </a:r>
          </a:p>
          <a:p>
            <a:pPr marL="0" indent="0" algn="just">
              <a:lnSpc>
                <a:spcPct val="100000"/>
              </a:lnSpc>
              <a:spcBef>
                <a:spcPts val="0"/>
              </a:spcBef>
              <a:buNone/>
            </a:pPr>
            <a:endParaRPr lang="es-ES" sz="1800" b="0" i="0" u="none" strike="noStrike" baseline="0">
              <a:solidFill>
                <a:srgbClr val="000000"/>
              </a:solidFill>
              <a:latin typeface="Century Gothic" panose="020B0502020202020204" pitchFamily="34" charset="0"/>
            </a:endParaRPr>
          </a:p>
          <a:p>
            <a:pPr algn="just">
              <a:lnSpc>
                <a:spcPct val="100000"/>
              </a:lnSpc>
              <a:spcBef>
                <a:spcPts val="0"/>
              </a:spcBef>
            </a:pPr>
            <a:r>
              <a:rPr lang="es-ES" sz="1800" b="0" i="0" u="none" strike="noStrike" baseline="0">
                <a:solidFill>
                  <a:srgbClr val="000000"/>
                </a:solidFill>
                <a:latin typeface="Century Gothic" panose="020B0502020202020204" pitchFamily="34" charset="0"/>
              </a:rPr>
              <a:t>Las reuniones se están realizando de forma virtual. </a:t>
            </a:r>
            <a:endParaRPr lang="en-PR" sz="1800">
              <a:latin typeface="Century Gothic" panose="020B0502020202020204" pitchFamily="34" charset="0"/>
            </a:endParaRPr>
          </a:p>
        </p:txBody>
      </p:sp>
      <p:sp>
        <p:nvSpPr>
          <p:cNvPr id="4" name="Title 1">
            <a:extLst>
              <a:ext uri="{FF2B5EF4-FFF2-40B4-BE49-F238E27FC236}">
                <a16:creationId xmlns:a16="http://schemas.microsoft.com/office/drawing/2014/main" id="{24F03FD2-87EB-428C-93D4-30983F6F2B48}"/>
              </a:ext>
            </a:extLst>
          </p:cNvPr>
          <p:cNvSpPr txBox="1">
            <a:spLocks/>
          </p:cNvSpPr>
          <p:nvPr/>
        </p:nvSpPr>
        <p:spPr>
          <a:xfrm>
            <a:off x="805068" y="409898"/>
            <a:ext cx="7703932"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Reunión</a:t>
            </a:r>
            <a:r>
              <a:rPr lang="en-US" sz="3200" b="1">
                <a:solidFill>
                  <a:srgbClr val="002060"/>
                </a:solidFill>
                <a:latin typeface="Century Gothic" panose="020B0502020202020204" pitchFamily="34" charset="0"/>
              </a:rPr>
              <a:t> Pre-</a:t>
            </a:r>
            <a:r>
              <a:rPr lang="en-US" sz="3200" b="1" err="1">
                <a:solidFill>
                  <a:srgbClr val="002060"/>
                </a:solidFill>
                <a:latin typeface="Century Gothic" panose="020B0502020202020204" pitchFamily="34" charset="0"/>
              </a:rPr>
              <a:t>Subasta</a:t>
            </a:r>
            <a:r>
              <a:rPr lang="en-US" sz="3200" b="1">
                <a:solidFill>
                  <a:srgbClr val="002060"/>
                </a:solidFill>
                <a:latin typeface="Century Gothic" panose="020B0502020202020204" pitchFamily="34" charset="0"/>
              </a:rPr>
              <a:t> o Pre-</a:t>
            </a:r>
            <a:r>
              <a:rPr lang="en-US" sz="3200" b="1" err="1">
                <a:solidFill>
                  <a:srgbClr val="002060"/>
                </a:solidFill>
                <a:latin typeface="Century Gothic" panose="020B0502020202020204" pitchFamily="34" charset="0"/>
              </a:rPr>
              <a:t>Propuesta</a:t>
            </a:r>
            <a:endParaRPr lang="en-US" sz="3200" b="1">
              <a:solidFill>
                <a:srgbClr val="002060"/>
              </a:solidFill>
              <a:latin typeface="Century Gothic" panose="020B0502020202020204" pitchFamily="34" charset="0"/>
            </a:endParaRPr>
          </a:p>
        </p:txBody>
      </p:sp>
      <p:sp>
        <p:nvSpPr>
          <p:cNvPr id="5" name="Rectangle: Rounded Corners 4">
            <a:extLst>
              <a:ext uri="{FF2B5EF4-FFF2-40B4-BE49-F238E27FC236}">
                <a16:creationId xmlns:a16="http://schemas.microsoft.com/office/drawing/2014/main" id="{CE4500A2-71E1-442C-9006-9FC0488A6500}"/>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15406423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F09738-22F2-474C-9B48-DEB08FC4BCB6}"/>
              </a:ext>
            </a:extLst>
          </p:cNvPr>
          <p:cNvSpPr>
            <a:spLocks noGrp="1"/>
          </p:cNvSpPr>
          <p:nvPr>
            <p:ph idx="1"/>
          </p:nvPr>
        </p:nvSpPr>
        <p:spPr>
          <a:xfrm>
            <a:off x="1868165" y="1683968"/>
            <a:ext cx="8300357" cy="3787775"/>
          </a:xfrm>
        </p:spPr>
        <p:txBody>
          <a:bodyPr>
            <a:normAutofit/>
          </a:bodyPr>
          <a:lstStyle/>
          <a:p>
            <a:pPr>
              <a:lnSpc>
                <a:spcPct val="200000"/>
              </a:lnSpc>
              <a:spcBef>
                <a:spcPts val="0"/>
              </a:spcBef>
            </a:pPr>
            <a:r>
              <a:rPr lang="es-ES" sz="1800" b="0" i="0" u="none" strike="noStrike" baseline="0">
                <a:solidFill>
                  <a:srgbClr val="000000"/>
                </a:solidFill>
                <a:latin typeface="Century Gothic" panose="020B0502020202020204" pitchFamily="34" charset="0"/>
              </a:rPr>
              <a:t>En los casos de proyectos de obras de construcción se tiene que realizar una inspección del proyecto. </a:t>
            </a:r>
          </a:p>
          <a:p>
            <a:pPr>
              <a:lnSpc>
                <a:spcPct val="200000"/>
              </a:lnSpc>
              <a:spcBef>
                <a:spcPts val="0"/>
              </a:spcBef>
            </a:pPr>
            <a:r>
              <a:rPr lang="es-ES" sz="1800" b="0" i="0" u="none" strike="noStrike" baseline="0">
                <a:solidFill>
                  <a:srgbClr val="000000"/>
                </a:solidFill>
                <a:latin typeface="Century Gothic" panose="020B0502020202020204" pitchFamily="34" charset="0"/>
              </a:rPr>
              <a:t>La comparecencia de los licitadores a la vista ocular es compulsoria. </a:t>
            </a:r>
          </a:p>
          <a:p>
            <a:pPr>
              <a:lnSpc>
                <a:spcPct val="200000"/>
              </a:lnSpc>
              <a:spcBef>
                <a:spcPts val="0"/>
              </a:spcBef>
            </a:pPr>
            <a:r>
              <a:rPr lang="es-ES" sz="1800" b="0" i="0" u="none" strike="noStrike" baseline="0">
                <a:solidFill>
                  <a:srgbClr val="000000"/>
                </a:solidFill>
                <a:latin typeface="Century Gothic" panose="020B0502020202020204" pitchFamily="34" charset="0"/>
              </a:rPr>
              <a:t>La incomparecencia de los licitadores a la inspección compulsoria del proyecto de obra de construcción será fundamento suficiente para su descalificación. </a:t>
            </a:r>
          </a:p>
        </p:txBody>
      </p:sp>
      <p:sp>
        <p:nvSpPr>
          <p:cNvPr id="4" name="Title 1">
            <a:extLst>
              <a:ext uri="{FF2B5EF4-FFF2-40B4-BE49-F238E27FC236}">
                <a16:creationId xmlns:a16="http://schemas.microsoft.com/office/drawing/2014/main" id="{4FB9B228-82FC-4471-9305-3DD51839A6AD}"/>
              </a:ext>
            </a:extLst>
          </p:cNvPr>
          <p:cNvSpPr txBox="1">
            <a:spLocks/>
          </p:cNvSpPr>
          <p:nvPr/>
        </p:nvSpPr>
        <p:spPr>
          <a:xfrm>
            <a:off x="805068" y="409898"/>
            <a:ext cx="7703932"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 Vistas </a:t>
            </a:r>
            <a:r>
              <a:rPr lang="en-US" sz="3200" b="1" err="1">
                <a:solidFill>
                  <a:srgbClr val="002060"/>
                </a:solidFill>
                <a:latin typeface="Century Gothic" panose="020B0502020202020204" pitchFamily="34" charset="0"/>
              </a:rPr>
              <a:t>Oculares</a:t>
            </a:r>
            <a:endParaRPr lang="en-US" sz="3200" b="1">
              <a:solidFill>
                <a:srgbClr val="002060"/>
              </a:solidFill>
              <a:latin typeface="Century Gothic" panose="020B0502020202020204" pitchFamily="34" charset="0"/>
            </a:endParaRPr>
          </a:p>
        </p:txBody>
      </p:sp>
      <p:sp>
        <p:nvSpPr>
          <p:cNvPr id="5" name="Rectangle: Rounded Corners 4">
            <a:extLst>
              <a:ext uri="{FF2B5EF4-FFF2-40B4-BE49-F238E27FC236}">
                <a16:creationId xmlns:a16="http://schemas.microsoft.com/office/drawing/2014/main" id="{4ECEAF44-78AF-4FB0-BB8A-44B7EEBFA064}"/>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15351083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44AD08-A5F7-4321-83D9-F546D5B418D5}"/>
              </a:ext>
            </a:extLst>
          </p:cNvPr>
          <p:cNvSpPr>
            <a:spLocks noGrp="1"/>
          </p:cNvSpPr>
          <p:nvPr>
            <p:ph idx="1"/>
          </p:nvPr>
        </p:nvSpPr>
        <p:spPr>
          <a:xfrm>
            <a:off x="1314006" y="2028951"/>
            <a:ext cx="8584906" cy="3973742"/>
          </a:xfrm>
        </p:spPr>
        <p:txBody>
          <a:bodyPr>
            <a:noAutofit/>
          </a:bodyPr>
          <a:lstStyle/>
          <a:p>
            <a:pPr marL="0" indent="0" algn="just">
              <a:lnSpc>
                <a:spcPct val="150000"/>
              </a:lnSpc>
              <a:spcBef>
                <a:spcPts val="0"/>
              </a:spcBef>
              <a:buNone/>
            </a:pPr>
            <a:endParaRPr lang="es-ES" sz="1800">
              <a:latin typeface="Century Gothic" panose="020B0502020202020204" pitchFamily="34" charset="0"/>
            </a:endParaRPr>
          </a:p>
          <a:p>
            <a:pPr lvl="1" algn="just">
              <a:lnSpc>
                <a:spcPct val="150000"/>
              </a:lnSpc>
              <a:spcBef>
                <a:spcPts val="0"/>
              </a:spcBef>
              <a:buFont typeface="Wingdings" panose="05000000000000000000" pitchFamily="2" charset="2"/>
              <a:buChar char="ü"/>
            </a:pPr>
            <a:r>
              <a:rPr lang="es-ES" sz="1800">
                <a:latin typeface="Century Gothic" panose="020B0502020202020204" pitchFamily="34" charset="0"/>
              </a:rPr>
              <a:t>Las ofertas tienen que ser entregadas en o antes de la fecha y hora dispuesta en el pliego de forma física en la Oficina de la Junta de Subastas; y por correo electrónico.</a:t>
            </a:r>
          </a:p>
          <a:p>
            <a:pPr lvl="1" algn="just">
              <a:lnSpc>
                <a:spcPct val="150000"/>
              </a:lnSpc>
              <a:spcBef>
                <a:spcPts val="0"/>
              </a:spcBef>
              <a:buFont typeface="Wingdings" panose="05000000000000000000" pitchFamily="2" charset="2"/>
              <a:buChar char="ü"/>
            </a:pPr>
            <a:r>
              <a:rPr lang="es-ES" sz="1800">
                <a:latin typeface="Century Gothic" panose="020B0502020202020204" pitchFamily="34" charset="0"/>
              </a:rPr>
              <a:t>El sobre debe estar sellado y debe estar identificado con el nombre del licitador y el número de la subasta.</a:t>
            </a:r>
          </a:p>
          <a:p>
            <a:pPr lvl="1" algn="just">
              <a:lnSpc>
                <a:spcPct val="150000"/>
              </a:lnSpc>
              <a:spcBef>
                <a:spcPts val="0"/>
              </a:spcBef>
              <a:buFont typeface="Wingdings" panose="05000000000000000000" pitchFamily="2" charset="2"/>
              <a:buChar char="ü"/>
            </a:pPr>
            <a:r>
              <a:rPr lang="es-ES" sz="1800">
                <a:latin typeface="Century Gothic" panose="020B0502020202020204" pitchFamily="34" charset="0"/>
              </a:rPr>
              <a:t>El correo electrónico debe estar identificado en el “Asunto” disponiendo “Oferta Subasta ____________ y el nombre del licitador”.</a:t>
            </a:r>
          </a:p>
        </p:txBody>
      </p:sp>
      <p:sp>
        <p:nvSpPr>
          <p:cNvPr id="4" name="Title 1">
            <a:extLst>
              <a:ext uri="{FF2B5EF4-FFF2-40B4-BE49-F238E27FC236}">
                <a16:creationId xmlns:a16="http://schemas.microsoft.com/office/drawing/2014/main" id="{1D3D7C61-F978-44CA-9A04-1CA8EA7F5D12}"/>
              </a:ext>
            </a:extLst>
          </p:cNvPr>
          <p:cNvSpPr txBox="1">
            <a:spLocks/>
          </p:cNvSpPr>
          <p:nvPr/>
        </p:nvSpPr>
        <p:spPr>
          <a:xfrm>
            <a:off x="805068" y="409898"/>
            <a:ext cx="7703932"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Ofertas</a:t>
            </a:r>
            <a:endParaRPr lang="en-US" sz="3200" b="1">
              <a:solidFill>
                <a:srgbClr val="002060"/>
              </a:solidFill>
              <a:latin typeface="Century Gothic" panose="020B0502020202020204" pitchFamily="34" charset="0"/>
            </a:endParaRPr>
          </a:p>
        </p:txBody>
      </p:sp>
      <p:sp>
        <p:nvSpPr>
          <p:cNvPr id="5" name="Rectangle: Rounded Corners 4">
            <a:extLst>
              <a:ext uri="{FF2B5EF4-FFF2-40B4-BE49-F238E27FC236}">
                <a16:creationId xmlns:a16="http://schemas.microsoft.com/office/drawing/2014/main" id="{4AE3A930-ED1F-4789-8F6C-54270F9BA38A}"/>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7" name="Rectangle: Rounded Corners 6">
            <a:extLst>
              <a:ext uri="{FF2B5EF4-FFF2-40B4-BE49-F238E27FC236}">
                <a16:creationId xmlns:a16="http://schemas.microsoft.com/office/drawing/2014/main" id="{65E134B7-2363-4126-B64E-C1DF53AEB395}"/>
              </a:ext>
            </a:extLst>
          </p:cNvPr>
          <p:cNvSpPr/>
          <p:nvPr/>
        </p:nvSpPr>
        <p:spPr>
          <a:xfrm>
            <a:off x="1458685" y="1602723"/>
            <a:ext cx="3211286" cy="51953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9FA1FE2-94C3-44F8-981D-448AE719793D}"/>
              </a:ext>
            </a:extLst>
          </p:cNvPr>
          <p:cNvSpPr txBox="1"/>
          <p:nvPr/>
        </p:nvSpPr>
        <p:spPr>
          <a:xfrm>
            <a:off x="1616528" y="1573762"/>
            <a:ext cx="2895600" cy="455189"/>
          </a:xfrm>
          <a:prstGeom prst="rect">
            <a:avLst/>
          </a:prstGeom>
          <a:noFill/>
        </p:spPr>
        <p:txBody>
          <a:bodyPr wrap="square">
            <a:spAutoFit/>
          </a:bodyPr>
          <a:lstStyle/>
          <a:p>
            <a:pPr algn="just">
              <a:lnSpc>
                <a:spcPct val="150000"/>
              </a:lnSpc>
              <a:spcBef>
                <a:spcPts val="0"/>
              </a:spcBef>
            </a:pPr>
            <a:r>
              <a:rPr lang="es-ES" sz="1800" b="1">
                <a:solidFill>
                  <a:srgbClr val="070034"/>
                </a:solidFill>
                <a:latin typeface="Century Gothic" panose="020B0502020202020204" pitchFamily="34" charset="0"/>
              </a:rPr>
              <a:t>Entrega de la Oferta:</a:t>
            </a:r>
          </a:p>
        </p:txBody>
      </p:sp>
    </p:spTree>
    <p:extLst>
      <p:ext uri="{BB962C8B-B14F-4D97-AF65-F5344CB8AC3E}">
        <p14:creationId xmlns:p14="http://schemas.microsoft.com/office/powerpoint/2010/main" val="28597525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44AD08-A5F7-4321-83D9-F546D5B418D5}"/>
              </a:ext>
            </a:extLst>
          </p:cNvPr>
          <p:cNvSpPr>
            <a:spLocks noGrp="1"/>
          </p:cNvSpPr>
          <p:nvPr>
            <p:ph idx="1"/>
          </p:nvPr>
        </p:nvSpPr>
        <p:spPr>
          <a:xfrm>
            <a:off x="1186543" y="1398569"/>
            <a:ext cx="10134600" cy="4989742"/>
          </a:xfrm>
        </p:spPr>
        <p:txBody>
          <a:bodyPr>
            <a:noAutofit/>
          </a:bodyPr>
          <a:lstStyle/>
          <a:p>
            <a:pPr marL="0" indent="0" algn="just">
              <a:lnSpc>
                <a:spcPct val="150000"/>
              </a:lnSpc>
              <a:spcBef>
                <a:spcPts val="0"/>
              </a:spcBef>
              <a:buNone/>
            </a:pPr>
            <a:endParaRPr lang="es-ES" sz="1400">
              <a:latin typeface="Century Gothic" panose="020B0502020202020204" pitchFamily="34" charset="0"/>
            </a:endParaRPr>
          </a:p>
          <a:p>
            <a:pPr marL="0" indent="0" algn="just">
              <a:lnSpc>
                <a:spcPct val="150000"/>
              </a:lnSpc>
              <a:spcBef>
                <a:spcPts val="0"/>
              </a:spcBef>
              <a:buNone/>
            </a:pPr>
            <a:endParaRPr lang="es-ES" sz="1400">
              <a:latin typeface="Century Gothic" panose="020B0502020202020204" pitchFamily="34" charset="0"/>
            </a:endParaRPr>
          </a:p>
          <a:p>
            <a:pPr lvl="1" algn="just">
              <a:lnSpc>
                <a:spcPct val="150000"/>
              </a:lnSpc>
              <a:spcBef>
                <a:spcPts val="0"/>
              </a:spcBef>
              <a:buFont typeface="Wingdings" panose="05000000000000000000" pitchFamily="2" charset="2"/>
              <a:buChar char="ü"/>
            </a:pPr>
            <a:r>
              <a:rPr lang="es-ES" sz="1400" b="0" i="0" u="none" strike="noStrike" baseline="0">
                <a:solidFill>
                  <a:srgbClr val="000000"/>
                </a:solidFill>
                <a:latin typeface="Century Gothic" panose="020B0502020202020204" pitchFamily="34" charset="0"/>
              </a:rPr>
              <a:t>El pliego y todos los documentos emitidos por la Junta relacionados a la Subasta. </a:t>
            </a:r>
          </a:p>
          <a:p>
            <a:pPr lvl="1" algn="just">
              <a:lnSpc>
                <a:spcPct val="150000"/>
              </a:lnSpc>
              <a:spcBef>
                <a:spcPts val="0"/>
              </a:spcBef>
              <a:buFont typeface="Wingdings" panose="05000000000000000000" pitchFamily="2" charset="2"/>
              <a:buChar char="ü"/>
            </a:pPr>
            <a:r>
              <a:rPr lang="es-ES" sz="1400" b="0" i="0" u="none" strike="noStrike" baseline="0">
                <a:solidFill>
                  <a:srgbClr val="000000"/>
                </a:solidFill>
                <a:latin typeface="Century Gothic" panose="020B0502020202020204" pitchFamily="34" charset="0"/>
              </a:rPr>
              <a:t>La tabla de cotizar completada en todas sus partes en el documento provisto por la Junta. </a:t>
            </a:r>
          </a:p>
          <a:p>
            <a:pPr lvl="1" algn="just">
              <a:lnSpc>
                <a:spcPct val="150000"/>
              </a:lnSpc>
              <a:spcBef>
                <a:spcPts val="0"/>
              </a:spcBef>
              <a:buFont typeface="Wingdings" panose="05000000000000000000" pitchFamily="2" charset="2"/>
              <a:buChar char="ü"/>
            </a:pPr>
            <a:r>
              <a:rPr lang="es-ES" sz="1400" b="0" i="0" u="none" strike="noStrike" baseline="0">
                <a:solidFill>
                  <a:srgbClr val="000000"/>
                </a:solidFill>
                <a:latin typeface="Century Gothic" panose="020B0502020202020204" pitchFamily="34" charset="0"/>
              </a:rPr>
              <a:t>El “</a:t>
            </a:r>
            <a:r>
              <a:rPr lang="es-ES" sz="1400" b="0" i="0" u="none" strike="noStrike" baseline="0" err="1">
                <a:solidFill>
                  <a:srgbClr val="000000"/>
                </a:solidFill>
                <a:latin typeface="Century Gothic" panose="020B0502020202020204" pitchFamily="34" charset="0"/>
              </a:rPr>
              <a:t>bid</a:t>
            </a:r>
            <a:r>
              <a:rPr lang="es-ES" sz="1400" b="0" i="0" u="none" strike="noStrike" baseline="0">
                <a:solidFill>
                  <a:srgbClr val="000000"/>
                </a:solidFill>
                <a:latin typeface="Century Gothic" panose="020B0502020202020204" pitchFamily="34" charset="0"/>
              </a:rPr>
              <a:t> bond”. </a:t>
            </a:r>
            <a:endParaRPr lang="es-ES" sz="1400">
              <a:solidFill>
                <a:srgbClr val="000000"/>
              </a:solidFill>
              <a:latin typeface="Century Gothic" panose="020B0502020202020204" pitchFamily="34" charset="0"/>
            </a:endParaRPr>
          </a:p>
          <a:p>
            <a:pPr lvl="1" algn="just">
              <a:lnSpc>
                <a:spcPct val="150000"/>
              </a:lnSpc>
              <a:spcBef>
                <a:spcPts val="0"/>
              </a:spcBef>
              <a:buFont typeface="Wingdings" panose="05000000000000000000" pitchFamily="2" charset="2"/>
              <a:buChar char="ü"/>
            </a:pPr>
            <a:r>
              <a:rPr lang="es-ES" sz="1400" b="0" i="0" u="none" strike="noStrike" baseline="0">
                <a:solidFill>
                  <a:srgbClr val="000000"/>
                </a:solidFill>
                <a:latin typeface="Century Gothic" panose="020B0502020202020204" pitchFamily="34" charset="0"/>
              </a:rPr>
              <a:t>Las certificaciones requeridas, según aplique. </a:t>
            </a:r>
          </a:p>
          <a:p>
            <a:pPr lvl="1" algn="just">
              <a:lnSpc>
                <a:spcPct val="150000"/>
              </a:lnSpc>
              <a:spcBef>
                <a:spcPts val="0"/>
              </a:spcBef>
              <a:buFont typeface="Wingdings" panose="05000000000000000000" pitchFamily="2" charset="2"/>
              <a:buChar char="ü"/>
            </a:pPr>
            <a:r>
              <a:rPr lang="es-ES" sz="1400" b="0" i="0" u="none" strike="noStrike" baseline="0">
                <a:solidFill>
                  <a:srgbClr val="000000"/>
                </a:solidFill>
                <a:latin typeface="Century Gothic" panose="020B0502020202020204" pitchFamily="34" charset="0"/>
              </a:rPr>
              <a:t>La literatura identificada con el renglón o partida a la que pertenece, según aplique. </a:t>
            </a:r>
          </a:p>
          <a:p>
            <a:pPr lvl="1" algn="just">
              <a:lnSpc>
                <a:spcPct val="150000"/>
              </a:lnSpc>
              <a:spcBef>
                <a:spcPts val="0"/>
              </a:spcBef>
              <a:buFont typeface="Wingdings" panose="05000000000000000000" pitchFamily="2" charset="2"/>
              <a:buChar char="ü"/>
            </a:pPr>
            <a:r>
              <a:rPr lang="es-PR" sz="1400" b="0" i="0" u="none" strike="noStrike" baseline="0">
                <a:solidFill>
                  <a:srgbClr val="000000"/>
                </a:solidFill>
                <a:latin typeface="Century Gothic" panose="020B0502020202020204" pitchFamily="34" charset="0"/>
              </a:rPr>
              <a:t>Garantía. </a:t>
            </a:r>
          </a:p>
          <a:p>
            <a:pPr lvl="1" algn="just">
              <a:lnSpc>
                <a:spcPct val="150000"/>
              </a:lnSpc>
              <a:spcBef>
                <a:spcPts val="0"/>
              </a:spcBef>
              <a:buFont typeface="Wingdings" panose="05000000000000000000" pitchFamily="2" charset="2"/>
              <a:buChar char="ü"/>
            </a:pPr>
            <a:r>
              <a:rPr lang="es-ES" sz="1400" b="0" i="0" u="none" strike="noStrike" baseline="0">
                <a:solidFill>
                  <a:srgbClr val="000000"/>
                </a:solidFill>
                <a:latin typeface="Century Gothic" panose="020B0502020202020204" pitchFamily="34" charset="0"/>
              </a:rPr>
              <a:t>Término de entrega o de culminación del proyecto. </a:t>
            </a:r>
          </a:p>
          <a:p>
            <a:pPr lvl="1" algn="just">
              <a:lnSpc>
                <a:spcPct val="150000"/>
              </a:lnSpc>
              <a:spcBef>
                <a:spcPts val="0"/>
              </a:spcBef>
              <a:buFont typeface="Wingdings" panose="05000000000000000000" pitchFamily="2" charset="2"/>
              <a:buChar char="ü"/>
            </a:pPr>
            <a:r>
              <a:rPr lang="es-ES" sz="1400" b="0" i="0" u="none" strike="noStrike" baseline="0">
                <a:solidFill>
                  <a:srgbClr val="000000"/>
                </a:solidFill>
                <a:latin typeface="Century Gothic" panose="020B0502020202020204" pitchFamily="34" charset="0"/>
              </a:rPr>
              <a:t>Carta de Presentación.</a:t>
            </a:r>
          </a:p>
          <a:p>
            <a:pPr lvl="1" algn="just">
              <a:lnSpc>
                <a:spcPct val="150000"/>
              </a:lnSpc>
              <a:spcBef>
                <a:spcPts val="0"/>
              </a:spcBef>
              <a:buFont typeface="Wingdings" panose="05000000000000000000" pitchFamily="2" charset="2"/>
              <a:buChar char="ü"/>
            </a:pPr>
            <a:r>
              <a:rPr lang="es-ES" sz="1400" b="0" i="0" u="none" strike="noStrike" baseline="0">
                <a:solidFill>
                  <a:srgbClr val="000000"/>
                </a:solidFill>
                <a:latin typeface="Century Gothic" panose="020B0502020202020204" pitchFamily="34" charset="0"/>
              </a:rPr>
              <a:t>Resolución vigente de la Junta de Inversión en la Industria Puertorriqueña cuando se reclame algún % de Ley de Preferencia. </a:t>
            </a:r>
          </a:p>
          <a:p>
            <a:pPr lvl="1" algn="just">
              <a:lnSpc>
                <a:spcPct val="150000"/>
              </a:lnSpc>
              <a:spcBef>
                <a:spcPts val="0"/>
              </a:spcBef>
              <a:buFont typeface="Wingdings" panose="05000000000000000000" pitchFamily="2" charset="2"/>
              <a:buChar char="ü"/>
            </a:pPr>
            <a:r>
              <a:rPr lang="es-ES" sz="1400" b="0" i="0" u="none" strike="noStrike" baseline="0">
                <a:solidFill>
                  <a:srgbClr val="000000"/>
                </a:solidFill>
                <a:latin typeface="Century Gothic" panose="020B0502020202020204" pitchFamily="34" charset="0"/>
              </a:rPr>
              <a:t>Oferta del Licitador, Anejo I del pliego. </a:t>
            </a:r>
          </a:p>
          <a:p>
            <a:pPr lvl="1" algn="just">
              <a:lnSpc>
                <a:spcPct val="150000"/>
              </a:lnSpc>
              <a:spcBef>
                <a:spcPts val="0"/>
              </a:spcBef>
              <a:buFont typeface="Wingdings" panose="05000000000000000000" pitchFamily="2" charset="2"/>
              <a:buChar char="ü"/>
            </a:pPr>
            <a:r>
              <a:rPr lang="es-ES" sz="1400" b="0" i="0" u="none" strike="noStrike" baseline="0">
                <a:solidFill>
                  <a:srgbClr val="000000"/>
                </a:solidFill>
                <a:latin typeface="Century Gothic" panose="020B0502020202020204" pitchFamily="34" charset="0"/>
              </a:rPr>
              <a:t>Cualquier otro documento requerido en el pliego o en las especificaciones. </a:t>
            </a:r>
            <a:endParaRPr lang="es-PR" sz="1400" b="0" i="0" u="none" strike="noStrike" baseline="0">
              <a:solidFill>
                <a:srgbClr val="000000"/>
              </a:solidFill>
              <a:latin typeface="Century Gothic" panose="020B0502020202020204" pitchFamily="34" charset="0"/>
            </a:endParaRPr>
          </a:p>
          <a:p>
            <a:pPr lvl="1" algn="just">
              <a:lnSpc>
                <a:spcPct val="150000"/>
              </a:lnSpc>
              <a:spcBef>
                <a:spcPts val="0"/>
              </a:spcBef>
              <a:buFont typeface="Wingdings" panose="05000000000000000000" pitchFamily="2" charset="2"/>
              <a:buChar char="ü"/>
            </a:pPr>
            <a:endParaRPr lang="es-ES" sz="1400">
              <a:latin typeface="Century Gothic" panose="020B0502020202020204" pitchFamily="34" charset="0"/>
            </a:endParaRPr>
          </a:p>
        </p:txBody>
      </p:sp>
      <p:sp>
        <p:nvSpPr>
          <p:cNvPr id="4" name="Title 1">
            <a:extLst>
              <a:ext uri="{FF2B5EF4-FFF2-40B4-BE49-F238E27FC236}">
                <a16:creationId xmlns:a16="http://schemas.microsoft.com/office/drawing/2014/main" id="{1D3D7C61-F978-44CA-9A04-1CA8EA7F5D12}"/>
              </a:ext>
            </a:extLst>
          </p:cNvPr>
          <p:cNvSpPr txBox="1">
            <a:spLocks/>
          </p:cNvSpPr>
          <p:nvPr/>
        </p:nvSpPr>
        <p:spPr>
          <a:xfrm>
            <a:off x="805068" y="409898"/>
            <a:ext cx="7703932"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Ofertas</a:t>
            </a:r>
            <a:endParaRPr lang="en-US" sz="3200" b="1">
              <a:solidFill>
                <a:srgbClr val="002060"/>
              </a:solidFill>
              <a:latin typeface="Century Gothic" panose="020B0502020202020204" pitchFamily="34" charset="0"/>
            </a:endParaRPr>
          </a:p>
        </p:txBody>
      </p:sp>
      <p:sp>
        <p:nvSpPr>
          <p:cNvPr id="5" name="Rectangle: Rounded Corners 4">
            <a:extLst>
              <a:ext uri="{FF2B5EF4-FFF2-40B4-BE49-F238E27FC236}">
                <a16:creationId xmlns:a16="http://schemas.microsoft.com/office/drawing/2014/main" id="{4AE3A930-ED1F-4789-8F6C-54270F9BA38A}"/>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6" name="Rectangle: Rounded Corners 5">
            <a:extLst>
              <a:ext uri="{FF2B5EF4-FFF2-40B4-BE49-F238E27FC236}">
                <a16:creationId xmlns:a16="http://schemas.microsoft.com/office/drawing/2014/main" id="{A499E07A-4597-47F7-BA49-21D2907F1091}"/>
              </a:ext>
            </a:extLst>
          </p:cNvPr>
          <p:cNvSpPr/>
          <p:nvPr/>
        </p:nvSpPr>
        <p:spPr>
          <a:xfrm>
            <a:off x="1028700" y="1398569"/>
            <a:ext cx="3211286" cy="51953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0290D3A-A7FD-4903-84AF-43E5590B3427}"/>
              </a:ext>
            </a:extLst>
          </p:cNvPr>
          <p:cNvSpPr txBox="1"/>
          <p:nvPr/>
        </p:nvSpPr>
        <p:spPr>
          <a:xfrm>
            <a:off x="1186543" y="1369608"/>
            <a:ext cx="2895600" cy="455189"/>
          </a:xfrm>
          <a:prstGeom prst="rect">
            <a:avLst/>
          </a:prstGeom>
          <a:noFill/>
        </p:spPr>
        <p:txBody>
          <a:bodyPr wrap="square">
            <a:spAutoFit/>
          </a:bodyPr>
          <a:lstStyle/>
          <a:p>
            <a:pPr algn="just">
              <a:lnSpc>
                <a:spcPct val="150000"/>
              </a:lnSpc>
              <a:spcBef>
                <a:spcPts val="0"/>
              </a:spcBef>
            </a:pPr>
            <a:r>
              <a:rPr lang="es-ES" sz="1800" b="1">
                <a:solidFill>
                  <a:srgbClr val="070034"/>
                </a:solidFill>
                <a:latin typeface="Century Gothic" panose="020B0502020202020204" pitchFamily="34" charset="0"/>
              </a:rPr>
              <a:t>Entrega de la Oferta:</a:t>
            </a:r>
          </a:p>
        </p:txBody>
      </p:sp>
    </p:spTree>
    <p:extLst>
      <p:ext uri="{BB962C8B-B14F-4D97-AF65-F5344CB8AC3E}">
        <p14:creationId xmlns:p14="http://schemas.microsoft.com/office/powerpoint/2010/main" val="31881645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E43BC3-74CE-4243-A037-801162AB148B}"/>
              </a:ext>
            </a:extLst>
          </p:cNvPr>
          <p:cNvSpPr>
            <a:spLocks noGrp="1"/>
          </p:cNvSpPr>
          <p:nvPr>
            <p:ph idx="1"/>
          </p:nvPr>
        </p:nvSpPr>
        <p:spPr>
          <a:xfrm>
            <a:off x="1701462" y="1952172"/>
            <a:ext cx="8789075" cy="3768144"/>
          </a:xfrm>
        </p:spPr>
        <p:txBody>
          <a:bodyPr>
            <a:normAutofit/>
          </a:bodyPr>
          <a:lstStyle/>
          <a:p>
            <a:pPr algn="just">
              <a:lnSpc>
                <a:spcPct val="100000"/>
              </a:lnSpc>
              <a:spcBef>
                <a:spcPts val="0"/>
              </a:spcBef>
            </a:pPr>
            <a:r>
              <a:rPr lang="es-ES" sz="1800" b="0" i="0" u="none" strike="noStrike" baseline="0">
                <a:solidFill>
                  <a:srgbClr val="000000"/>
                </a:solidFill>
                <a:latin typeface="Century Gothic" panose="020B0502020202020204" pitchFamily="34" charset="0"/>
              </a:rPr>
              <a:t>Los Actos de Apertura son en vivo y se transmiten por los medios digitales de la ASG. </a:t>
            </a:r>
          </a:p>
          <a:p>
            <a:pPr marL="0" indent="0" algn="just">
              <a:lnSpc>
                <a:spcPct val="100000"/>
              </a:lnSpc>
              <a:spcBef>
                <a:spcPts val="0"/>
              </a:spcBef>
              <a:buNone/>
            </a:pPr>
            <a:endParaRPr lang="es-ES" sz="1000" b="0" i="0" u="none" strike="noStrike" baseline="0">
              <a:solidFill>
                <a:srgbClr val="000000"/>
              </a:solidFill>
              <a:latin typeface="Century Gothic" panose="020B0502020202020204" pitchFamily="34" charset="0"/>
            </a:endParaRPr>
          </a:p>
          <a:p>
            <a:pPr algn="just">
              <a:lnSpc>
                <a:spcPct val="100000"/>
              </a:lnSpc>
              <a:spcBef>
                <a:spcPts val="0"/>
              </a:spcBef>
            </a:pPr>
            <a:r>
              <a:rPr lang="es-ES" sz="1800" b="0" i="0" u="none" strike="noStrike" baseline="0">
                <a:solidFill>
                  <a:srgbClr val="000000"/>
                </a:solidFill>
                <a:latin typeface="Century Gothic" panose="020B0502020202020204" pitchFamily="34" charset="0"/>
              </a:rPr>
              <a:t>Los licitadores interesados en participar del Acto de Apertura podrán acceder al mismo a través de la plataforma </a:t>
            </a:r>
            <a:r>
              <a:rPr lang="es-ES" sz="1800" b="0" i="0" u="none" strike="noStrike" baseline="0" err="1">
                <a:solidFill>
                  <a:srgbClr val="000000"/>
                </a:solidFill>
                <a:latin typeface="Century Gothic" panose="020B0502020202020204" pitchFamily="34" charset="0"/>
              </a:rPr>
              <a:t>Teams</a:t>
            </a:r>
            <a:r>
              <a:rPr lang="es-ES" sz="1800" b="0" i="0" u="none" strike="noStrike" baseline="0">
                <a:solidFill>
                  <a:srgbClr val="000000"/>
                </a:solidFill>
                <a:latin typeface="Century Gothic" panose="020B0502020202020204" pitchFamily="34" charset="0"/>
              </a:rPr>
              <a:t>. </a:t>
            </a:r>
          </a:p>
          <a:p>
            <a:pPr marL="0" indent="0" algn="just">
              <a:lnSpc>
                <a:spcPct val="100000"/>
              </a:lnSpc>
              <a:spcBef>
                <a:spcPts val="0"/>
              </a:spcBef>
              <a:buNone/>
            </a:pPr>
            <a:endParaRPr lang="es-ES" sz="1000" b="0" i="0" u="none" strike="noStrike" baseline="0">
              <a:solidFill>
                <a:srgbClr val="000000"/>
              </a:solidFill>
              <a:latin typeface="Century Gothic" panose="020B0502020202020204" pitchFamily="34" charset="0"/>
            </a:endParaRPr>
          </a:p>
          <a:p>
            <a:pPr algn="just">
              <a:lnSpc>
                <a:spcPct val="100000"/>
              </a:lnSpc>
              <a:spcBef>
                <a:spcPts val="0"/>
              </a:spcBef>
            </a:pPr>
            <a:r>
              <a:rPr lang="es-ES" sz="1800" b="0" i="0" u="none" strike="noStrike" baseline="0">
                <a:solidFill>
                  <a:srgbClr val="000000"/>
                </a:solidFill>
                <a:latin typeface="Century Gothic" panose="020B0502020202020204" pitchFamily="34" charset="0"/>
              </a:rPr>
              <a:t>En los Actos de Apertura se les da lectura a las tablas de cotizar. </a:t>
            </a:r>
          </a:p>
          <a:p>
            <a:pPr marL="0" indent="0" algn="just">
              <a:lnSpc>
                <a:spcPct val="100000"/>
              </a:lnSpc>
              <a:spcBef>
                <a:spcPts val="0"/>
              </a:spcBef>
              <a:buNone/>
            </a:pPr>
            <a:endParaRPr lang="es-ES" sz="1000" b="0" i="0" u="none" strike="noStrike" baseline="0">
              <a:solidFill>
                <a:srgbClr val="000000"/>
              </a:solidFill>
              <a:latin typeface="Century Gothic" panose="020B0502020202020204" pitchFamily="34" charset="0"/>
            </a:endParaRPr>
          </a:p>
          <a:p>
            <a:pPr algn="just">
              <a:lnSpc>
                <a:spcPct val="100000"/>
              </a:lnSpc>
              <a:spcBef>
                <a:spcPts val="0"/>
              </a:spcBef>
            </a:pPr>
            <a:r>
              <a:rPr lang="es-ES" sz="1800" b="0" i="0" u="none" strike="noStrike" baseline="0">
                <a:solidFill>
                  <a:srgbClr val="000000"/>
                </a:solidFill>
                <a:latin typeface="Century Gothic" panose="020B0502020202020204" pitchFamily="34" charset="0"/>
              </a:rPr>
              <a:t>En los casos de RFP, solo se menciona el nombre del licitador, pero no se le dan lectura a las tablas de cotizar. </a:t>
            </a:r>
          </a:p>
          <a:p>
            <a:pPr marL="0" indent="0" algn="just">
              <a:lnSpc>
                <a:spcPct val="100000"/>
              </a:lnSpc>
              <a:spcBef>
                <a:spcPts val="0"/>
              </a:spcBef>
              <a:buNone/>
            </a:pPr>
            <a:endParaRPr lang="es-ES" sz="1100" b="0" i="0" u="none" strike="noStrike" baseline="0">
              <a:solidFill>
                <a:srgbClr val="000000"/>
              </a:solidFill>
              <a:latin typeface="Century Gothic" panose="020B0502020202020204" pitchFamily="34" charset="0"/>
            </a:endParaRPr>
          </a:p>
          <a:p>
            <a:pPr algn="just">
              <a:lnSpc>
                <a:spcPct val="100000"/>
              </a:lnSpc>
              <a:spcBef>
                <a:spcPts val="0"/>
              </a:spcBef>
            </a:pPr>
            <a:r>
              <a:rPr lang="es-ES" sz="1800" b="0" i="0" u="none" strike="noStrike" baseline="0">
                <a:solidFill>
                  <a:srgbClr val="000000"/>
                </a:solidFill>
                <a:latin typeface="Century Gothic" panose="020B0502020202020204" pitchFamily="34" charset="0"/>
              </a:rPr>
              <a:t>Se muestran los correos electrónicos.</a:t>
            </a:r>
          </a:p>
        </p:txBody>
      </p:sp>
      <p:sp>
        <p:nvSpPr>
          <p:cNvPr id="4" name="Title 1">
            <a:extLst>
              <a:ext uri="{FF2B5EF4-FFF2-40B4-BE49-F238E27FC236}">
                <a16:creationId xmlns:a16="http://schemas.microsoft.com/office/drawing/2014/main" id="{D455C674-AE5F-40F0-97C0-D3B9FFC25031}"/>
              </a:ext>
            </a:extLst>
          </p:cNvPr>
          <p:cNvSpPr txBox="1">
            <a:spLocks/>
          </p:cNvSpPr>
          <p:nvPr/>
        </p:nvSpPr>
        <p:spPr>
          <a:xfrm>
            <a:off x="805068" y="409898"/>
            <a:ext cx="7703932"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Acto</a:t>
            </a:r>
            <a:r>
              <a:rPr lang="en-US" sz="3200" b="1">
                <a:solidFill>
                  <a:srgbClr val="002060"/>
                </a:solidFill>
                <a:latin typeface="Century Gothic" panose="020B0502020202020204" pitchFamily="34" charset="0"/>
              </a:rPr>
              <a:t> de Apertura</a:t>
            </a:r>
          </a:p>
        </p:txBody>
      </p:sp>
      <p:sp>
        <p:nvSpPr>
          <p:cNvPr id="5" name="Rectangle: Rounded Corners 4">
            <a:extLst>
              <a:ext uri="{FF2B5EF4-FFF2-40B4-BE49-F238E27FC236}">
                <a16:creationId xmlns:a16="http://schemas.microsoft.com/office/drawing/2014/main" id="{6EAAD0C1-8D2F-4132-AF23-C808D0948617}"/>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36438789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815ADD-580D-4C51-9D4A-AFC4B3D68EC7}"/>
              </a:ext>
            </a:extLst>
          </p:cNvPr>
          <p:cNvSpPr>
            <a:spLocks noGrp="1"/>
          </p:cNvSpPr>
          <p:nvPr>
            <p:ph idx="1"/>
          </p:nvPr>
        </p:nvSpPr>
        <p:spPr>
          <a:xfrm>
            <a:off x="1382485" y="1504497"/>
            <a:ext cx="9100457" cy="4351338"/>
          </a:xfrm>
        </p:spPr>
        <p:txBody>
          <a:bodyPr>
            <a:normAutofit/>
          </a:bodyPr>
          <a:lstStyle/>
          <a:p>
            <a:pPr algn="just">
              <a:lnSpc>
                <a:spcPct val="150000"/>
              </a:lnSpc>
              <a:spcBef>
                <a:spcPts val="0"/>
              </a:spcBef>
            </a:pPr>
            <a:r>
              <a:rPr lang="es-ES" sz="1700">
                <a:latin typeface="Century Gothic" panose="020B0502020202020204" pitchFamily="34" charset="0"/>
              </a:rPr>
              <a:t>El área de Adquisiciones y Compras de la ASG o el Comité Evaluador cuando este sea designado, así como la Agencia Requirente evaluarán todas las ofertas recibidas y emitirán sus recomendaciones a la Junta de Subastas.</a:t>
            </a:r>
          </a:p>
          <a:p>
            <a:pPr marL="0" indent="0" algn="just">
              <a:lnSpc>
                <a:spcPct val="150000"/>
              </a:lnSpc>
              <a:spcBef>
                <a:spcPts val="0"/>
              </a:spcBef>
              <a:buNone/>
            </a:pPr>
            <a:endParaRPr lang="es-ES" sz="1700">
              <a:latin typeface="Century Gothic" panose="020B0502020202020204" pitchFamily="34" charset="0"/>
            </a:endParaRPr>
          </a:p>
          <a:p>
            <a:pPr algn="just">
              <a:lnSpc>
                <a:spcPct val="150000"/>
              </a:lnSpc>
              <a:spcBef>
                <a:spcPts val="0"/>
              </a:spcBef>
            </a:pPr>
            <a:r>
              <a:rPr lang="es-ES" sz="1700">
                <a:latin typeface="Century Gothic" panose="020B0502020202020204" pitchFamily="34" charset="0"/>
              </a:rPr>
              <a:t>Las evaluaciones deben disponer del cumplimiento con las especificaciones y los términos y condiciones por parte de los licitadores, entre otras cosas.</a:t>
            </a:r>
          </a:p>
          <a:p>
            <a:pPr marL="0" indent="0" algn="just">
              <a:lnSpc>
                <a:spcPct val="150000"/>
              </a:lnSpc>
              <a:spcBef>
                <a:spcPts val="0"/>
              </a:spcBef>
              <a:buNone/>
            </a:pPr>
            <a:endParaRPr lang="es-ES" sz="1700">
              <a:latin typeface="Century Gothic" panose="020B0502020202020204" pitchFamily="34" charset="0"/>
            </a:endParaRPr>
          </a:p>
          <a:p>
            <a:pPr algn="just">
              <a:lnSpc>
                <a:spcPct val="150000"/>
              </a:lnSpc>
              <a:spcBef>
                <a:spcPts val="0"/>
              </a:spcBef>
            </a:pPr>
            <a:r>
              <a:rPr lang="es-ES" sz="1700">
                <a:latin typeface="Century Gothic" panose="020B0502020202020204" pitchFamily="34" charset="0"/>
              </a:rPr>
              <a:t>La Junta de Subastas evalúa las ofertas y las recomendaciones recibidas para determinar cuál propuesta cumple con los términos, condiciones, especificaciones y disposiciones del pliego, y cuál representa el mejor valor para el pueblo de Puerto Rico.</a:t>
            </a:r>
            <a:endParaRPr lang="en-PR" sz="1700">
              <a:latin typeface="Century Gothic" panose="020B0502020202020204" pitchFamily="34" charset="0"/>
            </a:endParaRPr>
          </a:p>
        </p:txBody>
      </p:sp>
      <p:sp>
        <p:nvSpPr>
          <p:cNvPr id="4" name="Title 1">
            <a:extLst>
              <a:ext uri="{FF2B5EF4-FFF2-40B4-BE49-F238E27FC236}">
                <a16:creationId xmlns:a16="http://schemas.microsoft.com/office/drawing/2014/main" id="{1FAE4463-CD68-44E2-8622-BC2DA8CBF937}"/>
              </a:ext>
            </a:extLst>
          </p:cNvPr>
          <p:cNvSpPr txBox="1">
            <a:spLocks/>
          </p:cNvSpPr>
          <p:nvPr/>
        </p:nvSpPr>
        <p:spPr>
          <a:xfrm>
            <a:off x="805068" y="409898"/>
            <a:ext cx="7703932"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Evaluación</a:t>
            </a:r>
            <a:r>
              <a:rPr lang="en-US" sz="3200" b="1">
                <a:solidFill>
                  <a:srgbClr val="002060"/>
                </a:solidFill>
                <a:latin typeface="Century Gothic" panose="020B0502020202020204" pitchFamily="34" charset="0"/>
              </a:rPr>
              <a:t> de </a:t>
            </a:r>
            <a:r>
              <a:rPr lang="en-US" sz="3200" b="1" err="1">
                <a:solidFill>
                  <a:srgbClr val="002060"/>
                </a:solidFill>
                <a:latin typeface="Century Gothic" panose="020B0502020202020204" pitchFamily="34" charset="0"/>
              </a:rPr>
              <a:t>Ofertas</a:t>
            </a:r>
            <a:endParaRPr lang="en-US" sz="3200" b="1">
              <a:solidFill>
                <a:srgbClr val="002060"/>
              </a:solidFill>
              <a:latin typeface="Century Gothic" panose="020B0502020202020204" pitchFamily="34" charset="0"/>
            </a:endParaRPr>
          </a:p>
        </p:txBody>
      </p:sp>
      <p:sp>
        <p:nvSpPr>
          <p:cNvPr id="5" name="Rectangle: Rounded Corners 4">
            <a:extLst>
              <a:ext uri="{FF2B5EF4-FFF2-40B4-BE49-F238E27FC236}">
                <a16:creationId xmlns:a16="http://schemas.microsoft.com/office/drawing/2014/main" id="{0B50B1AC-3D91-49F0-A985-22F1DF657F2F}"/>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20811481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922E90-4BF9-445C-A759-EDF6CE2976F3}"/>
              </a:ext>
            </a:extLst>
          </p:cNvPr>
          <p:cNvSpPr>
            <a:spLocks noGrp="1"/>
          </p:cNvSpPr>
          <p:nvPr>
            <p:ph idx="1"/>
          </p:nvPr>
        </p:nvSpPr>
        <p:spPr>
          <a:xfrm>
            <a:off x="954272" y="1540823"/>
            <a:ext cx="10283456" cy="4622477"/>
          </a:xfrm>
        </p:spPr>
        <p:txBody>
          <a:bodyPr>
            <a:noAutofit/>
          </a:bodyPr>
          <a:lstStyle/>
          <a:p>
            <a:r>
              <a:rPr lang="es-ES" sz="1800" b="0" i="0" u="none" strike="noStrike" baseline="0">
                <a:solidFill>
                  <a:srgbClr val="000000"/>
                </a:solidFill>
                <a:latin typeface="Century Gothic" panose="020B0502020202020204" pitchFamily="34" charset="0"/>
              </a:rPr>
              <a:t>La </a:t>
            </a:r>
            <a:r>
              <a:rPr lang="es-ES" sz="1800" b="0" i="1" u="none" strike="noStrike" baseline="0">
                <a:solidFill>
                  <a:srgbClr val="000000"/>
                </a:solidFill>
                <a:latin typeface="Century Gothic" panose="020B0502020202020204" pitchFamily="34" charset="0"/>
              </a:rPr>
              <a:t>buena pro </a:t>
            </a:r>
            <a:r>
              <a:rPr lang="es-ES" sz="1800" b="0" i="0" u="none" strike="noStrike" baseline="0">
                <a:solidFill>
                  <a:srgbClr val="000000"/>
                </a:solidFill>
                <a:latin typeface="Century Gothic" panose="020B0502020202020204" pitchFamily="34" charset="0"/>
              </a:rPr>
              <a:t>será adjudicada al licitador que haya presentado la oferta que represente el “mejor valor”. </a:t>
            </a:r>
          </a:p>
          <a:p>
            <a:pPr>
              <a:lnSpc>
                <a:spcPct val="100000"/>
              </a:lnSpc>
            </a:pPr>
            <a:endParaRPr lang="es-ES" sz="800" b="0" i="0" u="none" strike="noStrike" baseline="0">
              <a:solidFill>
                <a:srgbClr val="000000"/>
              </a:solidFill>
              <a:latin typeface="Century Gothic" panose="020B0502020202020204" pitchFamily="34" charset="0"/>
            </a:endParaRPr>
          </a:p>
          <a:p>
            <a:r>
              <a:rPr lang="es-ES" sz="1800" b="0" i="0" u="none" strike="noStrike" baseline="0">
                <a:solidFill>
                  <a:srgbClr val="000000"/>
                </a:solidFill>
                <a:latin typeface="Century Gothic" panose="020B0502020202020204" pitchFamily="34" charset="0"/>
              </a:rPr>
              <a:t>El método de lo que representa el “mejor valor” para los intereses del Gobierno, no necesariamente corresponde al precio ofrecido más bajo. </a:t>
            </a:r>
          </a:p>
          <a:p>
            <a:pPr>
              <a:lnSpc>
                <a:spcPct val="100000"/>
              </a:lnSpc>
            </a:pPr>
            <a:endParaRPr lang="es-ES" sz="800" b="0" i="0" u="none" strike="noStrike" baseline="0">
              <a:solidFill>
                <a:srgbClr val="000000"/>
              </a:solidFill>
              <a:latin typeface="Century Gothic" panose="020B0502020202020204" pitchFamily="34" charset="0"/>
            </a:endParaRPr>
          </a:p>
          <a:p>
            <a:r>
              <a:rPr lang="es-ES" sz="1800" b="0" i="0" u="none" strike="noStrike" baseline="0">
                <a:solidFill>
                  <a:srgbClr val="000000"/>
                </a:solidFill>
                <a:latin typeface="Century Gothic" panose="020B0502020202020204" pitchFamily="34" charset="0"/>
              </a:rPr>
              <a:t>Para determinar cuál oferta contiene el “mejor valor” se evalúa: </a:t>
            </a:r>
          </a:p>
          <a:p>
            <a:pPr marL="0" indent="0">
              <a:buNone/>
            </a:pPr>
            <a:endParaRPr lang="es-ES" sz="800" b="0" i="0" u="none" strike="noStrike" baseline="0">
              <a:solidFill>
                <a:srgbClr val="000000"/>
              </a:solidFill>
              <a:latin typeface="Century Gothic" panose="020B0502020202020204" pitchFamily="34" charset="0"/>
            </a:endParaRPr>
          </a:p>
          <a:p>
            <a:pPr marL="0" indent="0">
              <a:buNone/>
            </a:pPr>
            <a:r>
              <a:rPr lang="es-ES" sz="1800" b="0" i="0" u="none" strike="noStrike" baseline="0">
                <a:solidFill>
                  <a:srgbClr val="000000"/>
                </a:solidFill>
                <a:latin typeface="Century Gothic" panose="020B0502020202020204" pitchFamily="34" charset="0"/>
              </a:rPr>
              <a:t>	1. </a:t>
            </a:r>
            <a:r>
              <a:rPr lang="es-ES" sz="1800">
                <a:solidFill>
                  <a:srgbClr val="000000"/>
                </a:solidFill>
                <a:latin typeface="Century Gothic" panose="020B0502020202020204" pitchFamily="34" charset="0"/>
              </a:rPr>
              <a:t>l</a:t>
            </a:r>
            <a:r>
              <a:rPr lang="es-ES" sz="1800" b="0" i="0" u="none" strike="noStrike" baseline="0">
                <a:solidFill>
                  <a:srgbClr val="000000"/>
                </a:solidFill>
                <a:latin typeface="Century Gothic" panose="020B0502020202020204" pitchFamily="34" charset="0"/>
              </a:rPr>
              <a:t>a exactitud con el cumplimiento con los términos y condiciones; </a:t>
            </a:r>
          </a:p>
          <a:p>
            <a:pPr marL="0" indent="0">
              <a:buNone/>
            </a:pPr>
            <a:r>
              <a:rPr lang="es-ES" sz="1800" b="0" i="0" u="none" strike="noStrike" baseline="0">
                <a:solidFill>
                  <a:srgbClr val="000000"/>
                </a:solidFill>
                <a:latin typeface="Century Gothic" panose="020B0502020202020204" pitchFamily="34" charset="0"/>
              </a:rPr>
              <a:t>	2. la calidad de los equipos o servicios ofrecidos; </a:t>
            </a:r>
          </a:p>
          <a:p>
            <a:pPr marL="0" indent="0">
              <a:buNone/>
            </a:pPr>
            <a:r>
              <a:rPr lang="es-ES" sz="1800" b="0" i="0" u="none" strike="noStrike" baseline="0">
                <a:solidFill>
                  <a:srgbClr val="000000"/>
                </a:solidFill>
                <a:latin typeface="Century Gothic" panose="020B0502020202020204" pitchFamily="34" charset="0"/>
              </a:rPr>
              <a:t>	3. la experiencia y capacidad económica del licitador para cumplir lo propuesto; </a:t>
            </a:r>
          </a:p>
          <a:p>
            <a:pPr marL="0" indent="0">
              <a:buNone/>
            </a:pPr>
            <a:r>
              <a:rPr lang="es-PR" sz="1800" b="0" i="0" u="none" strike="noStrike" baseline="0">
                <a:solidFill>
                  <a:srgbClr val="000000"/>
                </a:solidFill>
                <a:latin typeface="Century Gothic" panose="020B0502020202020204" pitchFamily="34" charset="0"/>
              </a:rPr>
              <a:t>	4. la garantía ofrecida; </a:t>
            </a:r>
          </a:p>
          <a:p>
            <a:pPr marL="0" indent="0">
              <a:buNone/>
            </a:pPr>
            <a:r>
              <a:rPr lang="es-ES" sz="1800" b="0" i="0" u="none" strike="noStrike" baseline="0">
                <a:solidFill>
                  <a:srgbClr val="000000"/>
                </a:solidFill>
                <a:latin typeface="Century Gothic" panose="020B0502020202020204" pitchFamily="34" charset="0"/>
              </a:rPr>
              <a:t>	5. el término de entrega, entre otros. </a:t>
            </a:r>
          </a:p>
          <a:p>
            <a:pPr marL="0" indent="0">
              <a:buNone/>
            </a:pPr>
            <a:endParaRPr lang="en-PR" sz="1800">
              <a:latin typeface="Century Gothic" panose="020B0502020202020204" pitchFamily="34" charset="0"/>
            </a:endParaRPr>
          </a:p>
        </p:txBody>
      </p:sp>
      <p:sp>
        <p:nvSpPr>
          <p:cNvPr id="4" name="Title 1">
            <a:extLst>
              <a:ext uri="{FF2B5EF4-FFF2-40B4-BE49-F238E27FC236}">
                <a16:creationId xmlns:a16="http://schemas.microsoft.com/office/drawing/2014/main" id="{D9AD4689-D2F7-41D9-A718-BD12A94DCD32}"/>
              </a:ext>
            </a:extLst>
          </p:cNvPr>
          <p:cNvSpPr txBox="1">
            <a:spLocks/>
          </p:cNvSpPr>
          <p:nvPr/>
        </p:nvSpPr>
        <p:spPr>
          <a:xfrm>
            <a:off x="805068" y="409898"/>
            <a:ext cx="7703932"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Adjudicación</a:t>
            </a:r>
            <a:r>
              <a:rPr lang="en-US" sz="3200" b="1">
                <a:solidFill>
                  <a:srgbClr val="002060"/>
                </a:solidFill>
                <a:latin typeface="Century Gothic" panose="020B0502020202020204" pitchFamily="34" charset="0"/>
              </a:rPr>
              <a:t> de la </a:t>
            </a:r>
            <a:r>
              <a:rPr lang="en-US" sz="3200" b="1" i="1">
                <a:solidFill>
                  <a:srgbClr val="002060"/>
                </a:solidFill>
                <a:latin typeface="Century Gothic" panose="020B0502020202020204" pitchFamily="34" charset="0"/>
              </a:rPr>
              <a:t>Buena Pro</a:t>
            </a:r>
          </a:p>
        </p:txBody>
      </p:sp>
      <p:sp>
        <p:nvSpPr>
          <p:cNvPr id="5" name="Rectangle: Rounded Corners 4">
            <a:extLst>
              <a:ext uri="{FF2B5EF4-FFF2-40B4-BE49-F238E27FC236}">
                <a16:creationId xmlns:a16="http://schemas.microsoft.com/office/drawing/2014/main" id="{8B22E7AB-6B79-46FD-9937-3F623A05441E}"/>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33286130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651397-7E73-4768-959D-BE7EE89B2DF1}"/>
              </a:ext>
            </a:extLst>
          </p:cNvPr>
          <p:cNvSpPr>
            <a:spLocks noGrp="1"/>
          </p:cNvSpPr>
          <p:nvPr>
            <p:ph idx="1"/>
          </p:nvPr>
        </p:nvSpPr>
        <p:spPr>
          <a:xfrm>
            <a:off x="1415143" y="1423491"/>
            <a:ext cx="9361713" cy="4733602"/>
          </a:xfrm>
        </p:spPr>
        <p:txBody>
          <a:bodyPr>
            <a:normAutofit/>
          </a:bodyPr>
          <a:lstStyle/>
          <a:p>
            <a:pPr algn="just">
              <a:lnSpc>
                <a:spcPct val="150000"/>
              </a:lnSpc>
              <a:spcBef>
                <a:spcPts val="0"/>
              </a:spcBef>
            </a:pPr>
            <a:r>
              <a:rPr lang="es-ES" sz="1600">
                <a:latin typeface="Century Gothic" panose="020B0502020202020204" pitchFamily="34" charset="0"/>
              </a:rPr>
              <a:t>Una vez la Junta de Subastas realice la adjudicación correspondiente, procederá a notificar su determinación final mediante Resolución</a:t>
            </a:r>
          </a:p>
          <a:p>
            <a:pPr marL="0" indent="0" algn="just">
              <a:lnSpc>
                <a:spcPct val="150000"/>
              </a:lnSpc>
              <a:spcBef>
                <a:spcPts val="0"/>
              </a:spcBef>
              <a:buNone/>
            </a:pPr>
            <a:endParaRPr lang="es-ES" sz="1600">
              <a:latin typeface="Century Gothic" panose="020B0502020202020204" pitchFamily="34" charset="0"/>
            </a:endParaRPr>
          </a:p>
          <a:p>
            <a:pPr algn="just">
              <a:lnSpc>
                <a:spcPct val="150000"/>
              </a:lnSpc>
              <a:spcBef>
                <a:spcPts val="0"/>
              </a:spcBef>
            </a:pPr>
            <a:r>
              <a:rPr lang="es-ES" sz="1600">
                <a:latin typeface="Century Gothic" panose="020B0502020202020204" pitchFamily="34" charset="0"/>
              </a:rPr>
              <a:t>La Resolución tiene que incluir determinaciones de hecho y conclusiones de derecho y será notificada mediante correo federal certificado con acuse de recibo o correo electrónico a todos los licitadores participantes del proceso.</a:t>
            </a:r>
          </a:p>
          <a:p>
            <a:pPr marL="0" indent="0" algn="just">
              <a:lnSpc>
                <a:spcPct val="150000"/>
              </a:lnSpc>
              <a:spcBef>
                <a:spcPts val="0"/>
              </a:spcBef>
              <a:buNone/>
            </a:pPr>
            <a:endParaRPr lang="es-ES" sz="1600">
              <a:latin typeface="Century Gothic" panose="020B0502020202020204" pitchFamily="34" charset="0"/>
            </a:endParaRPr>
          </a:p>
          <a:p>
            <a:pPr algn="just">
              <a:lnSpc>
                <a:spcPct val="150000"/>
              </a:lnSpc>
              <a:spcBef>
                <a:spcPts val="0"/>
              </a:spcBef>
            </a:pPr>
            <a:r>
              <a:rPr lang="es-ES" sz="1600">
                <a:latin typeface="Century Gothic" panose="020B0502020202020204" pitchFamily="34" charset="0"/>
              </a:rPr>
              <a:t>La notificación de adjudicación deberá incluir:</a:t>
            </a:r>
          </a:p>
          <a:p>
            <a:pPr marL="800100" lvl="1" indent="-342900" algn="just">
              <a:lnSpc>
                <a:spcPct val="150000"/>
              </a:lnSpc>
              <a:spcBef>
                <a:spcPts val="0"/>
              </a:spcBef>
              <a:buFont typeface="+mj-lt"/>
              <a:buAutoNum type="arabicPeriod"/>
            </a:pPr>
            <a:r>
              <a:rPr lang="es-ES" sz="1600">
                <a:latin typeface="Century Gothic" panose="020B0502020202020204" pitchFamily="34" charset="0"/>
              </a:rPr>
              <a:t>nombres de los licitadores que participaron y una síntesis de sus propuestas;</a:t>
            </a:r>
          </a:p>
          <a:p>
            <a:pPr marL="800100" lvl="1" indent="-342900" algn="just">
              <a:lnSpc>
                <a:spcPct val="150000"/>
              </a:lnSpc>
              <a:spcBef>
                <a:spcPts val="0"/>
              </a:spcBef>
              <a:buFont typeface="+mj-lt"/>
              <a:buAutoNum type="arabicPeriod"/>
            </a:pPr>
            <a:r>
              <a:rPr lang="es-ES" sz="1600">
                <a:latin typeface="Century Gothic" panose="020B0502020202020204" pitchFamily="34" charset="0"/>
              </a:rPr>
              <a:t>factores o criterios que se tomaron en consideración;</a:t>
            </a:r>
          </a:p>
          <a:p>
            <a:pPr marL="800100" lvl="1" indent="-342900" algn="just">
              <a:lnSpc>
                <a:spcPct val="150000"/>
              </a:lnSpc>
              <a:spcBef>
                <a:spcPts val="0"/>
              </a:spcBef>
              <a:buFont typeface="+mj-lt"/>
              <a:buAutoNum type="arabicPeriod"/>
            </a:pPr>
            <a:r>
              <a:rPr lang="es-ES" sz="1600">
                <a:latin typeface="Century Gothic" panose="020B0502020202020204" pitchFamily="34" charset="0"/>
              </a:rPr>
              <a:t>defectos, si alguno, que tuvieran las propuestas de los licitadores perdidosos; y</a:t>
            </a:r>
          </a:p>
          <a:p>
            <a:pPr marL="800100" lvl="1" indent="-342900" algn="just">
              <a:lnSpc>
                <a:spcPct val="150000"/>
              </a:lnSpc>
              <a:spcBef>
                <a:spcPts val="0"/>
              </a:spcBef>
              <a:buFont typeface="+mj-lt"/>
              <a:buAutoNum type="arabicPeriod"/>
            </a:pPr>
            <a:r>
              <a:rPr lang="es-ES" sz="1600">
                <a:latin typeface="Century Gothic" panose="020B0502020202020204" pitchFamily="34" charset="0"/>
              </a:rPr>
              <a:t>disponibilidad y el plazo para solicitar la revisión administrativa y revisión judicial.</a:t>
            </a:r>
            <a:endParaRPr lang="en-PR" sz="1600">
              <a:latin typeface="Century Gothic" panose="020B0502020202020204" pitchFamily="34" charset="0"/>
            </a:endParaRPr>
          </a:p>
        </p:txBody>
      </p:sp>
      <p:sp>
        <p:nvSpPr>
          <p:cNvPr id="4" name="Title 1">
            <a:extLst>
              <a:ext uri="{FF2B5EF4-FFF2-40B4-BE49-F238E27FC236}">
                <a16:creationId xmlns:a16="http://schemas.microsoft.com/office/drawing/2014/main" id="{C8A4526C-F253-4C0E-AFD7-C9E6A3D1B38F}"/>
              </a:ext>
            </a:extLst>
          </p:cNvPr>
          <p:cNvSpPr txBox="1">
            <a:spLocks/>
          </p:cNvSpPr>
          <p:nvPr/>
        </p:nvSpPr>
        <p:spPr>
          <a:xfrm>
            <a:off x="805068" y="409898"/>
            <a:ext cx="7703932"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Resolución</a:t>
            </a:r>
            <a:r>
              <a:rPr lang="en-US" sz="3200" b="1">
                <a:solidFill>
                  <a:srgbClr val="002060"/>
                </a:solidFill>
                <a:latin typeface="Century Gothic" panose="020B0502020202020204" pitchFamily="34" charset="0"/>
              </a:rPr>
              <a:t> de </a:t>
            </a:r>
            <a:r>
              <a:rPr lang="en-US" sz="3200" b="1" err="1">
                <a:solidFill>
                  <a:srgbClr val="002060"/>
                </a:solidFill>
                <a:latin typeface="Century Gothic" panose="020B0502020202020204" pitchFamily="34" charset="0"/>
              </a:rPr>
              <a:t>Adjudicación</a:t>
            </a:r>
            <a:endParaRPr lang="en-US" sz="3200" b="1" i="1">
              <a:solidFill>
                <a:srgbClr val="002060"/>
              </a:solidFill>
              <a:latin typeface="Century Gothic" panose="020B0502020202020204" pitchFamily="34" charset="0"/>
            </a:endParaRPr>
          </a:p>
        </p:txBody>
      </p:sp>
      <p:sp>
        <p:nvSpPr>
          <p:cNvPr id="5" name="Rectangle: Rounded Corners 4">
            <a:extLst>
              <a:ext uri="{FF2B5EF4-FFF2-40B4-BE49-F238E27FC236}">
                <a16:creationId xmlns:a16="http://schemas.microsoft.com/office/drawing/2014/main" id="{01AF1B39-4B81-4180-A520-8D102DE7A29D}"/>
              </a:ext>
            </a:extLst>
          </p:cNvPr>
          <p:cNvSpPr/>
          <p:nvPr/>
        </p:nvSpPr>
        <p:spPr>
          <a:xfrm>
            <a:off x="805068" y="5622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6456428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18CC0E-6F26-43FC-87AE-995D9A266DEC}"/>
              </a:ext>
            </a:extLst>
          </p:cNvPr>
          <p:cNvSpPr>
            <a:spLocks noGrp="1"/>
          </p:cNvSpPr>
          <p:nvPr>
            <p:ph idx="1"/>
          </p:nvPr>
        </p:nvSpPr>
        <p:spPr>
          <a:xfrm>
            <a:off x="4288971" y="1961244"/>
            <a:ext cx="6593568" cy="3062916"/>
          </a:xfrm>
        </p:spPr>
        <p:txBody>
          <a:bodyPr>
            <a:normAutofit/>
          </a:bodyPr>
          <a:lstStyle/>
          <a:p>
            <a:pPr marL="0" indent="0" algn="just">
              <a:lnSpc>
                <a:spcPct val="150000"/>
              </a:lnSpc>
              <a:spcBef>
                <a:spcPts val="0"/>
              </a:spcBef>
              <a:buNone/>
            </a:pPr>
            <a:r>
              <a:rPr lang="es-ES" sz="1800" b="0" i="0" u="none" strike="noStrike" baseline="0">
                <a:solidFill>
                  <a:srgbClr val="000000"/>
                </a:solidFill>
                <a:latin typeface="Century Gothic" panose="020B0502020202020204" pitchFamily="34" charset="0"/>
              </a:rPr>
              <a:t>La parte adversamente afectada por una decisión de la Junta de Subastas podrá, dentro del término de 20 días a partir del depósito en el correo federal o correo electrónico notificando la adjudicación de la subasta, presentar una solicitud de revisión ante la Junta Revisora de Subastas de la ASG. </a:t>
            </a:r>
          </a:p>
          <a:p>
            <a:pPr algn="just">
              <a:lnSpc>
                <a:spcPct val="150000"/>
              </a:lnSpc>
              <a:spcBef>
                <a:spcPts val="0"/>
              </a:spcBef>
            </a:pPr>
            <a:endParaRPr lang="en-PR">
              <a:latin typeface="Century Gothic" panose="020B0502020202020204" pitchFamily="34" charset="0"/>
            </a:endParaRPr>
          </a:p>
        </p:txBody>
      </p:sp>
      <p:sp>
        <p:nvSpPr>
          <p:cNvPr id="4" name="Title 1">
            <a:extLst>
              <a:ext uri="{FF2B5EF4-FFF2-40B4-BE49-F238E27FC236}">
                <a16:creationId xmlns:a16="http://schemas.microsoft.com/office/drawing/2014/main" id="{32E48C78-506D-4952-83A8-FB4F3C5838EA}"/>
              </a:ext>
            </a:extLst>
          </p:cNvPr>
          <p:cNvSpPr txBox="1">
            <a:spLocks/>
          </p:cNvSpPr>
          <p:nvPr/>
        </p:nvSpPr>
        <p:spPr>
          <a:xfrm>
            <a:off x="805068" y="460698"/>
            <a:ext cx="9240632" cy="971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PR" sz="3200" b="1">
                <a:solidFill>
                  <a:srgbClr val="002060"/>
                </a:solidFill>
                <a:latin typeface="Century Gothic" panose="020B0502020202020204" pitchFamily="34" charset="0"/>
              </a:rPr>
              <a:t> Término para Solicitar Revisión Administrativa</a:t>
            </a:r>
            <a:endParaRPr lang="es-PR" sz="3200" b="1" i="1">
              <a:solidFill>
                <a:srgbClr val="002060"/>
              </a:solidFill>
              <a:latin typeface="Century Gothic" panose="020B0502020202020204" pitchFamily="34" charset="0"/>
            </a:endParaRPr>
          </a:p>
        </p:txBody>
      </p:sp>
      <p:sp>
        <p:nvSpPr>
          <p:cNvPr id="5" name="Rectangle: Rounded Corners 4">
            <a:extLst>
              <a:ext uri="{FF2B5EF4-FFF2-40B4-BE49-F238E27FC236}">
                <a16:creationId xmlns:a16="http://schemas.microsoft.com/office/drawing/2014/main" id="{70AD63C0-68F3-4260-B87A-B4B83BFD9FB5}"/>
              </a:ext>
            </a:extLst>
          </p:cNvPr>
          <p:cNvSpPr/>
          <p:nvPr/>
        </p:nvSpPr>
        <p:spPr>
          <a:xfrm>
            <a:off x="805068" y="613004"/>
            <a:ext cx="45719" cy="601106"/>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grpSp>
        <p:nvGrpSpPr>
          <p:cNvPr id="6" name="Group 5">
            <a:extLst>
              <a:ext uri="{FF2B5EF4-FFF2-40B4-BE49-F238E27FC236}">
                <a16:creationId xmlns:a16="http://schemas.microsoft.com/office/drawing/2014/main" id="{718C206A-720A-40C7-95A0-1D905938270E}"/>
              </a:ext>
            </a:extLst>
          </p:cNvPr>
          <p:cNvGrpSpPr/>
          <p:nvPr/>
        </p:nvGrpSpPr>
        <p:grpSpPr>
          <a:xfrm>
            <a:off x="850787" y="1745141"/>
            <a:ext cx="3062917" cy="3062917"/>
            <a:chOff x="1542877" y="2982351"/>
            <a:chExt cx="1420298" cy="1420298"/>
          </a:xfrm>
        </p:grpSpPr>
        <p:sp>
          <p:nvSpPr>
            <p:cNvPr id="7" name="Oval 6">
              <a:extLst>
                <a:ext uri="{FF2B5EF4-FFF2-40B4-BE49-F238E27FC236}">
                  <a16:creationId xmlns:a16="http://schemas.microsoft.com/office/drawing/2014/main" id="{6B73C17A-9DDB-4B9E-BCE8-0D98EFC61FE6}"/>
                </a:ext>
              </a:extLst>
            </p:cNvPr>
            <p:cNvSpPr/>
            <p:nvPr/>
          </p:nvSpPr>
          <p:spPr>
            <a:xfrm>
              <a:off x="1542877" y="2982351"/>
              <a:ext cx="1420298" cy="1420298"/>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pic>
          <p:nvPicPr>
            <p:cNvPr id="8" name="Graphic 7" descr="Email with solid fill">
              <a:extLst>
                <a:ext uri="{FF2B5EF4-FFF2-40B4-BE49-F238E27FC236}">
                  <a16:creationId xmlns:a16="http://schemas.microsoft.com/office/drawing/2014/main" id="{68CD71ED-310D-469A-B56E-07763B0E1CF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813186" y="3188791"/>
              <a:ext cx="914400" cy="914400"/>
            </a:xfrm>
            <a:prstGeom prst="rect">
              <a:avLst/>
            </a:prstGeom>
          </p:spPr>
        </p:pic>
      </p:grpSp>
    </p:spTree>
    <p:extLst>
      <p:ext uri="{BB962C8B-B14F-4D97-AF65-F5344CB8AC3E}">
        <p14:creationId xmlns:p14="http://schemas.microsoft.com/office/powerpoint/2010/main" val="35084025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24BED4-09A4-4D9D-A781-0C4A08F619C7}"/>
              </a:ext>
            </a:extLst>
          </p:cNvPr>
          <p:cNvSpPr>
            <a:spLocks noGrp="1"/>
          </p:cNvSpPr>
          <p:nvPr>
            <p:ph idx="1"/>
          </p:nvPr>
        </p:nvSpPr>
        <p:spPr>
          <a:xfrm>
            <a:off x="616137" y="1897541"/>
            <a:ext cx="7716245" cy="4056692"/>
          </a:xfrm>
        </p:spPr>
        <p:txBody>
          <a:bodyPr>
            <a:noAutofit/>
          </a:bodyPr>
          <a:lstStyle/>
          <a:p>
            <a:pPr algn="just"/>
            <a:r>
              <a:rPr lang="es-ES" sz="1800" b="0" i="0" u="none" strike="noStrike" baseline="0">
                <a:solidFill>
                  <a:srgbClr val="000000"/>
                </a:solidFill>
                <a:latin typeface="Century Gothic" panose="020B0502020202020204" pitchFamily="34" charset="0"/>
              </a:rPr>
              <a:t>El Artículo 55 de la Ley 73-2019, según enmendada,  crea la Junta Revisora de Subastas como un ente independiente y de naturaleza cuasi judicial, adscrito a la ASG pero con autonomía operacional. </a:t>
            </a:r>
          </a:p>
          <a:p>
            <a:pPr marL="0" indent="0" algn="just">
              <a:buNone/>
            </a:pPr>
            <a:endParaRPr lang="es-ES" sz="1200" b="0" i="0" u="none" strike="noStrike" baseline="0">
              <a:solidFill>
                <a:srgbClr val="000000"/>
              </a:solidFill>
              <a:latin typeface="Century Gothic" panose="020B0502020202020204" pitchFamily="34" charset="0"/>
            </a:endParaRPr>
          </a:p>
          <a:p>
            <a:pPr algn="just"/>
            <a:r>
              <a:rPr lang="es-ES" sz="1800" b="0" i="0" u="none" strike="noStrike" baseline="0">
                <a:solidFill>
                  <a:srgbClr val="000000"/>
                </a:solidFill>
                <a:latin typeface="Century Gothic" panose="020B0502020202020204" pitchFamily="34" charset="0"/>
              </a:rPr>
              <a:t>La Junta Revisora tiene jurisdicción para revisar cualquier impugnación de las determinaciones o adjudicaciones.</a:t>
            </a:r>
          </a:p>
          <a:p>
            <a:pPr marL="0" indent="0" algn="just">
              <a:buNone/>
            </a:pPr>
            <a:endParaRPr lang="es-ES" sz="1200" b="0" i="0" u="none" strike="noStrike" baseline="0">
              <a:solidFill>
                <a:srgbClr val="000000"/>
              </a:solidFill>
              <a:latin typeface="Century Gothic" panose="020B0502020202020204" pitchFamily="34" charset="0"/>
            </a:endParaRPr>
          </a:p>
          <a:p>
            <a:pPr algn="just"/>
            <a:r>
              <a:rPr lang="es-ES" sz="1800">
                <a:solidFill>
                  <a:srgbClr val="000000"/>
                </a:solidFill>
                <a:latin typeface="Century Gothic" panose="020B0502020202020204" pitchFamily="34" charset="0"/>
              </a:rPr>
              <a:t>Cualquier licitador que no esté de acuerdo con la adjudicación de las entidades antes mencionadas, tiene 20 días contados a partir de la notificación de la adjudicación para presentar una Solicitud de Revisión ante la Junta Revisora.</a:t>
            </a:r>
          </a:p>
        </p:txBody>
      </p:sp>
      <p:sp>
        <p:nvSpPr>
          <p:cNvPr id="5" name="Title 1">
            <a:extLst>
              <a:ext uri="{FF2B5EF4-FFF2-40B4-BE49-F238E27FC236}">
                <a16:creationId xmlns:a16="http://schemas.microsoft.com/office/drawing/2014/main" id="{93C45E91-11D7-4639-A3CF-123D5A0844FE}"/>
              </a:ext>
            </a:extLst>
          </p:cNvPr>
          <p:cNvSpPr txBox="1">
            <a:spLocks/>
          </p:cNvSpPr>
          <p:nvPr/>
        </p:nvSpPr>
        <p:spPr>
          <a:xfrm>
            <a:off x="907350" y="463417"/>
            <a:ext cx="8368233" cy="8782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Junta Revisora de </a:t>
            </a:r>
            <a:r>
              <a:rPr lang="en-US" sz="3200" b="1" err="1">
                <a:solidFill>
                  <a:srgbClr val="002060"/>
                </a:solidFill>
                <a:latin typeface="Century Gothic" panose="020B0502020202020204" pitchFamily="34" charset="0"/>
              </a:rPr>
              <a:t>Subastas</a:t>
            </a:r>
            <a:r>
              <a:rPr lang="en-US" sz="3200" b="1">
                <a:solidFill>
                  <a:srgbClr val="002060"/>
                </a:solidFill>
                <a:latin typeface="Century Gothic" panose="020B0502020202020204" pitchFamily="34" charset="0"/>
              </a:rPr>
              <a:t> </a:t>
            </a:r>
          </a:p>
        </p:txBody>
      </p:sp>
      <p:sp>
        <p:nvSpPr>
          <p:cNvPr id="6" name="Rectangle: Rounded Corners 5">
            <a:extLst>
              <a:ext uri="{FF2B5EF4-FFF2-40B4-BE49-F238E27FC236}">
                <a16:creationId xmlns:a16="http://schemas.microsoft.com/office/drawing/2014/main" id="{A6C6DDFA-95E3-41EA-902C-041AC0843C6C}"/>
              </a:ext>
            </a:extLst>
          </p:cNvPr>
          <p:cNvSpPr/>
          <p:nvPr/>
        </p:nvSpPr>
        <p:spPr>
          <a:xfrm>
            <a:off x="861277" y="555885"/>
            <a:ext cx="46073" cy="543519"/>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grpSp>
        <p:nvGrpSpPr>
          <p:cNvPr id="7" name="Group 6">
            <a:extLst>
              <a:ext uri="{FF2B5EF4-FFF2-40B4-BE49-F238E27FC236}">
                <a16:creationId xmlns:a16="http://schemas.microsoft.com/office/drawing/2014/main" id="{C752FCEE-27F0-4B67-8A57-C2207FD36CB7}"/>
              </a:ext>
            </a:extLst>
          </p:cNvPr>
          <p:cNvGrpSpPr/>
          <p:nvPr/>
        </p:nvGrpSpPr>
        <p:grpSpPr>
          <a:xfrm>
            <a:off x="8512945" y="1897541"/>
            <a:ext cx="3062917" cy="3062917"/>
            <a:chOff x="1542877" y="2982351"/>
            <a:chExt cx="1420298" cy="1420298"/>
          </a:xfrm>
        </p:grpSpPr>
        <p:sp>
          <p:nvSpPr>
            <p:cNvPr id="8" name="Oval 7">
              <a:extLst>
                <a:ext uri="{FF2B5EF4-FFF2-40B4-BE49-F238E27FC236}">
                  <a16:creationId xmlns:a16="http://schemas.microsoft.com/office/drawing/2014/main" id="{0EDA4D20-A04F-4D21-98E6-8C952160585C}"/>
                </a:ext>
              </a:extLst>
            </p:cNvPr>
            <p:cNvSpPr/>
            <p:nvPr/>
          </p:nvSpPr>
          <p:spPr>
            <a:xfrm>
              <a:off x="1542877" y="2982351"/>
              <a:ext cx="1420298" cy="1420298"/>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pic>
          <p:nvPicPr>
            <p:cNvPr id="9" name="Graphic 8" descr="Social network with solid fill">
              <a:extLst>
                <a:ext uri="{FF2B5EF4-FFF2-40B4-BE49-F238E27FC236}">
                  <a16:creationId xmlns:a16="http://schemas.microsoft.com/office/drawing/2014/main" id="{1F6C24BA-76A7-4C0C-BA48-D80497EEF71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828330" y="3188791"/>
              <a:ext cx="914400" cy="914400"/>
            </a:xfrm>
            <a:prstGeom prst="rect">
              <a:avLst/>
            </a:prstGeom>
          </p:spPr>
        </p:pic>
      </p:grpSp>
    </p:spTree>
    <p:extLst>
      <p:ext uri="{BB962C8B-B14F-4D97-AF65-F5344CB8AC3E}">
        <p14:creationId xmlns:p14="http://schemas.microsoft.com/office/powerpoint/2010/main" val="21154486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E6A19-1135-4A22-8AEC-C4AFF2D8F98A}"/>
              </a:ext>
            </a:extLst>
          </p:cNvPr>
          <p:cNvSpPr>
            <a:spLocks noGrp="1"/>
          </p:cNvSpPr>
          <p:nvPr>
            <p:ph type="title"/>
          </p:nvPr>
        </p:nvSpPr>
        <p:spPr>
          <a:xfrm>
            <a:off x="783769" y="790803"/>
            <a:ext cx="5004383" cy="461052"/>
          </a:xfrm>
        </p:spPr>
        <p:txBody>
          <a:bodyPr>
            <a:normAutofit fontScale="90000"/>
          </a:bodyPr>
          <a:lstStyle/>
          <a:p>
            <a:r>
              <a:rPr lang="es-ES" sz="1800" b="0" i="0" u="none" strike="noStrike" baseline="0">
                <a:solidFill>
                  <a:srgbClr val="0070C0"/>
                </a:solidFill>
                <a:latin typeface="Century Gothic" panose="020B0502020202020204" pitchFamily="34" charset="0"/>
              </a:rPr>
              <a:t>Formato y Contenido de Solicitud de Revisión</a:t>
            </a:r>
            <a:endParaRPr lang="en-PR">
              <a:solidFill>
                <a:srgbClr val="0070C0"/>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F514140A-FEB4-4A9C-A840-E3B26EF5D2C8}"/>
              </a:ext>
            </a:extLst>
          </p:cNvPr>
          <p:cNvSpPr>
            <a:spLocks noGrp="1"/>
          </p:cNvSpPr>
          <p:nvPr>
            <p:ph idx="1"/>
          </p:nvPr>
        </p:nvSpPr>
        <p:spPr>
          <a:xfrm>
            <a:off x="943259" y="1669068"/>
            <a:ext cx="9093878" cy="4595163"/>
          </a:xfrm>
        </p:spPr>
        <p:txBody>
          <a:bodyPr>
            <a:noAutofit/>
          </a:bodyPr>
          <a:lstStyle/>
          <a:p>
            <a:pPr lvl="1" algn="just">
              <a:spcBef>
                <a:spcPts val="0"/>
              </a:spcBef>
            </a:pPr>
            <a:r>
              <a:rPr lang="es-PR" sz="1800">
                <a:effectLst/>
                <a:latin typeface="Century Gothic" panose="020B0502020202020204" pitchFamily="34" charset="0"/>
                <a:ea typeface="Calibri" panose="020F0502020204030204" pitchFamily="34" charset="0"/>
                <a:cs typeface="Times New Roman" panose="02020603050405020304" pitchFamily="18" charset="0"/>
              </a:rPr>
              <a:t>La solicitud de revisión administrativa tiene que ser notificada a: </a:t>
            </a:r>
          </a:p>
          <a:p>
            <a:pPr marL="457200" lvl="1" indent="0" algn="just">
              <a:spcBef>
                <a:spcPts val="0"/>
              </a:spcBef>
              <a:buNone/>
            </a:pPr>
            <a:r>
              <a:rPr lang="es-PR" sz="1800">
                <a:latin typeface="Century Gothic" panose="020B0502020202020204" pitchFamily="34" charset="0"/>
                <a:ea typeface="Calibri" panose="020F0502020204030204" pitchFamily="34" charset="0"/>
                <a:cs typeface="Times New Roman" panose="02020603050405020304" pitchFamily="18" charset="0"/>
              </a:rPr>
              <a:t>    </a:t>
            </a:r>
            <a:r>
              <a:rPr lang="es-PR" sz="1800">
                <a:effectLst/>
                <a:latin typeface="Century Gothic" panose="020B0502020202020204" pitchFamily="34" charset="0"/>
                <a:ea typeface="Calibri" panose="020F0502020204030204" pitchFamily="34" charset="0"/>
                <a:cs typeface="Times New Roman" panose="02020603050405020304" pitchFamily="18" charset="0"/>
              </a:rPr>
              <a:t>(Ver Art. 62, Ley Núm. 73-1019)</a:t>
            </a:r>
          </a:p>
          <a:p>
            <a:pPr lvl="2" algn="just">
              <a:spcBef>
                <a:spcPts val="0"/>
              </a:spcBef>
              <a:buFont typeface="Courier New" panose="02070309020205020404" pitchFamily="49" charset="0"/>
              <a:buChar char="o"/>
            </a:pPr>
            <a:r>
              <a:rPr lang="es-PR" sz="1800">
                <a:effectLst/>
                <a:latin typeface="Century Gothic" panose="020B0502020202020204" pitchFamily="34" charset="0"/>
                <a:ea typeface="Calibri" panose="020F0502020204030204" pitchFamily="34" charset="0"/>
                <a:cs typeface="Times New Roman" panose="02020603050405020304" pitchFamily="18" charset="0"/>
              </a:rPr>
              <a:t>La ASG</a:t>
            </a:r>
          </a:p>
          <a:p>
            <a:pPr lvl="2" algn="just">
              <a:spcBef>
                <a:spcPts val="0"/>
              </a:spcBef>
              <a:buFont typeface="Courier New" panose="02070309020205020404" pitchFamily="49" charset="0"/>
              <a:buChar char="o"/>
            </a:pPr>
            <a:r>
              <a:rPr lang="es-PR" sz="1800">
                <a:effectLst/>
                <a:latin typeface="Century Gothic" panose="020B0502020202020204" pitchFamily="34" charset="0"/>
                <a:ea typeface="Calibri" panose="020F0502020204030204" pitchFamily="34" charset="0"/>
                <a:cs typeface="Times New Roman" panose="02020603050405020304" pitchFamily="18" charset="0"/>
              </a:rPr>
              <a:t>La Junta de Subastas correspondiente </a:t>
            </a:r>
          </a:p>
          <a:p>
            <a:pPr lvl="2" algn="just">
              <a:spcBef>
                <a:spcPts val="0"/>
              </a:spcBef>
              <a:buFont typeface="Courier New" panose="02070309020205020404" pitchFamily="49" charset="0"/>
              <a:buChar char="o"/>
            </a:pPr>
            <a:r>
              <a:rPr lang="es-PR" sz="1800">
                <a:effectLst/>
                <a:latin typeface="Century Gothic" panose="020B0502020202020204" pitchFamily="34" charset="0"/>
                <a:ea typeface="Calibri" panose="020F0502020204030204" pitchFamily="34" charset="0"/>
                <a:cs typeface="Times New Roman" panose="02020603050405020304" pitchFamily="18" charset="0"/>
              </a:rPr>
              <a:t>Al proveedor que obtuvo la buena pro en la subasta. </a:t>
            </a:r>
          </a:p>
          <a:p>
            <a:pPr marL="971550" indent="-285750" algn="just">
              <a:spcBef>
                <a:spcPts val="0"/>
              </a:spcBef>
            </a:pPr>
            <a:endParaRPr lang="es-PR" sz="1800">
              <a:effectLst/>
              <a:latin typeface="Century Gothic" panose="020B0502020202020204" pitchFamily="34" charset="0"/>
              <a:ea typeface="Calibri" panose="020F0502020204030204" pitchFamily="34" charset="0"/>
              <a:cs typeface="Times New Roman" panose="02020603050405020304" pitchFamily="18" charset="0"/>
            </a:endParaRPr>
          </a:p>
          <a:p>
            <a:pPr lvl="1" algn="just">
              <a:spcBef>
                <a:spcPts val="0"/>
              </a:spcBef>
            </a:pPr>
            <a:r>
              <a:rPr lang="es-PR" sz="1800">
                <a:effectLst/>
                <a:latin typeface="Century Gothic" panose="020B0502020202020204" pitchFamily="34" charset="0"/>
                <a:ea typeface="Calibri" panose="020F0502020204030204" pitchFamily="34" charset="0"/>
                <a:cs typeface="Times New Roman" panose="02020603050405020304" pitchFamily="18" charset="0"/>
              </a:rPr>
              <a:t>Esta notificación debe ser simultánea y es de carácter jurisdiccional. En el escrito de revisión la parte Recurrente tiene que certificar a la Junta Revisora que cumplió con este requisito de notificación simultánea. </a:t>
            </a:r>
          </a:p>
          <a:p>
            <a:pPr lvl="1" algn="just">
              <a:spcBef>
                <a:spcPts val="0"/>
              </a:spcBef>
            </a:pPr>
            <a:endParaRPr lang="es-PR" sz="1800">
              <a:effectLst/>
              <a:latin typeface="Century Gothic" panose="020B0502020202020204" pitchFamily="34" charset="0"/>
              <a:ea typeface="Calibri" panose="020F0502020204030204" pitchFamily="34" charset="0"/>
              <a:cs typeface="Times New Roman" panose="02020603050405020304" pitchFamily="18" charset="0"/>
            </a:endParaRPr>
          </a:p>
          <a:p>
            <a:pPr lvl="1" algn="just">
              <a:spcBef>
                <a:spcPts val="0"/>
              </a:spcBef>
            </a:pPr>
            <a:r>
              <a:rPr lang="es-PR" sz="1800">
                <a:effectLst/>
                <a:latin typeface="Century Gothic" panose="020B0502020202020204" pitchFamily="34" charset="0"/>
                <a:ea typeface="Times New Roman" panose="02020603050405020304" pitchFamily="18" charset="0"/>
                <a:cs typeface="Times New Roman" panose="02020603050405020304" pitchFamily="18" charset="0"/>
              </a:rPr>
              <a:t>La solicitud de revisión de la adjudicación de subasta debe contener: (Ver Artículo 5.4 del Reglamento Núm. 9183)</a:t>
            </a:r>
          </a:p>
          <a:p>
            <a:pPr lvl="1" algn="just">
              <a:spcBef>
                <a:spcPts val="0"/>
              </a:spcBef>
            </a:pPr>
            <a:endParaRPr lang="es-PR" sz="1800">
              <a:effectLst/>
              <a:latin typeface="Century Gothic" panose="020B0502020202020204" pitchFamily="34" charset="0"/>
              <a:ea typeface="Calibri" panose="020F0502020204030204" pitchFamily="34" charset="0"/>
              <a:cs typeface="Times New Roman" panose="02020603050405020304" pitchFamily="18" charset="0"/>
            </a:endParaRPr>
          </a:p>
          <a:p>
            <a:pPr lvl="2" algn="just">
              <a:spcBef>
                <a:spcPts val="0"/>
              </a:spcBef>
              <a:buFont typeface="Courier New" panose="02070309020205020404" pitchFamily="49" charset="0"/>
              <a:buChar char="o"/>
            </a:pPr>
            <a:r>
              <a:rPr lang="es-PR" sz="1800">
                <a:effectLst/>
                <a:latin typeface="Century Gothic" panose="020B0502020202020204" pitchFamily="34" charset="0"/>
                <a:ea typeface="Times New Roman" panose="02020603050405020304" pitchFamily="18" charset="0"/>
                <a:cs typeface="Times New Roman" panose="02020603050405020304" pitchFamily="18" charset="0"/>
              </a:rPr>
              <a:t>Información sobre las partes (direcciones de correo postal, correo electrónico; teléfonos; nombre y posición de la persona que firma el recurso de revisión), o de sus abogados de contar con representación legal.</a:t>
            </a:r>
            <a:endParaRPr lang="es-PR" sz="1800">
              <a:effectLst/>
              <a:latin typeface="Century Gothic" panose="020B0502020202020204" pitchFamily="34" charset="0"/>
              <a:ea typeface="Calibri" panose="020F0502020204030204" pitchFamily="34" charset="0"/>
              <a:cs typeface="Times New Roman" panose="02020603050405020304" pitchFamily="18" charset="0"/>
            </a:endParaRPr>
          </a:p>
          <a:p>
            <a:pPr algn="just">
              <a:lnSpc>
                <a:spcPct val="110000"/>
              </a:lnSpc>
              <a:spcBef>
                <a:spcPts val="0"/>
              </a:spcBef>
            </a:pPr>
            <a:endParaRPr lang="es-PR" sz="1800" i="0" u="none" strike="noStrike" baseline="0">
              <a:solidFill>
                <a:srgbClr val="000000"/>
              </a:solidFill>
              <a:latin typeface="Century Gothic" panose="020B0502020202020204" pitchFamily="34" charset="0"/>
            </a:endParaRPr>
          </a:p>
        </p:txBody>
      </p:sp>
      <p:sp>
        <p:nvSpPr>
          <p:cNvPr id="4" name="Title 1">
            <a:extLst>
              <a:ext uri="{FF2B5EF4-FFF2-40B4-BE49-F238E27FC236}">
                <a16:creationId xmlns:a16="http://schemas.microsoft.com/office/drawing/2014/main" id="{8943B02F-D611-4BEA-B0E2-A0236179E3E8}"/>
              </a:ext>
            </a:extLst>
          </p:cNvPr>
          <p:cNvSpPr txBox="1">
            <a:spLocks/>
          </p:cNvSpPr>
          <p:nvPr/>
        </p:nvSpPr>
        <p:spPr>
          <a:xfrm>
            <a:off x="744064" y="241904"/>
            <a:ext cx="8368233" cy="8782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Junta Revisora de </a:t>
            </a:r>
            <a:r>
              <a:rPr lang="en-US" sz="3200" b="1" err="1">
                <a:solidFill>
                  <a:srgbClr val="002060"/>
                </a:solidFill>
                <a:latin typeface="Century Gothic" panose="020B0502020202020204" pitchFamily="34" charset="0"/>
              </a:rPr>
              <a:t>Subastas</a:t>
            </a:r>
            <a:r>
              <a:rPr lang="en-US" sz="3200" b="1">
                <a:solidFill>
                  <a:srgbClr val="002060"/>
                </a:solidFill>
                <a:latin typeface="Century Gothic" panose="020B0502020202020204" pitchFamily="34" charset="0"/>
              </a:rPr>
              <a:t> </a:t>
            </a:r>
          </a:p>
        </p:txBody>
      </p:sp>
      <p:sp>
        <p:nvSpPr>
          <p:cNvPr id="5" name="Rectangle: Rounded Corners 4">
            <a:extLst>
              <a:ext uri="{FF2B5EF4-FFF2-40B4-BE49-F238E27FC236}">
                <a16:creationId xmlns:a16="http://schemas.microsoft.com/office/drawing/2014/main" id="{84D1BD23-BC15-450F-8237-F8896D496909}"/>
              </a:ext>
            </a:extLst>
          </p:cNvPr>
          <p:cNvSpPr/>
          <p:nvPr/>
        </p:nvSpPr>
        <p:spPr>
          <a:xfrm>
            <a:off x="697991" y="334372"/>
            <a:ext cx="46073" cy="543519"/>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Tree>
    <p:extLst>
      <p:ext uri="{BB962C8B-B14F-4D97-AF65-F5344CB8AC3E}">
        <p14:creationId xmlns:p14="http://schemas.microsoft.com/office/powerpoint/2010/main" val="6654132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E6A19-1135-4A22-8AEC-C4AFF2D8F98A}"/>
              </a:ext>
            </a:extLst>
          </p:cNvPr>
          <p:cNvSpPr>
            <a:spLocks noGrp="1"/>
          </p:cNvSpPr>
          <p:nvPr>
            <p:ph type="title"/>
          </p:nvPr>
        </p:nvSpPr>
        <p:spPr>
          <a:xfrm>
            <a:off x="783769" y="790803"/>
            <a:ext cx="5004383" cy="461052"/>
          </a:xfrm>
        </p:spPr>
        <p:txBody>
          <a:bodyPr>
            <a:normAutofit fontScale="90000"/>
          </a:bodyPr>
          <a:lstStyle/>
          <a:p>
            <a:r>
              <a:rPr lang="es-ES" sz="1800" b="0" i="0" u="none" strike="noStrike" baseline="0">
                <a:solidFill>
                  <a:srgbClr val="0070C0"/>
                </a:solidFill>
                <a:latin typeface="Century Gothic" panose="020B0502020202020204" pitchFamily="34" charset="0"/>
              </a:rPr>
              <a:t>Formato y Contenido de Solicitud de Revisión</a:t>
            </a:r>
            <a:endParaRPr lang="en-PR">
              <a:solidFill>
                <a:srgbClr val="0070C0"/>
              </a:solidFill>
              <a:latin typeface="Century Gothic" panose="020B0502020202020204" pitchFamily="34" charset="0"/>
            </a:endParaRPr>
          </a:p>
        </p:txBody>
      </p:sp>
      <p:sp>
        <p:nvSpPr>
          <p:cNvPr id="4" name="Title 1">
            <a:extLst>
              <a:ext uri="{FF2B5EF4-FFF2-40B4-BE49-F238E27FC236}">
                <a16:creationId xmlns:a16="http://schemas.microsoft.com/office/drawing/2014/main" id="{8943B02F-D611-4BEA-B0E2-A0236179E3E8}"/>
              </a:ext>
            </a:extLst>
          </p:cNvPr>
          <p:cNvSpPr txBox="1">
            <a:spLocks/>
          </p:cNvSpPr>
          <p:nvPr/>
        </p:nvSpPr>
        <p:spPr>
          <a:xfrm>
            <a:off x="744064" y="241904"/>
            <a:ext cx="8368233" cy="8782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Junta Revisora de </a:t>
            </a:r>
            <a:r>
              <a:rPr lang="en-US" sz="3200" b="1" err="1">
                <a:solidFill>
                  <a:srgbClr val="002060"/>
                </a:solidFill>
                <a:latin typeface="Century Gothic" panose="020B0502020202020204" pitchFamily="34" charset="0"/>
              </a:rPr>
              <a:t>Subastas</a:t>
            </a:r>
            <a:r>
              <a:rPr lang="en-US" sz="3200" b="1">
                <a:solidFill>
                  <a:srgbClr val="002060"/>
                </a:solidFill>
                <a:latin typeface="Century Gothic" panose="020B0502020202020204" pitchFamily="34" charset="0"/>
              </a:rPr>
              <a:t> </a:t>
            </a:r>
          </a:p>
        </p:txBody>
      </p:sp>
      <p:sp>
        <p:nvSpPr>
          <p:cNvPr id="5" name="Rectangle: Rounded Corners 4">
            <a:extLst>
              <a:ext uri="{FF2B5EF4-FFF2-40B4-BE49-F238E27FC236}">
                <a16:creationId xmlns:a16="http://schemas.microsoft.com/office/drawing/2014/main" id="{84D1BD23-BC15-450F-8237-F8896D496909}"/>
              </a:ext>
            </a:extLst>
          </p:cNvPr>
          <p:cNvSpPr/>
          <p:nvPr/>
        </p:nvSpPr>
        <p:spPr>
          <a:xfrm>
            <a:off x="697991" y="334372"/>
            <a:ext cx="46073" cy="543519"/>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7" name="TextBox 6">
            <a:extLst>
              <a:ext uri="{FF2B5EF4-FFF2-40B4-BE49-F238E27FC236}">
                <a16:creationId xmlns:a16="http://schemas.microsoft.com/office/drawing/2014/main" id="{D356236E-3D77-48D6-BF74-57D3AA9A728A}"/>
              </a:ext>
            </a:extLst>
          </p:cNvPr>
          <p:cNvSpPr txBox="1"/>
          <p:nvPr/>
        </p:nvSpPr>
        <p:spPr>
          <a:xfrm>
            <a:off x="1107371" y="1542882"/>
            <a:ext cx="9361562" cy="4524315"/>
          </a:xfrm>
          <a:prstGeom prst="rect">
            <a:avLst/>
          </a:prstGeom>
          <a:noFill/>
        </p:spPr>
        <p:txBody>
          <a:bodyPr wrap="square">
            <a:spAutoFit/>
          </a:bodyPr>
          <a:lstStyle/>
          <a:p>
            <a:pPr marL="744538" marR="0" lvl="2" indent="-285750" algn="just">
              <a:spcBef>
                <a:spcPts val="0"/>
              </a:spcBef>
              <a:spcAft>
                <a:spcPts val="0"/>
              </a:spcAft>
              <a:buFont typeface="Arial" panose="020B0604020202020204" pitchFamily="34" charset="0"/>
              <a:buChar char="•"/>
            </a:pPr>
            <a:r>
              <a:rPr lang="es-PR">
                <a:effectLst/>
                <a:latin typeface="Century Gothic" panose="020B0502020202020204" pitchFamily="34" charset="0"/>
                <a:ea typeface="Times New Roman" panose="02020603050405020304" pitchFamily="18" charset="0"/>
                <a:cs typeface="Times New Roman" panose="02020603050405020304" pitchFamily="18" charset="0"/>
              </a:rPr>
              <a:t>En referencia a la Notificación de Adjudicación cuya revisión se solicita, se deberá anejar copia de la misma, incluyendo el sobre con la evidencia de la fecha en que fue depositada en el correo, de ser dicha fecha distinta a la de archivo en autos de la notificación.</a:t>
            </a:r>
          </a:p>
          <a:p>
            <a:pPr marL="744538" marR="0" lvl="2" indent="-285750" algn="just">
              <a:spcBef>
                <a:spcPts val="0"/>
              </a:spcBef>
              <a:spcAft>
                <a:spcPts val="0"/>
              </a:spcAft>
              <a:buFont typeface="Arial" panose="020B0604020202020204" pitchFamily="34" charset="0"/>
              <a:buChar char="•"/>
            </a:pPr>
            <a:endParaRPr lang="es-PR">
              <a:effectLst/>
              <a:latin typeface="Century Gothic" panose="020B0502020202020204" pitchFamily="34" charset="0"/>
              <a:ea typeface="Times New Roman" panose="02020603050405020304" pitchFamily="18" charset="0"/>
              <a:cs typeface="Times New Roman" panose="02020603050405020304" pitchFamily="18" charset="0"/>
            </a:endParaRPr>
          </a:p>
          <a:p>
            <a:pPr marL="744538" marR="0" lvl="2" indent="-285750" algn="just">
              <a:spcBef>
                <a:spcPts val="0"/>
              </a:spcBef>
              <a:spcAft>
                <a:spcPts val="0"/>
              </a:spcAft>
              <a:buFont typeface="Arial" panose="020B0604020202020204" pitchFamily="34" charset="0"/>
              <a:buChar char="•"/>
            </a:pPr>
            <a:r>
              <a:rPr lang="es-PR">
                <a:effectLst/>
                <a:latin typeface="Century Gothic" panose="020B0502020202020204" pitchFamily="34" charset="0"/>
                <a:ea typeface="Times New Roman" panose="02020603050405020304" pitchFamily="18" charset="0"/>
                <a:cs typeface="Times New Roman" panose="02020603050405020304" pitchFamily="18" charset="0"/>
              </a:rPr>
              <a:t>Una relación fiel y concisa de los hechos e incidentes procesales pertinentes.</a:t>
            </a:r>
          </a:p>
          <a:p>
            <a:pPr marL="744538" marR="0" lvl="2" indent="-285750" algn="just">
              <a:spcBef>
                <a:spcPts val="0"/>
              </a:spcBef>
              <a:spcAft>
                <a:spcPts val="0"/>
              </a:spcAft>
              <a:buFont typeface="Arial" panose="020B0604020202020204" pitchFamily="34" charset="0"/>
              <a:buChar char="•"/>
            </a:pPr>
            <a:endParaRPr lang="es-PR">
              <a:latin typeface="Century Gothic" panose="020B0502020202020204" pitchFamily="34" charset="0"/>
              <a:ea typeface="Times New Roman" panose="02020603050405020304" pitchFamily="18" charset="0"/>
              <a:cs typeface="Times New Roman" panose="02020603050405020304" pitchFamily="18" charset="0"/>
            </a:endParaRPr>
          </a:p>
          <a:p>
            <a:pPr marL="744538" marR="0" lvl="2" indent="-285750" algn="just">
              <a:spcBef>
                <a:spcPts val="0"/>
              </a:spcBef>
              <a:spcAft>
                <a:spcPts val="0"/>
              </a:spcAft>
              <a:buFont typeface="Arial" panose="020B0604020202020204" pitchFamily="34" charset="0"/>
              <a:buChar char="•"/>
            </a:pPr>
            <a:r>
              <a:rPr lang="es-PR">
                <a:latin typeface="Century Gothic" panose="020B0502020202020204" pitchFamily="34" charset="0"/>
              </a:rPr>
              <a:t>Una discusión detallada de las razones por las cuales se solicita la impugnación. </a:t>
            </a:r>
          </a:p>
          <a:p>
            <a:pPr marL="744538" marR="0" lvl="2" indent="-285750" algn="just">
              <a:spcBef>
                <a:spcPts val="0"/>
              </a:spcBef>
              <a:spcAft>
                <a:spcPts val="0"/>
              </a:spcAft>
              <a:buFont typeface="Arial" panose="020B0604020202020204" pitchFamily="34" charset="0"/>
              <a:buChar char="•"/>
            </a:pPr>
            <a:endParaRPr lang="es-PR">
              <a:latin typeface="Century Gothic" panose="020B0502020202020204" pitchFamily="34" charset="0"/>
            </a:endParaRPr>
          </a:p>
          <a:p>
            <a:pPr marL="744538" marR="0" lvl="2" indent="-285750" algn="just">
              <a:spcBef>
                <a:spcPts val="0"/>
              </a:spcBef>
              <a:spcAft>
                <a:spcPts val="0"/>
              </a:spcAft>
              <a:buFont typeface="Arial" panose="020B0604020202020204" pitchFamily="34" charset="0"/>
              <a:buChar char="•"/>
            </a:pPr>
            <a:r>
              <a:rPr lang="es-PR">
                <a:latin typeface="Century Gothic" panose="020B0502020202020204" pitchFamily="34" charset="0"/>
              </a:rPr>
              <a:t>Toda aquella documentación pertinente a la Adjudicación de la Subasta la cual como mínimo deberá incluir:</a:t>
            </a:r>
          </a:p>
          <a:p>
            <a:pPr marL="285750" indent="-285750">
              <a:buFont typeface="Arial" panose="020B0604020202020204" pitchFamily="34" charset="0"/>
              <a:buChar char="•"/>
            </a:pPr>
            <a:endParaRPr lang="es-PR">
              <a:latin typeface="Century Gothic" panose="020B0502020202020204" pitchFamily="34" charset="0"/>
            </a:endParaRPr>
          </a:p>
          <a:p>
            <a:pPr marL="1200150" lvl="2" indent="-285750">
              <a:buFont typeface="Courier New" panose="02070309020205020404" pitchFamily="49" charset="0"/>
              <a:buChar char="o"/>
            </a:pPr>
            <a:r>
              <a:rPr lang="es-PR">
                <a:latin typeface="Century Gothic" panose="020B0502020202020204" pitchFamily="34" charset="0"/>
              </a:rPr>
              <a:t>Aviso de Adjudicación impugnado</a:t>
            </a:r>
          </a:p>
          <a:p>
            <a:pPr marL="1200150" lvl="2" indent="-285750">
              <a:buFont typeface="Courier New" panose="02070309020205020404" pitchFamily="49" charset="0"/>
              <a:buChar char="o"/>
            </a:pPr>
            <a:r>
              <a:rPr lang="es-PR">
                <a:latin typeface="Century Gothic" panose="020B0502020202020204" pitchFamily="34" charset="0"/>
              </a:rPr>
              <a:t>Propuesta de recurrente</a:t>
            </a:r>
          </a:p>
        </p:txBody>
      </p:sp>
    </p:spTree>
    <p:extLst>
      <p:ext uri="{BB962C8B-B14F-4D97-AF65-F5344CB8AC3E}">
        <p14:creationId xmlns:p14="http://schemas.microsoft.com/office/powerpoint/2010/main" val="384622573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149A7-FE2A-4B2E-AAC4-0A05176074C7}"/>
              </a:ext>
            </a:extLst>
          </p:cNvPr>
          <p:cNvSpPr>
            <a:spLocks noGrp="1"/>
          </p:cNvSpPr>
          <p:nvPr>
            <p:ph type="title"/>
          </p:nvPr>
        </p:nvSpPr>
        <p:spPr>
          <a:xfrm>
            <a:off x="790137" y="1062330"/>
            <a:ext cx="4495095" cy="527499"/>
          </a:xfrm>
        </p:spPr>
        <p:txBody>
          <a:bodyPr>
            <a:noAutofit/>
          </a:bodyPr>
          <a:lstStyle/>
          <a:p>
            <a:r>
              <a:rPr lang="es-PR" sz="1800">
                <a:solidFill>
                  <a:srgbClr val="0070C0"/>
                </a:solidFill>
                <a:latin typeface="Century Gothic" panose="020B0502020202020204" pitchFamily="34" charset="0"/>
              </a:rPr>
              <a:t>Determinación de la Junta Revisora</a:t>
            </a:r>
          </a:p>
        </p:txBody>
      </p:sp>
      <p:sp>
        <p:nvSpPr>
          <p:cNvPr id="3" name="Content Placeholder 2">
            <a:extLst>
              <a:ext uri="{FF2B5EF4-FFF2-40B4-BE49-F238E27FC236}">
                <a16:creationId xmlns:a16="http://schemas.microsoft.com/office/drawing/2014/main" id="{07B77A01-0140-470D-9585-2515EF228A6C}"/>
              </a:ext>
            </a:extLst>
          </p:cNvPr>
          <p:cNvSpPr>
            <a:spLocks noGrp="1"/>
          </p:cNvSpPr>
          <p:nvPr>
            <p:ph idx="1"/>
          </p:nvPr>
        </p:nvSpPr>
        <p:spPr>
          <a:xfrm>
            <a:off x="1196693" y="1653622"/>
            <a:ext cx="10205170" cy="2516738"/>
          </a:xfrm>
        </p:spPr>
        <p:txBody>
          <a:bodyPr>
            <a:normAutofit/>
          </a:bodyPr>
          <a:lstStyle/>
          <a:p>
            <a:pPr marR="0" lvl="1" algn="just">
              <a:spcBef>
                <a:spcPts val="0"/>
              </a:spcBef>
              <a:spcAft>
                <a:spcPts val="0"/>
              </a:spcAft>
            </a:pPr>
            <a:r>
              <a:rPr lang="es-PR" sz="1700">
                <a:effectLst/>
                <a:latin typeface="Century Gothic" panose="020B0502020202020204" pitchFamily="34" charset="0"/>
                <a:ea typeface="Times New Roman" panose="02020603050405020304" pitchFamily="18" charset="0"/>
                <a:cs typeface="Times New Roman" panose="02020603050405020304" pitchFamily="18" charset="0"/>
              </a:rPr>
              <a:t>La Junta Revisora tendrá 30 días para resolver la solicitud de revisión. Este periodo se puede extender por 15 días adicionales a discreción de la Junta Revisora. </a:t>
            </a:r>
          </a:p>
          <a:p>
            <a:pPr marR="0" lvl="1" algn="just">
              <a:spcBef>
                <a:spcPts val="0"/>
              </a:spcBef>
              <a:spcAft>
                <a:spcPts val="0"/>
              </a:spcAft>
            </a:pPr>
            <a:endParaRPr lang="es-PR" sz="1700">
              <a:latin typeface="Century Gothic" panose="020B0502020202020204" pitchFamily="34" charset="0"/>
              <a:ea typeface="Times New Roman" panose="02020603050405020304" pitchFamily="18" charset="0"/>
              <a:cs typeface="Times New Roman" panose="02020603050405020304" pitchFamily="18" charset="0"/>
            </a:endParaRPr>
          </a:p>
          <a:p>
            <a:pPr marR="0" lvl="1" algn="just">
              <a:spcBef>
                <a:spcPts val="0"/>
              </a:spcBef>
              <a:spcAft>
                <a:spcPts val="0"/>
              </a:spcAft>
            </a:pPr>
            <a:r>
              <a:rPr lang="es-PR" sz="1700">
                <a:effectLst/>
                <a:latin typeface="Century Gothic" panose="020B0502020202020204" pitchFamily="34" charset="0"/>
                <a:ea typeface="Times New Roman" panose="02020603050405020304" pitchFamily="18" charset="0"/>
                <a:cs typeface="Times New Roman" panose="02020603050405020304" pitchFamily="18" charset="0"/>
              </a:rPr>
              <a:t>La Junta Revisora también tiene la discreción de celebrar una vista </a:t>
            </a:r>
            <a:r>
              <a:rPr lang="es-PR" sz="1700" err="1">
                <a:effectLst/>
                <a:latin typeface="Century Gothic" panose="020B0502020202020204" pitchFamily="34" charset="0"/>
                <a:ea typeface="Calibri" panose="020F0502020204030204" pitchFamily="34" charset="0"/>
                <a:cs typeface="Times New Roman" panose="02020603050405020304" pitchFamily="18" charset="0"/>
              </a:rPr>
              <a:t>evidenciaria</a:t>
            </a:r>
            <a:r>
              <a:rPr lang="es-PR" sz="1700">
                <a:effectLst/>
                <a:latin typeface="Century Gothic" panose="020B0502020202020204" pitchFamily="34" charset="0"/>
                <a:ea typeface="Calibri" panose="020F0502020204030204" pitchFamily="34" charset="0"/>
                <a:cs typeface="Times New Roman" panose="02020603050405020304" pitchFamily="18" charset="0"/>
              </a:rPr>
              <a:t> en la cual podrá recibir prueba adicional, sea testifical, documental, o física, que le permita tomar una determinación, en torno a la revisión ante su consideración.</a:t>
            </a:r>
          </a:p>
          <a:p>
            <a:pPr marR="0" lvl="1" algn="just">
              <a:spcBef>
                <a:spcPts val="0"/>
              </a:spcBef>
              <a:spcAft>
                <a:spcPts val="0"/>
              </a:spcAft>
            </a:pPr>
            <a:endParaRPr lang="es-PR" sz="1700">
              <a:effectLst/>
              <a:latin typeface="Century Gothic" panose="020B0502020202020204" pitchFamily="34" charset="0"/>
              <a:ea typeface="Calibri" panose="020F0502020204030204" pitchFamily="34" charset="0"/>
              <a:cs typeface="Times New Roman" panose="02020603050405020304" pitchFamily="18" charset="0"/>
            </a:endParaRPr>
          </a:p>
          <a:p>
            <a:pPr marR="0" lvl="1" algn="just">
              <a:spcBef>
                <a:spcPts val="0"/>
              </a:spcBef>
              <a:spcAft>
                <a:spcPts val="0"/>
              </a:spcAft>
            </a:pPr>
            <a:r>
              <a:rPr lang="es-PR" sz="1700">
                <a:effectLst/>
                <a:latin typeface="Century Gothic" panose="020B0502020202020204" pitchFamily="34" charset="0"/>
                <a:ea typeface="Times New Roman" panose="02020603050405020304" pitchFamily="18" charset="0"/>
                <a:cs typeface="Times New Roman" panose="02020603050405020304" pitchFamily="18" charset="0"/>
              </a:rPr>
              <a:t>La Junta Revisora también podrá emitir aquellas órdenes que estime pertinentes en el proceso de evaluación de una solicitud de revisión. </a:t>
            </a:r>
          </a:p>
          <a:p>
            <a:pPr marR="0" lvl="1" algn="just">
              <a:spcBef>
                <a:spcPts val="0"/>
              </a:spcBef>
              <a:spcAft>
                <a:spcPts val="0"/>
              </a:spcAft>
            </a:pPr>
            <a:endParaRPr lang="es-PR" sz="1700">
              <a:latin typeface="Century Gothic" panose="020B0502020202020204" pitchFamily="34" charset="0"/>
              <a:ea typeface="Times New Roman" panose="02020603050405020304" pitchFamily="18" charset="0"/>
              <a:cs typeface="Times New Roman" panose="02020603050405020304" pitchFamily="18" charset="0"/>
            </a:endParaRPr>
          </a:p>
          <a:p>
            <a:pPr marR="0" lvl="1" algn="just">
              <a:spcBef>
                <a:spcPts val="0"/>
              </a:spcBef>
              <a:spcAft>
                <a:spcPts val="0"/>
              </a:spcAft>
            </a:pPr>
            <a:endParaRPr lang="es-PR" sz="1700">
              <a:latin typeface="Century Gothic" panose="020B0502020202020204" pitchFamily="34" charset="0"/>
              <a:ea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25CF9E4B-00B6-4BE9-BCC7-7C81EB5F0699}"/>
              </a:ext>
            </a:extLst>
          </p:cNvPr>
          <p:cNvSpPr txBox="1">
            <a:spLocks/>
          </p:cNvSpPr>
          <p:nvPr/>
        </p:nvSpPr>
        <p:spPr>
          <a:xfrm>
            <a:off x="744064" y="241904"/>
            <a:ext cx="8368233" cy="8782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PR" sz="3200" b="1">
                <a:solidFill>
                  <a:srgbClr val="002060"/>
                </a:solidFill>
                <a:latin typeface="Century Gothic" panose="020B0502020202020204" pitchFamily="34" charset="0"/>
              </a:rPr>
              <a:t>Junta Revisora de Subastas </a:t>
            </a:r>
          </a:p>
        </p:txBody>
      </p:sp>
      <p:sp>
        <p:nvSpPr>
          <p:cNvPr id="5" name="Rectangle: Rounded Corners 4">
            <a:extLst>
              <a:ext uri="{FF2B5EF4-FFF2-40B4-BE49-F238E27FC236}">
                <a16:creationId xmlns:a16="http://schemas.microsoft.com/office/drawing/2014/main" id="{1D5296E0-0837-42B9-9492-C1A958705330}"/>
              </a:ext>
            </a:extLst>
          </p:cNvPr>
          <p:cNvSpPr/>
          <p:nvPr/>
        </p:nvSpPr>
        <p:spPr>
          <a:xfrm>
            <a:off x="697991" y="334372"/>
            <a:ext cx="46073" cy="543519"/>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7" name="TextBox 6">
            <a:extLst>
              <a:ext uri="{FF2B5EF4-FFF2-40B4-BE49-F238E27FC236}">
                <a16:creationId xmlns:a16="http://schemas.microsoft.com/office/drawing/2014/main" id="{E4E3B45C-2BBC-41D5-8AFD-50EFFE6AD621}"/>
              </a:ext>
            </a:extLst>
          </p:cNvPr>
          <p:cNvSpPr txBox="1"/>
          <p:nvPr/>
        </p:nvSpPr>
        <p:spPr>
          <a:xfrm>
            <a:off x="790137" y="4234153"/>
            <a:ext cx="10611726" cy="1661993"/>
          </a:xfrm>
          <a:prstGeom prst="rect">
            <a:avLst/>
          </a:prstGeom>
          <a:noFill/>
        </p:spPr>
        <p:txBody>
          <a:bodyPr wrap="square">
            <a:spAutoFit/>
          </a:bodyPr>
          <a:lstStyle/>
          <a:p>
            <a:r>
              <a:rPr lang="es-ES" sz="1700">
                <a:solidFill>
                  <a:srgbClr val="0070C0"/>
                </a:solidFill>
                <a:latin typeface="Century Gothic" panose="020B0502020202020204" pitchFamily="34" charset="0"/>
                <a:ea typeface="+mj-ea"/>
                <a:cs typeface="+mj-cs"/>
              </a:rPr>
              <a:t>Revisión Judicial</a:t>
            </a:r>
          </a:p>
          <a:p>
            <a:pPr marL="285750" indent="-285750">
              <a:buFont typeface="Arial" panose="020B0604020202020204" pitchFamily="34" charset="0"/>
              <a:buChar char="•"/>
            </a:pPr>
            <a:endParaRPr lang="es-ES" sz="1700"/>
          </a:p>
          <a:p>
            <a:pPr marL="1200150" lvl="2" indent="-285750" algn="just">
              <a:buFont typeface="Arial" panose="020B0604020202020204" pitchFamily="34" charset="0"/>
              <a:buChar char="•"/>
            </a:pPr>
            <a:r>
              <a:rPr lang="es-ES" sz="1700">
                <a:latin typeface="Century Gothic" panose="020B0502020202020204" pitchFamily="34" charset="0"/>
              </a:rPr>
              <a:t>Cualquier parte adversamente afectada por la decisión de la Junta Revisora, tendrá 20 días contados a partir del archivo en autos de la notificación de la Resolución de la Junta Revisora, para  presentar un recurso de Revisión Administrativa ante el Tribunal de Apelaciones</a:t>
            </a:r>
          </a:p>
        </p:txBody>
      </p:sp>
    </p:spTree>
    <p:extLst>
      <p:ext uri="{BB962C8B-B14F-4D97-AF65-F5344CB8AC3E}">
        <p14:creationId xmlns:p14="http://schemas.microsoft.com/office/powerpoint/2010/main" val="39717514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149A7-FE2A-4B2E-AAC4-0A05176074C7}"/>
              </a:ext>
            </a:extLst>
          </p:cNvPr>
          <p:cNvSpPr>
            <a:spLocks noGrp="1"/>
          </p:cNvSpPr>
          <p:nvPr>
            <p:ph type="title"/>
          </p:nvPr>
        </p:nvSpPr>
        <p:spPr>
          <a:xfrm>
            <a:off x="744064" y="877891"/>
            <a:ext cx="9734607" cy="527499"/>
          </a:xfrm>
        </p:spPr>
        <p:txBody>
          <a:bodyPr>
            <a:noAutofit/>
          </a:bodyPr>
          <a:lstStyle/>
          <a:p>
            <a:r>
              <a:rPr lang="es-PR" sz="1800">
                <a:solidFill>
                  <a:srgbClr val="0070C0"/>
                </a:solidFill>
                <a:latin typeface="Century Gothic" panose="020B0502020202020204" pitchFamily="34" charset="0"/>
              </a:rPr>
              <a:t>Algunas recomendaciones para evitar errores comunes en las solicitudes de revisión:</a:t>
            </a:r>
          </a:p>
        </p:txBody>
      </p:sp>
      <p:sp>
        <p:nvSpPr>
          <p:cNvPr id="4" name="Title 1">
            <a:extLst>
              <a:ext uri="{FF2B5EF4-FFF2-40B4-BE49-F238E27FC236}">
                <a16:creationId xmlns:a16="http://schemas.microsoft.com/office/drawing/2014/main" id="{25CF9E4B-00B6-4BE9-BCC7-7C81EB5F0699}"/>
              </a:ext>
            </a:extLst>
          </p:cNvPr>
          <p:cNvSpPr txBox="1">
            <a:spLocks/>
          </p:cNvSpPr>
          <p:nvPr/>
        </p:nvSpPr>
        <p:spPr>
          <a:xfrm>
            <a:off x="744064" y="241904"/>
            <a:ext cx="8368233" cy="8782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Junta Revisora de </a:t>
            </a:r>
            <a:r>
              <a:rPr lang="en-US" sz="3200" b="1" err="1">
                <a:solidFill>
                  <a:srgbClr val="002060"/>
                </a:solidFill>
                <a:latin typeface="Century Gothic" panose="020B0502020202020204" pitchFamily="34" charset="0"/>
              </a:rPr>
              <a:t>Subastas</a:t>
            </a:r>
            <a:r>
              <a:rPr lang="en-US" sz="3200" b="1">
                <a:solidFill>
                  <a:srgbClr val="002060"/>
                </a:solidFill>
                <a:latin typeface="Century Gothic" panose="020B0502020202020204" pitchFamily="34" charset="0"/>
              </a:rPr>
              <a:t> </a:t>
            </a:r>
          </a:p>
        </p:txBody>
      </p:sp>
      <p:sp>
        <p:nvSpPr>
          <p:cNvPr id="5" name="Rectangle: Rounded Corners 4">
            <a:extLst>
              <a:ext uri="{FF2B5EF4-FFF2-40B4-BE49-F238E27FC236}">
                <a16:creationId xmlns:a16="http://schemas.microsoft.com/office/drawing/2014/main" id="{1D5296E0-0837-42B9-9492-C1A958705330}"/>
              </a:ext>
            </a:extLst>
          </p:cNvPr>
          <p:cNvSpPr/>
          <p:nvPr/>
        </p:nvSpPr>
        <p:spPr>
          <a:xfrm>
            <a:off x="697991" y="334372"/>
            <a:ext cx="46073" cy="543519"/>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10" name="TextBox 9">
            <a:extLst>
              <a:ext uri="{FF2B5EF4-FFF2-40B4-BE49-F238E27FC236}">
                <a16:creationId xmlns:a16="http://schemas.microsoft.com/office/drawing/2014/main" id="{570B0B07-8C49-4910-9789-0112E90EA2D4}"/>
              </a:ext>
            </a:extLst>
          </p:cNvPr>
          <p:cNvSpPr txBox="1"/>
          <p:nvPr/>
        </p:nvSpPr>
        <p:spPr>
          <a:xfrm>
            <a:off x="744064" y="1756156"/>
            <a:ext cx="10250001" cy="4524315"/>
          </a:xfrm>
          <a:prstGeom prst="rect">
            <a:avLst/>
          </a:prstGeom>
          <a:noFill/>
        </p:spPr>
        <p:txBody>
          <a:bodyPr wrap="square">
            <a:spAutoFit/>
          </a:bodyPr>
          <a:lstStyle/>
          <a:p>
            <a:pPr marL="742950" marR="0" lvl="1" indent="-285750" algn="just">
              <a:spcBef>
                <a:spcPts val="0"/>
              </a:spcBef>
              <a:spcAft>
                <a:spcPts val="0"/>
              </a:spcAft>
              <a:buFont typeface="Arial" panose="020B0604020202020204" pitchFamily="34" charset="0"/>
              <a:buChar char="•"/>
            </a:pPr>
            <a:r>
              <a:rPr lang="es-ES">
                <a:effectLst/>
                <a:latin typeface="Century Gothic" panose="020B0502020202020204" pitchFamily="34" charset="0"/>
                <a:ea typeface="Times New Roman" panose="02020603050405020304" pitchFamily="18" charset="0"/>
                <a:cs typeface="Times New Roman" panose="02020603050405020304" pitchFamily="18" charset="0"/>
              </a:rPr>
              <a:t>Asegurarse que notifican a todas las partes requerida por la Ley Núm. 73-2019, según enmendad, a la ASG, la Junta de Subastas que emitió la adjudicación recurrida y al licitador agraciado. </a:t>
            </a:r>
          </a:p>
          <a:p>
            <a:pPr marL="742950" marR="0" lvl="1" indent="-285750" algn="just">
              <a:spcBef>
                <a:spcPts val="0"/>
              </a:spcBef>
              <a:spcAft>
                <a:spcPts val="0"/>
              </a:spcAft>
              <a:buFont typeface="Arial" panose="020B0604020202020204" pitchFamily="34" charset="0"/>
              <a:buChar char="•"/>
            </a:pPr>
            <a:endParaRPr lang="en-PR">
              <a:effectLst/>
              <a:latin typeface="Century Gothic" panose="020B0502020202020204" pitchFamily="34" charset="0"/>
              <a:ea typeface="Calibri" panose="020F0502020204030204" pitchFamily="34" charset="0"/>
              <a:cs typeface="Times New Roman" panose="02020603050405020304" pitchFamily="18" charset="0"/>
            </a:endParaRPr>
          </a:p>
          <a:p>
            <a:pPr marL="742950" marR="0" lvl="1" indent="-285750" algn="just">
              <a:spcBef>
                <a:spcPts val="0"/>
              </a:spcBef>
              <a:spcAft>
                <a:spcPts val="0"/>
              </a:spcAft>
              <a:buFont typeface="Arial" panose="020B0604020202020204" pitchFamily="34" charset="0"/>
              <a:buChar char="•"/>
            </a:pPr>
            <a:r>
              <a:rPr lang="es-ES">
                <a:effectLst/>
                <a:latin typeface="Century Gothic" panose="020B0502020202020204" pitchFamily="34" charset="0"/>
                <a:ea typeface="Times New Roman" panose="02020603050405020304" pitchFamily="18" charset="0"/>
                <a:cs typeface="Times New Roman" panose="02020603050405020304" pitchFamily="18" charset="0"/>
              </a:rPr>
              <a:t>Certificar a la Junta Revisora en el recurso de revisión que notificaron a todas las partes requeridas. </a:t>
            </a:r>
          </a:p>
          <a:p>
            <a:pPr marL="742950" marR="0" lvl="1" indent="-285750" algn="just">
              <a:spcBef>
                <a:spcPts val="0"/>
              </a:spcBef>
              <a:spcAft>
                <a:spcPts val="0"/>
              </a:spcAft>
              <a:buFont typeface="Arial" panose="020B0604020202020204" pitchFamily="34" charset="0"/>
              <a:buChar char="•"/>
            </a:pPr>
            <a:endParaRPr lang="en-PR">
              <a:effectLst/>
              <a:latin typeface="Century Gothic" panose="020B0502020202020204" pitchFamily="34" charset="0"/>
              <a:ea typeface="Calibri" panose="020F0502020204030204" pitchFamily="34" charset="0"/>
              <a:cs typeface="Times New Roman" panose="02020603050405020304" pitchFamily="18" charset="0"/>
            </a:endParaRPr>
          </a:p>
          <a:p>
            <a:pPr marL="742950" marR="0" lvl="1" indent="-285750" algn="just">
              <a:spcBef>
                <a:spcPts val="0"/>
              </a:spcBef>
              <a:spcAft>
                <a:spcPts val="0"/>
              </a:spcAft>
              <a:buFont typeface="Arial" panose="020B0604020202020204" pitchFamily="34" charset="0"/>
              <a:buChar char="•"/>
            </a:pPr>
            <a:r>
              <a:rPr lang="es-ES">
                <a:effectLst/>
                <a:latin typeface="Century Gothic" panose="020B0502020202020204" pitchFamily="34" charset="0"/>
                <a:ea typeface="Times New Roman" panose="02020603050405020304" pitchFamily="18" charset="0"/>
                <a:cs typeface="Times New Roman" panose="02020603050405020304" pitchFamily="18" charset="0"/>
              </a:rPr>
              <a:t>Se recomienda a las partes recurridas que se expresen. </a:t>
            </a:r>
          </a:p>
          <a:p>
            <a:pPr marL="742950" marR="0" lvl="1" indent="-285750" algn="just">
              <a:spcBef>
                <a:spcPts val="0"/>
              </a:spcBef>
              <a:spcAft>
                <a:spcPts val="0"/>
              </a:spcAft>
              <a:buFont typeface="Arial" panose="020B0604020202020204" pitchFamily="34" charset="0"/>
              <a:buChar char="•"/>
            </a:pPr>
            <a:endParaRPr lang="es-ES">
              <a:effectLst/>
              <a:latin typeface="Century Gothic" panose="020B0502020202020204" pitchFamily="34" charset="0"/>
              <a:ea typeface="Times New Roman" panose="02020603050405020304" pitchFamily="18" charset="0"/>
              <a:cs typeface="Times New Roman" panose="02020603050405020304" pitchFamily="18" charset="0"/>
            </a:endParaRPr>
          </a:p>
          <a:p>
            <a:pPr marL="742950" marR="0" lvl="1" indent="-285750" algn="just">
              <a:spcBef>
                <a:spcPts val="0"/>
              </a:spcBef>
              <a:spcAft>
                <a:spcPts val="0"/>
              </a:spcAft>
              <a:buFont typeface="Arial" panose="020B0604020202020204" pitchFamily="34" charset="0"/>
              <a:buChar char="•"/>
            </a:pPr>
            <a:r>
              <a:rPr lang="es-ES">
                <a:effectLst/>
                <a:latin typeface="Century Gothic" panose="020B0502020202020204" pitchFamily="34" charset="0"/>
                <a:ea typeface="Times New Roman" panose="02020603050405020304" pitchFamily="18" charset="0"/>
                <a:cs typeface="Times New Roman" panose="02020603050405020304" pitchFamily="18" charset="0"/>
              </a:rPr>
              <a:t>El recurrente debe exponer hechos concretos en su escrito que considera fueron errores de la Junta de Subastas. No alegaciones generales o conjeturas. </a:t>
            </a:r>
          </a:p>
          <a:p>
            <a:pPr marL="742950" marR="0" lvl="1" indent="-285750" algn="just">
              <a:spcBef>
                <a:spcPts val="0"/>
              </a:spcBef>
              <a:spcAft>
                <a:spcPts val="0"/>
              </a:spcAft>
              <a:buFont typeface="Arial" panose="020B0604020202020204" pitchFamily="34" charset="0"/>
              <a:buChar char="•"/>
            </a:pPr>
            <a:endParaRPr lang="en-PR">
              <a:effectLst/>
              <a:latin typeface="Century Gothic" panose="020B0502020202020204" pitchFamily="34" charset="0"/>
              <a:ea typeface="Calibri" panose="020F0502020204030204" pitchFamily="34" charset="0"/>
              <a:cs typeface="Times New Roman" panose="02020603050405020304" pitchFamily="18" charset="0"/>
            </a:endParaRPr>
          </a:p>
          <a:p>
            <a:pPr marL="742950" marR="0" lvl="1" indent="-285750" algn="just">
              <a:spcBef>
                <a:spcPts val="0"/>
              </a:spcBef>
              <a:spcAft>
                <a:spcPts val="0"/>
              </a:spcAft>
              <a:buFont typeface="Arial" panose="020B0604020202020204" pitchFamily="34" charset="0"/>
              <a:buChar char="•"/>
            </a:pPr>
            <a:r>
              <a:rPr lang="es-ES">
                <a:effectLst/>
                <a:latin typeface="Century Gothic" panose="020B0502020202020204" pitchFamily="34" charset="0"/>
                <a:ea typeface="Times New Roman" panose="02020603050405020304" pitchFamily="18" charset="0"/>
                <a:cs typeface="Times New Roman" panose="02020603050405020304" pitchFamily="18" charset="0"/>
              </a:rPr>
              <a:t>Presentar la solicitud al correo electrónico de la Junta Revisora (no al de la Junta de Subastas o el Área de Adquisiciones) o personalmente en las oficinas de la Junta Revisora. No se atenderán recursos que no estén dirigidos a la Junta Revisora y/o presentados a nuestro email o a la mano.  </a:t>
            </a:r>
            <a:endParaRPr lang="en-PR">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820286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AB554D4-2C58-418C-9BBE-33A2631A2A7D}"/>
              </a:ext>
            </a:extLst>
          </p:cNvPr>
          <p:cNvSpPr txBox="1">
            <a:spLocks/>
          </p:cNvSpPr>
          <p:nvPr/>
        </p:nvSpPr>
        <p:spPr>
          <a:xfrm>
            <a:off x="744064" y="241904"/>
            <a:ext cx="8368233" cy="8782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002060"/>
                </a:solidFill>
                <a:latin typeface="Century Gothic" panose="020B0502020202020204" pitchFamily="34" charset="0"/>
              </a:rPr>
              <a:t>Junta </a:t>
            </a:r>
            <a:r>
              <a:rPr lang="en-US" sz="3200" b="1" err="1">
                <a:solidFill>
                  <a:srgbClr val="002060"/>
                </a:solidFill>
                <a:latin typeface="Century Gothic" panose="020B0502020202020204" pitchFamily="34" charset="0"/>
              </a:rPr>
              <a:t>Revisora</a:t>
            </a:r>
            <a:r>
              <a:rPr lang="en-US" sz="3200" b="1">
                <a:solidFill>
                  <a:srgbClr val="002060"/>
                </a:solidFill>
                <a:latin typeface="Century Gothic" panose="020B0502020202020204" pitchFamily="34" charset="0"/>
              </a:rPr>
              <a:t> de </a:t>
            </a:r>
            <a:r>
              <a:rPr lang="en-US" sz="3200" b="1" err="1">
                <a:solidFill>
                  <a:srgbClr val="002060"/>
                </a:solidFill>
                <a:latin typeface="Century Gothic" panose="020B0502020202020204" pitchFamily="34" charset="0"/>
              </a:rPr>
              <a:t>Subastas</a:t>
            </a:r>
            <a:r>
              <a:rPr lang="en-US" sz="3200" b="1">
                <a:solidFill>
                  <a:srgbClr val="002060"/>
                </a:solidFill>
                <a:latin typeface="Century Gothic" panose="020B0502020202020204" pitchFamily="34" charset="0"/>
              </a:rPr>
              <a:t> </a:t>
            </a:r>
          </a:p>
        </p:txBody>
      </p:sp>
      <p:sp>
        <p:nvSpPr>
          <p:cNvPr id="5" name="Rectangle: Rounded Corners 4">
            <a:extLst>
              <a:ext uri="{FF2B5EF4-FFF2-40B4-BE49-F238E27FC236}">
                <a16:creationId xmlns:a16="http://schemas.microsoft.com/office/drawing/2014/main" id="{F85E81EF-5DD0-45ED-96C3-EA240E7C0676}"/>
              </a:ext>
            </a:extLst>
          </p:cNvPr>
          <p:cNvSpPr/>
          <p:nvPr/>
        </p:nvSpPr>
        <p:spPr>
          <a:xfrm>
            <a:off x="697991" y="334372"/>
            <a:ext cx="46073" cy="543519"/>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6" name="Title 1">
            <a:extLst>
              <a:ext uri="{FF2B5EF4-FFF2-40B4-BE49-F238E27FC236}">
                <a16:creationId xmlns:a16="http://schemas.microsoft.com/office/drawing/2014/main" id="{137BF729-D7F2-475E-9567-C20775F7CA09}"/>
              </a:ext>
            </a:extLst>
          </p:cNvPr>
          <p:cNvSpPr>
            <a:spLocks noGrp="1"/>
          </p:cNvSpPr>
          <p:nvPr>
            <p:ph type="title"/>
          </p:nvPr>
        </p:nvSpPr>
        <p:spPr>
          <a:xfrm>
            <a:off x="901719" y="1214762"/>
            <a:ext cx="10778564" cy="527499"/>
          </a:xfrm>
        </p:spPr>
        <p:txBody>
          <a:bodyPr>
            <a:noAutofit/>
          </a:bodyPr>
          <a:lstStyle/>
          <a:p>
            <a:r>
              <a:rPr lang="en-US" sz="1800">
                <a:solidFill>
                  <a:srgbClr val="0070C0"/>
                </a:solidFill>
                <a:latin typeface="Century Gothic" panose="020B0502020202020204" pitchFamily="34" charset="0"/>
              </a:rPr>
              <a:t>Dispone el Art. 6 (y) de la Ley Núm. 14-2004, </a:t>
            </a:r>
            <a:r>
              <a:rPr lang="en-US" sz="1800" err="1">
                <a:solidFill>
                  <a:srgbClr val="0070C0"/>
                </a:solidFill>
                <a:latin typeface="Century Gothic" panose="020B0502020202020204" pitchFamily="34" charset="0"/>
              </a:rPr>
              <a:t>según</a:t>
            </a:r>
            <a:r>
              <a:rPr lang="en-US" sz="1800">
                <a:solidFill>
                  <a:srgbClr val="0070C0"/>
                </a:solidFill>
                <a:latin typeface="Century Gothic" panose="020B0502020202020204" pitchFamily="34" charset="0"/>
              </a:rPr>
              <a:t> </a:t>
            </a:r>
            <a:r>
              <a:rPr lang="en-US" sz="1800" err="1">
                <a:solidFill>
                  <a:srgbClr val="0070C0"/>
                </a:solidFill>
                <a:latin typeface="Century Gothic" panose="020B0502020202020204" pitchFamily="34" charset="0"/>
              </a:rPr>
              <a:t>enmendada</a:t>
            </a:r>
            <a:r>
              <a:rPr lang="en-US" sz="1800">
                <a:solidFill>
                  <a:srgbClr val="0070C0"/>
                </a:solidFill>
                <a:latin typeface="Century Gothic" panose="020B0502020202020204" pitchFamily="34" charset="0"/>
              </a:rPr>
              <a:t> “Ley para la Inversión en la </a:t>
            </a:r>
            <a:r>
              <a:rPr lang="en-US" sz="1800" err="1">
                <a:solidFill>
                  <a:srgbClr val="0070C0"/>
                </a:solidFill>
                <a:latin typeface="Century Gothic" panose="020B0502020202020204" pitchFamily="34" charset="0"/>
              </a:rPr>
              <a:t>Industria</a:t>
            </a:r>
            <a:r>
              <a:rPr lang="en-US" sz="1800">
                <a:solidFill>
                  <a:srgbClr val="0070C0"/>
                </a:solidFill>
                <a:latin typeface="Century Gothic" panose="020B0502020202020204" pitchFamily="34" charset="0"/>
              </a:rPr>
              <a:t> Puertorriqueña” que:</a:t>
            </a:r>
            <a:endParaRPr lang="es-PR" sz="1800">
              <a:solidFill>
                <a:srgbClr val="0070C0"/>
              </a:solidFill>
              <a:latin typeface="Century Gothic" panose="020B0502020202020204" pitchFamily="34" charset="0"/>
            </a:endParaRPr>
          </a:p>
        </p:txBody>
      </p:sp>
      <p:sp>
        <p:nvSpPr>
          <p:cNvPr id="7" name="Rectangle: Rounded Corners 6">
            <a:extLst>
              <a:ext uri="{FF2B5EF4-FFF2-40B4-BE49-F238E27FC236}">
                <a16:creationId xmlns:a16="http://schemas.microsoft.com/office/drawing/2014/main" id="{D7328B57-53F7-4ED0-A605-1353AD4E74BC}"/>
              </a:ext>
            </a:extLst>
          </p:cNvPr>
          <p:cNvSpPr/>
          <p:nvPr/>
        </p:nvSpPr>
        <p:spPr>
          <a:xfrm>
            <a:off x="2469930" y="2215767"/>
            <a:ext cx="6926917" cy="2219599"/>
          </a:xfrm>
          <a:prstGeom prst="roundRect">
            <a:avLst>
              <a:gd name="adj" fmla="val 4484"/>
            </a:avLst>
          </a:prstGeom>
          <a:noFill/>
          <a:ln w="571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1" indent="-285750" algn="just" defTabSz="4572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rPr>
              <a:t>La Junta de Inversión deberá solicitar colaboración a la </a:t>
            </a:r>
            <a:r>
              <a:rPr kumimoji="0" lang="en-US" sz="18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rPr>
              <a:t>Junta de Revisión de la ASG</a:t>
            </a:r>
            <a:r>
              <a:rPr kumimoji="0" lang="en-US"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rPr>
              <a:t>, como entidad con peritaje en torno al proceso de compras del Gobierno de Puerto Rico, cuando a su juicio  sea necesario para asegurar  el cumplimiento con las disposiciones de dicha ley.  </a:t>
            </a:r>
            <a:endParaRPr kumimoji="0" lang="es-ES"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a:p>
            <a:pPr marL="628650" marR="0" lvl="1" indent="-171450" algn="ctr"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PR" sz="12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33782362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71FFCAB-08B5-4B62-A852-C49C65CDB9D4}"/>
              </a:ext>
            </a:extLst>
          </p:cNvPr>
          <p:cNvSpPr txBox="1">
            <a:spLocks/>
          </p:cNvSpPr>
          <p:nvPr/>
        </p:nvSpPr>
        <p:spPr>
          <a:xfrm>
            <a:off x="744065" y="315474"/>
            <a:ext cx="10473512" cy="878265"/>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err="1">
                <a:solidFill>
                  <a:srgbClr val="002060"/>
                </a:solidFill>
                <a:latin typeface="Century Gothic" panose="020B0502020202020204" pitchFamily="34" charset="0"/>
              </a:rPr>
              <a:t>Discusión</a:t>
            </a:r>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última</a:t>
            </a:r>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jurisprudencia</a:t>
            </a:r>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sobre</a:t>
            </a:r>
            <a:r>
              <a:rPr lang="en-US" sz="3200" b="1">
                <a:solidFill>
                  <a:srgbClr val="002060"/>
                </a:solidFill>
                <a:latin typeface="Century Gothic" panose="020B0502020202020204" pitchFamily="34" charset="0"/>
              </a:rPr>
              <a:t> </a:t>
            </a:r>
            <a:r>
              <a:rPr lang="en-US" sz="3200" b="1" err="1">
                <a:solidFill>
                  <a:srgbClr val="002060"/>
                </a:solidFill>
                <a:latin typeface="Century Gothic" panose="020B0502020202020204" pitchFamily="34" charset="0"/>
              </a:rPr>
              <a:t>porciento</a:t>
            </a:r>
            <a:r>
              <a:rPr lang="en-US" sz="3200" b="1">
                <a:solidFill>
                  <a:srgbClr val="002060"/>
                </a:solidFill>
                <a:latin typeface="Century Gothic" panose="020B0502020202020204" pitchFamily="34" charset="0"/>
              </a:rPr>
              <a:t> de </a:t>
            </a:r>
            <a:r>
              <a:rPr lang="en-US" sz="3200" b="1" err="1">
                <a:solidFill>
                  <a:srgbClr val="002060"/>
                </a:solidFill>
                <a:latin typeface="Century Gothic" panose="020B0502020202020204" pitchFamily="34" charset="0"/>
              </a:rPr>
              <a:t>preferencia</a:t>
            </a:r>
            <a:r>
              <a:rPr lang="en-US" sz="3200" b="1">
                <a:solidFill>
                  <a:srgbClr val="002060"/>
                </a:solidFill>
                <a:latin typeface="Century Gothic" panose="020B0502020202020204" pitchFamily="34" charset="0"/>
              </a:rPr>
              <a:t> </a:t>
            </a:r>
          </a:p>
        </p:txBody>
      </p:sp>
      <p:sp>
        <p:nvSpPr>
          <p:cNvPr id="5" name="Rectangle: Rounded Corners 4">
            <a:extLst>
              <a:ext uri="{FF2B5EF4-FFF2-40B4-BE49-F238E27FC236}">
                <a16:creationId xmlns:a16="http://schemas.microsoft.com/office/drawing/2014/main" id="{5D393913-62D4-4497-B23E-97B5E3C201A6}"/>
              </a:ext>
            </a:extLst>
          </p:cNvPr>
          <p:cNvSpPr/>
          <p:nvPr/>
        </p:nvSpPr>
        <p:spPr>
          <a:xfrm>
            <a:off x="697991" y="334372"/>
            <a:ext cx="46073" cy="543519"/>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graphicFrame>
        <p:nvGraphicFramePr>
          <p:cNvPr id="7" name="Table 7">
            <a:extLst>
              <a:ext uri="{FF2B5EF4-FFF2-40B4-BE49-F238E27FC236}">
                <a16:creationId xmlns:a16="http://schemas.microsoft.com/office/drawing/2014/main" id="{854BE899-3A63-49FB-9F11-30CBF40811F5}"/>
              </a:ext>
            </a:extLst>
          </p:cNvPr>
          <p:cNvGraphicFramePr>
            <a:graphicFrameLocks noGrp="1"/>
          </p:cNvGraphicFramePr>
          <p:nvPr>
            <p:extLst>
              <p:ext uri="{D42A27DB-BD31-4B8C-83A1-F6EECF244321}">
                <p14:modId xmlns:p14="http://schemas.microsoft.com/office/powerpoint/2010/main" val="1996348295"/>
              </p:ext>
            </p:extLst>
          </p:nvPr>
        </p:nvGraphicFramePr>
        <p:xfrm>
          <a:off x="1895365" y="2811224"/>
          <a:ext cx="8128000" cy="212344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674252391"/>
                    </a:ext>
                  </a:extLst>
                </a:gridCol>
                <a:gridCol w="2032000">
                  <a:extLst>
                    <a:ext uri="{9D8B030D-6E8A-4147-A177-3AD203B41FA5}">
                      <a16:colId xmlns:a16="http://schemas.microsoft.com/office/drawing/2014/main" val="2467134201"/>
                    </a:ext>
                  </a:extLst>
                </a:gridCol>
                <a:gridCol w="2032000">
                  <a:extLst>
                    <a:ext uri="{9D8B030D-6E8A-4147-A177-3AD203B41FA5}">
                      <a16:colId xmlns:a16="http://schemas.microsoft.com/office/drawing/2014/main" val="651228015"/>
                    </a:ext>
                  </a:extLst>
                </a:gridCol>
                <a:gridCol w="2032000">
                  <a:extLst>
                    <a:ext uri="{9D8B030D-6E8A-4147-A177-3AD203B41FA5}">
                      <a16:colId xmlns:a16="http://schemas.microsoft.com/office/drawing/2014/main" val="1093808943"/>
                    </a:ext>
                  </a:extLst>
                </a:gridCol>
              </a:tblGrid>
              <a:tr h="370840">
                <a:tc>
                  <a:txBody>
                    <a:bodyPr/>
                    <a:lstStyle/>
                    <a:p>
                      <a:pPr algn="ctr"/>
                      <a:r>
                        <a:rPr lang="en-US" err="1"/>
                        <a:t>Licitador</a:t>
                      </a:r>
                      <a:endParaRPr lang="es-PR"/>
                    </a:p>
                  </a:txBody>
                  <a:tcPr/>
                </a:tc>
                <a:tc>
                  <a:txBody>
                    <a:bodyPr/>
                    <a:lstStyle/>
                    <a:p>
                      <a:pPr algn="ctr"/>
                      <a:r>
                        <a:rPr lang="en-US" err="1"/>
                        <a:t>Propuesta</a:t>
                      </a:r>
                      <a:endParaRPr lang="es-PR"/>
                    </a:p>
                  </a:txBody>
                  <a:tcPr/>
                </a:tc>
                <a:tc>
                  <a:txBody>
                    <a:bodyPr/>
                    <a:lstStyle/>
                    <a:p>
                      <a:pPr algn="ctr"/>
                      <a:r>
                        <a:rPr lang="en-US" err="1"/>
                        <a:t>Porciento</a:t>
                      </a:r>
                      <a:r>
                        <a:rPr lang="en-US"/>
                        <a:t> de </a:t>
                      </a:r>
                      <a:r>
                        <a:rPr lang="en-US" err="1"/>
                        <a:t>Preferencia</a:t>
                      </a:r>
                      <a:endParaRPr lang="es-PR"/>
                    </a:p>
                  </a:txBody>
                  <a:tcPr/>
                </a:tc>
                <a:tc>
                  <a:txBody>
                    <a:bodyPr/>
                    <a:lstStyle/>
                    <a:p>
                      <a:pPr algn="ctr"/>
                      <a:r>
                        <a:rPr lang="en-US" err="1"/>
                        <a:t>Propuesta</a:t>
                      </a:r>
                      <a:r>
                        <a:rPr lang="en-US"/>
                        <a:t> </a:t>
                      </a:r>
                      <a:r>
                        <a:rPr lang="en-US" err="1"/>
                        <a:t>Ajustada</a:t>
                      </a:r>
                      <a:endParaRPr lang="es-PR"/>
                    </a:p>
                  </a:txBody>
                  <a:tcPr/>
                </a:tc>
                <a:extLst>
                  <a:ext uri="{0D108BD9-81ED-4DB2-BD59-A6C34878D82A}">
                    <a16:rowId xmlns:a16="http://schemas.microsoft.com/office/drawing/2014/main" val="1642820183"/>
                  </a:ext>
                </a:extLst>
              </a:tr>
              <a:tr h="370840">
                <a:tc>
                  <a:txBody>
                    <a:bodyPr/>
                    <a:lstStyle/>
                    <a:p>
                      <a:pPr algn="ctr"/>
                      <a:r>
                        <a:rPr lang="en-US"/>
                        <a:t>1</a:t>
                      </a:r>
                      <a:endParaRPr lang="es-PR"/>
                    </a:p>
                  </a:txBody>
                  <a:tcPr/>
                </a:tc>
                <a:tc>
                  <a:txBody>
                    <a:bodyPr/>
                    <a:lstStyle/>
                    <a:p>
                      <a:pPr algn="ctr"/>
                      <a:r>
                        <a:rPr lang="en-US"/>
                        <a:t>$ 929,703</a:t>
                      </a:r>
                      <a:endParaRPr lang="es-PR"/>
                    </a:p>
                  </a:txBody>
                  <a:tcPr/>
                </a:tc>
                <a:tc>
                  <a:txBody>
                    <a:bodyPr/>
                    <a:lstStyle/>
                    <a:p>
                      <a:pPr algn="ctr"/>
                      <a:r>
                        <a:rPr lang="en-US"/>
                        <a:t>10% ($92,970.30)</a:t>
                      </a:r>
                      <a:endParaRPr lang="es-PR"/>
                    </a:p>
                  </a:txBody>
                  <a:tcPr/>
                </a:tc>
                <a:tc>
                  <a:txBody>
                    <a:bodyPr/>
                    <a:lstStyle/>
                    <a:p>
                      <a:pPr algn="ctr"/>
                      <a:r>
                        <a:rPr lang="en-US"/>
                        <a:t>$ 836,732.70</a:t>
                      </a:r>
                      <a:endParaRPr lang="es-PR"/>
                    </a:p>
                  </a:txBody>
                  <a:tcPr/>
                </a:tc>
                <a:extLst>
                  <a:ext uri="{0D108BD9-81ED-4DB2-BD59-A6C34878D82A}">
                    <a16:rowId xmlns:a16="http://schemas.microsoft.com/office/drawing/2014/main" val="1885212858"/>
                  </a:ext>
                </a:extLst>
              </a:tr>
              <a:tr h="370840">
                <a:tc>
                  <a:txBody>
                    <a:bodyPr/>
                    <a:lstStyle/>
                    <a:p>
                      <a:pPr algn="ctr"/>
                      <a:r>
                        <a:rPr lang="en-US"/>
                        <a:t>2</a:t>
                      </a:r>
                      <a:endParaRPr lang="es-PR"/>
                    </a:p>
                  </a:txBody>
                  <a:tcPr/>
                </a:tc>
                <a:tc>
                  <a:txBody>
                    <a:bodyPr/>
                    <a:lstStyle/>
                    <a:p>
                      <a:pPr algn="ctr"/>
                      <a:r>
                        <a:rPr lang="en-US"/>
                        <a:t>$ 889,700</a:t>
                      </a:r>
                      <a:endParaRPr lang="es-PR"/>
                    </a:p>
                  </a:txBody>
                  <a:tcPr/>
                </a:tc>
                <a:tc>
                  <a:txBody>
                    <a:bodyPr/>
                    <a:lstStyle/>
                    <a:p>
                      <a:pPr algn="ctr"/>
                      <a:r>
                        <a:rPr lang="en-US"/>
                        <a:t>0%</a:t>
                      </a:r>
                      <a:endParaRPr lang="es-PR"/>
                    </a:p>
                  </a:txBody>
                  <a:tcPr/>
                </a:tc>
                <a:tc>
                  <a:txBody>
                    <a:bodyPr/>
                    <a:lstStyle/>
                    <a:p>
                      <a:pPr algn="ctr"/>
                      <a:r>
                        <a:rPr lang="en-US"/>
                        <a:t>$ 889,700</a:t>
                      </a:r>
                      <a:endParaRPr lang="es-PR"/>
                    </a:p>
                  </a:txBody>
                  <a:tcPr/>
                </a:tc>
                <a:extLst>
                  <a:ext uri="{0D108BD9-81ED-4DB2-BD59-A6C34878D82A}">
                    <a16:rowId xmlns:a16="http://schemas.microsoft.com/office/drawing/2014/main" val="3109873745"/>
                  </a:ext>
                </a:extLst>
              </a:tr>
              <a:tr h="370840">
                <a:tc>
                  <a:txBody>
                    <a:bodyPr/>
                    <a:lstStyle/>
                    <a:p>
                      <a:pPr algn="ctr"/>
                      <a:r>
                        <a:rPr lang="en-US"/>
                        <a:t>3</a:t>
                      </a:r>
                      <a:endParaRPr lang="es-PR"/>
                    </a:p>
                  </a:txBody>
                  <a:tcPr/>
                </a:tc>
                <a:tc>
                  <a:txBody>
                    <a:bodyPr/>
                    <a:lstStyle/>
                    <a:p>
                      <a:pPr algn="ctr"/>
                      <a:r>
                        <a:rPr lang="en-US"/>
                        <a:t>$ 1,104,598</a:t>
                      </a:r>
                      <a:endParaRPr lang="es-PR"/>
                    </a:p>
                  </a:txBody>
                  <a:tcPr/>
                </a:tc>
                <a:tc>
                  <a:txBody>
                    <a:bodyPr/>
                    <a:lstStyle/>
                    <a:p>
                      <a:pPr algn="ctr"/>
                      <a:r>
                        <a:rPr lang="en-US"/>
                        <a:t>0%</a:t>
                      </a:r>
                      <a:endParaRPr lang="es-PR"/>
                    </a:p>
                  </a:txBody>
                  <a:tcPr/>
                </a:tc>
                <a:tc>
                  <a:txBody>
                    <a:bodyPr/>
                    <a:lstStyle/>
                    <a:p>
                      <a:pPr algn="ctr"/>
                      <a:r>
                        <a:rPr lang="en-US"/>
                        <a:t>$ 1,104,598</a:t>
                      </a:r>
                      <a:endParaRPr lang="es-PR"/>
                    </a:p>
                  </a:txBody>
                  <a:tcPr/>
                </a:tc>
                <a:extLst>
                  <a:ext uri="{0D108BD9-81ED-4DB2-BD59-A6C34878D82A}">
                    <a16:rowId xmlns:a16="http://schemas.microsoft.com/office/drawing/2014/main" val="2780749280"/>
                  </a:ext>
                </a:extLst>
              </a:tr>
              <a:tr h="370840">
                <a:tc>
                  <a:txBody>
                    <a:bodyPr/>
                    <a:lstStyle/>
                    <a:p>
                      <a:pPr algn="ctr"/>
                      <a:r>
                        <a:rPr lang="en-US"/>
                        <a:t>4</a:t>
                      </a:r>
                      <a:endParaRPr lang="es-PR"/>
                    </a:p>
                  </a:txBody>
                  <a:tcPr/>
                </a:tc>
                <a:tc>
                  <a:txBody>
                    <a:bodyPr/>
                    <a:lstStyle/>
                    <a:p>
                      <a:pPr algn="ctr"/>
                      <a:r>
                        <a:rPr lang="en-US"/>
                        <a:t>$ 1,483,937</a:t>
                      </a:r>
                      <a:endParaRPr lang="es-PR"/>
                    </a:p>
                  </a:txBody>
                  <a:tcPr/>
                </a:tc>
                <a:tc>
                  <a:txBody>
                    <a:bodyPr/>
                    <a:lstStyle/>
                    <a:p>
                      <a:pPr algn="ctr"/>
                      <a:r>
                        <a:rPr lang="en-US"/>
                        <a:t>15% ($222,590.55)</a:t>
                      </a:r>
                      <a:endParaRPr lang="es-PR"/>
                    </a:p>
                  </a:txBody>
                  <a:tcPr/>
                </a:tc>
                <a:tc>
                  <a:txBody>
                    <a:bodyPr/>
                    <a:lstStyle/>
                    <a:p>
                      <a:pPr algn="ctr"/>
                      <a:r>
                        <a:rPr lang="en-US"/>
                        <a:t>$ 1,261,346.45</a:t>
                      </a:r>
                      <a:endParaRPr lang="es-PR"/>
                    </a:p>
                  </a:txBody>
                  <a:tcPr/>
                </a:tc>
                <a:extLst>
                  <a:ext uri="{0D108BD9-81ED-4DB2-BD59-A6C34878D82A}">
                    <a16:rowId xmlns:a16="http://schemas.microsoft.com/office/drawing/2014/main" val="2372501550"/>
                  </a:ext>
                </a:extLst>
              </a:tr>
            </a:tbl>
          </a:graphicData>
        </a:graphic>
      </p:graphicFrame>
      <p:sp>
        <p:nvSpPr>
          <p:cNvPr id="8" name="Arrow: Pentagon 22">
            <a:extLst>
              <a:ext uri="{FF2B5EF4-FFF2-40B4-BE49-F238E27FC236}">
                <a16:creationId xmlns:a16="http://schemas.microsoft.com/office/drawing/2014/main" id="{F9C3CF6D-5564-4286-A4D7-026142DAB3FF}"/>
              </a:ext>
            </a:extLst>
          </p:cNvPr>
          <p:cNvSpPr/>
          <p:nvPr/>
        </p:nvSpPr>
        <p:spPr>
          <a:xfrm>
            <a:off x="1069309" y="1471328"/>
            <a:ext cx="4932098" cy="662269"/>
          </a:xfrm>
          <a:prstGeom prst="homePlate">
            <a:avLst>
              <a:gd name="adj" fmla="val 22101"/>
            </a:avLst>
          </a:prstGeom>
          <a:solidFill>
            <a:schemeClr val="accent1">
              <a:lumMod val="7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a:solidFill>
                  <a:prstClr val="white"/>
                </a:solidFill>
                <a:latin typeface="Century Gothic" panose="020B0502020202020204" pitchFamily="34" charset="0"/>
              </a:rPr>
              <a:t>E</a:t>
            </a:r>
            <a:r>
              <a:rPr lang="es-PR" sz="2000" b="1" err="1">
                <a:solidFill>
                  <a:prstClr val="white"/>
                </a:solidFill>
                <a:latin typeface="Century Gothic" panose="020B0502020202020204" pitchFamily="34" charset="0"/>
              </a:rPr>
              <a:t>jemplo</a:t>
            </a:r>
            <a:r>
              <a:rPr lang="es-PR" sz="2000" b="1">
                <a:solidFill>
                  <a:prstClr val="white"/>
                </a:solidFill>
                <a:latin typeface="Century Gothic" panose="020B0502020202020204" pitchFamily="34" charset="0"/>
              </a:rPr>
              <a:t>: Subasta Pública 000-001</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2000" b="1"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t>Presupuesto: $ 900,000.00</a:t>
            </a:r>
          </a:p>
        </p:txBody>
      </p:sp>
      <p:sp>
        <p:nvSpPr>
          <p:cNvPr id="9" name="Oval 8">
            <a:extLst>
              <a:ext uri="{FF2B5EF4-FFF2-40B4-BE49-F238E27FC236}">
                <a16:creationId xmlns:a16="http://schemas.microsoft.com/office/drawing/2014/main" id="{623514F4-291E-43E9-8F8A-44B6E0674470}"/>
              </a:ext>
            </a:extLst>
          </p:cNvPr>
          <p:cNvSpPr/>
          <p:nvPr/>
        </p:nvSpPr>
        <p:spPr>
          <a:xfrm>
            <a:off x="8261131" y="3762704"/>
            <a:ext cx="1587062" cy="43092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10" name="Oval 9">
            <a:extLst>
              <a:ext uri="{FF2B5EF4-FFF2-40B4-BE49-F238E27FC236}">
                <a16:creationId xmlns:a16="http://schemas.microsoft.com/office/drawing/2014/main" id="{9217F0CC-FCAD-4B0B-A5AC-B630B09B826F}"/>
              </a:ext>
            </a:extLst>
          </p:cNvPr>
          <p:cNvSpPr/>
          <p:nvPr/>
        </p:nvSpPr>
        <p:spPr>
          <a:xfrm>
            <a:off x="2168635" y="3762704"/>
            <a:ext cx="1587062" cy="43092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11" name="Rectangle: Rounded Corners 10">
            <a:extLst>
              <a:ext uri="{FF2B5EF4-FFF2-40B4-BE49-F238E27FC236}">
                <a16:creationId xmlns:a16="http://schemas.microsoft.com/office/drawing/2014/main" id="{F16D666B-1244-4B75-B7B0-FFDABC4AD4EA}"/>
              </a:ext>
            </a:extLst>
          </p:cNvPr>
          <p:cNvSpPr/>
          <p:nvPr/>
        </p:nvSpPr>
        <p:spPr>
          <a:xfrm>
            <a:off x="1979877" y="5450196"/>
            <a:ext cx="7998158" cy="871896"/>
          </a:xfrm>
          <a:prstGeom prst="roundRect">
            <a:avLst/>
          </a:prstGeom>
          <a:solidFill>
            <a:schemeClr val="accent1">
              <a:lumMod val="50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s-PR" sz="1400" b="1" kern="0">
                <a:solidFill>
                  <a:srgbClr val="FFFFFF"/>
                </a:solidFill>
                <a:latin typeface="Century Gothic" panose="020B0502020202020204" pitchFamily="34" charset="0"/>
                <a:ea typeface="Open Sans" panose="020B0606030504020204" pitchFamily="34" charset="0"/>
                <a:cs typeface="Open Sans" panose="020B0606030504020204" pitchFamily="34" charset="0"/>
              </a:rPr>
              <a:t>No</a:t>
            </a:r>
            <a:r>
              <a:rPr lang="es-PR" sz="1400" kern="0">
                <a:solidFill>
                  <a:srgbClr val="FFFFFF"/>
                </a:solidFill>
                <a:latin typeface="Century Gothic" panose="020B0502020202020204" pitchFamily="34" charset="0"/>
                <a:ea typeface="Open Sans" panose="020B0606030504020204" pitchFamily="34" charset="0"/>
                <a:cs typeface="Open Sans" panose="020B0606030504020204" pitchFamily="34" charset="0"/>
              </a:rPr>
              <a:t> se podría adjudicar la </a:t>
            </a:r>
            <a:r>
              <a:rPr lang="es-PR" sz="1400" b="1" i="1" kern="0">
                <a:solidFill>
                  <a:srgbClr val="FFFFFF"/>
                </a:solidFill>
                <a:latin typeface="Century Gothic" panose="020B0502020202020204" pitchFamily="34" charset="0"/>
                <a:ea typeface="Open Sans" panose="020B0606030504020204" pitchFamily="34" charset="0"/>
                <a:cs typeface="Open Sans" panose="020B0606030504020204" pitchFamily="34" charset="0"/>
              </a:rPr>
              <a:t>buena pro</a:t>
            </a:r>
            <a:r>
              <a:rPr lang="es-PR" sz="1400" kern="0">
                <a:solidFill>
                  <a:srgbClr val="FFFFFF"/>
                </a:solidFill>
                <a:latin typeface="Century Gothic" panose="020B0502020202020204" pitchFamily="34" charset="0"/>
                <a:ea typeface="Open Sans" panose="020B0606030504020204" pitchFamily="34" charset="0"/>
                <a:cs typeface="Open Sans" panose="020B0606030504020204" pitchFamily="34" charset="0"/>
              </a:rPr>
              <a:t> al Licitador 1, aunque luego de aplicar el porciento de preferencia su propuesta es la más baja en precio, ello debido a que su propuesta original sobrepasa el presupuesto</a:t>
            </a:r>
            <a:r>
              <a:rPr kumimoji="0" lang="es-PR" sz="1400" b="0" i="0" u="none" strike="noStrike" kern="0" cap="none" spc="0" normalizeH="0" baseline="0">
                <a:ln>
                  <a:noFill/>
                </a:ln>
                <a:solidFill>
                  <a:srgbClr val="FFFFFF"/>
                </a:solidFill>
                <a:effectLst/>
                <a:uLnTx/>
                <a:uFillTx/>
                <a:latin typeface="Century Gothic" panose="020B0502020202020204" pitchFamily="34" charset="0"/>
                <a:ea typeface="Open Sans" panose="020B0606030504020204" pitchFamily="34" charset="0"/>
                <a:cs typeface="Open Sans" panose="020B0606030504020204" pitchFamily="34" charset="0"/>
              </a:rPr>
              <a:t>.</a:t>
            </a:r>
          </a:p>
        </p:txBody>
      </p:sp>
      <p:pic>
        <p:nvPicPr>
          <p:cNvPr id="12" name="Graphic 11" descr="Comment Important with solid fill">
            <a:extLst>
              <a:ext uri="{FF2B5EF4-FFF2-40B4-BE49-F238E27FC236}">
                <a16:creationId xmlns:a16="http://schemas.microsoft.com/office/drawing/2014/main" id="{5975F551-E2B3-42B9-BFD2-6FA297F6165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28967" y="3432283"/>
            <a:ext cx="427398" cy="427398"/>
          </a:xfrm>
          <a:prstGeom prst="rect">
            <a:avLst/>
          </a:prstGeom>
        </p:spPr>
      </p:pic>
      <p:pic>
        <p:nvPicPr>
          <p:cNvPr id="13" name="Graphic 12" descr="Comment Important with solid fill">
            <a:extLst>
              <a:ext uri="{FF2B5EF4-FFF2-40B4-BE49-F238E27FC236}">
                <a16:creationId xmlns:a16="http://schemas.microsoft.com/office/drawing/2014/main" id="{C327FD00-817B-40B8-8999-DC7F2A8C4A1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22637" y="5520768"/>
            <a:ext cx="427398" cy="427398"/>
          </a:xfrm>
          <a:prstGeom prst="rect">
            <a:avLst/>
          </a:prstGeom>
        </p:spPr>
      </p:pic>
    </p:spTree>
    <p:extLst>
      <p:ext uri="{BB962C8B-B14F-4D97-AF65-F5344CB8AC3E}">
        <p14:creationId xmlns:p14="http://schemas.microsoft.com/office/powerpoint/2010/main" val="102082757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1F7DEF1-91AA-496E-9CA4-AD87B3ECC988}"/>
              </a:ext>
            </a:extLst>
          </p:cNvPr>
          <p:cNvSpPr txBox="1">
            <a:spLocks/>
          </p:cNvSpPr>
          <p:nvPr/>
        </p:nvSpPr>
        <p:spPr bwMode="auto">
          <a:xfrm>
            <a:off x="1408601" y="611894"/>
            <a:ext cx="7513939" cy="481200"/>
          </a:xfrm>
          <a:prstGeom prst="rect">
            <a:avLst/>
          </a:prstGeom>
          <a:noFill/>
          <a:ln w="9525">
            <a:noFill/>
            <a:miter lim="800000"/>
            <a:headEnd/>
            <a:tailEnd/>
          </a:ln>
        </p:spPr>
        <p:txBody>
          <a:bodyPr spcFirstLastPara="1" vert="horz" wrap="square" lIns="91425" tIns="91425" rIns="91425" bIns="91425" numCol="1" anchor="ctr" anchorCtr="0" compatLnSpc="1">
            <a:prstTxWarp prst="textNoShape">
              <a:avLst/>
            </a:prstTxWarp>
            <a:noAutofit/>
          </a:bodyPr>
          <a:lstStyle>
            <a:lvl1pPr lvl="0" algn="ctr" defTabSz="815556" rtl="0" eaLnBrk="1" fontAlgn="base" hangingPunct="1">
              <a:lnSpc>
                <a:spcPts val="1886"/>
              </a:lnSpc>
              <a:spcBef>
                <a:spcPts val="0"/>
              </a:spcBef>
              <a:spcAft>
                <a:spcPts val="0"/>
              </a:spcAft>
              <a:buSzPts val="2800"/>
              <a:buNone/>
              <a:defRPr sz="1800" b="1">
                <a:solidFill>
                  <a:schemeClr val="tx1"/>
                </a:solidFill>
                <a:latin typeface="Georgia" pitchFamily="18" charset="0"/>
                <a:ea typeface="+mj-ea"/>
                <a:cs typeface="+mj-cs"/>
              </a:defRPr>
            </a:lvl1pPr>
            <a:lvl2pPr lvl="1" algn="ctr" defTabSz="815556" rtl="0" eaLnBrk="1" fontAlgn="base" hangingPunct="1">
              <a:spcBef>
                <a:spcPts val="0"/>
              </a:spcBef>
              <a:spcAft>
                <a:spcPts val="0"/>
              </a:spcAft>
              <a:buSzPts val="2800"/>
              <a:buNone/>
              <a:defRPr sz="1700" b="1">
                <a:solidFill>
                  <a:schemeClr val="bg1"/>
                </a:solidFill>
                <a:latin typeface="Calibri" pitchFamily="34" charset="0"/>
              </a:defRPr>
            </a:lvl2pPr>
            <a:lvl3pPr lvl="2" algn="ctr" defTabSz="815556" rtl="0" eaLnBrk="1" fontAlgn="base" hangingPunct="1">
              <a:spcBef>
                <a:spcPts val="0"/>
              </a:spcBef>
              <a:spcAft>
                <a:spcPts val="0"/>
              </a:spcAft>
              <a:buSzPts val="2800"/>
              <a:buNone/>
              <a:defRPr sz="1700" b="1">
                <a:solidFill>
                  <a:schemeClr val="bg1"/>
                </a:solidFill>
                <a:latin typeface="Calibri" pitchFamily="34" charset="0"/>
              </a:defRPr>
            </a:lvl3pPr>
            <a:lvl4pPr lvl="3" algn="ctr" defTabSz="815556" rtl="0" eaLnBrk="1" fontAlgn="base" hangingPunct="1">
              <a:spcBef>
                <a:spcPts val="0"/>
              </a:spcBef>
              <a:spcAft>
                <a:spcPts val="0"/>
              </a:spcAft>
              <a:buSzPts val="2800"/>
              <a:buNone/>
              <a:defRPr sz="1700" b="1">
                <a:solidFill>
                  <a:schemeClr val="bg1"/>
                </a:solidFill>
                <a:latin typeface="Calibri" pitchFamily="34" charset="0"/>
              </a:defRPr>
            </a:lvl4pPr>
            <a:lvl5pPr lvl="4" algn="ctr" defTabSz="815556" rtl="0" eaLnBrk="1" fontAlgn="base" hangingPunct="1">
              <a:spcBef>
                <a:spcPts val="0"/>
              </a:spcBef>
              <a:spcAft>
                <a:spcPts val="0"/>
              </a:spcAft>
              <a:buSzPts val="2800"/>
              <a:buNone/>
              <a:defRPr sz="1700" b="1">
                <a:solidFill>
                  <a:schemeClr val="bg1"/>
                </a:solidFill>
                <a:latin typeface="Calibri" pitchFamily="34" charset="0"/>
              </a:defRPr>
            </a:lvl5pPr>
            <a:lvl6pPr marL="416454" lvl="5" algn="ctr" defTabSz="815556" rtl="0" eaLnBrk="1" fontAlgn="base" hangingPunct="1">
              <a:spcBef>
                <a:spcPts val="0"/>
              </a:spcBef>
              <a:spcAft>
                <a:spcPts val="0"/>
              </a:spcAft>
              <a:buSzPts val="2800"/>
              <a:buNone/>
              <a:defRPr sz="1700" b="1">
                <a:solidFill>
                  <a:schemeClr val="bg1"/>
                </a:solidFill>
                <a:latin typeface="Arial" charset="0"/>
              </a:defRPr>
            </a:lvl6pPr>
            <a:lvl7pPr marL="832909" lvl="6" algn="ctr" defTabSz="815556" rtl="0" eaLnBrk="1" fontAlgn="base" hangingPunct="1">
              <a:spcBef>
                <a:spcPts val="0"/>
              </a:spcBef>
              <a:spcAft>
                <a:spcPts val="0"/>
              </a:spcAft>
              <a:buSzPts val="2800"/>
              <a:buNone/>
              <a:defRPr sz="1700" b="1">
                <a:solidFill>
                  <a:schemeClr val="bg1"/>
                </a:solidFill>
                <a:latin typeface="Arial" charset="0"/>
              </a:defRPr>
            </a:lvl7pPr>
            <a:lvl8pPr marL="1249363" lvl="7" algn="ctr" defTabSz="815556" rtl="0" eaLnBrk="1" fontAlgn="base" hangingPunct="1">
              <a:spcBef>
                <a:spcPts val="0"/>
              </a:spcBef>
              <a:spcAft>
                <a:spcPts val="0"/>
              </a:spcAft>
              <a:buSzPts val="2800"/>
              <a:buNone/>
              <a:defRPr sz="1700" b="1">
                <a:solidFill>
                  <a:schemeClr val="bg1"/>
                </a:solidFill>
                <a:latin typeface="Arial" charset="0"/>
              </a:defRPr>
            </a:lvl8pPr>
            <a:lvl9pPr marL="1665817" lvl="8" algn="ctr" defTabSz="815556" rtl="0" eaLnBrk="1" fontAlgn="base" hangingPunct="1">
              <a:spcBef>
                <a:spcPts val="0"/>
              </a:spcBef>
              <a:spcAft>
                <a:spcPts val="0"/>
              </a:spcAft>
              <a:buSzPts val="2800"/>
              <a:buNone/>
              <a:defRPr sz="1700" b="1">
                <a:solidFill>
                  <a:schemeClr val="bg1"/>
                </a:solidFill>
                <a:latin typeface="Arial" charset="0"/>
              </a:defRPr>
            </a:lvl9pPr>
          </a:lstStyle>
          <a:p>
            <a:pPr marL="0" marR="0" lvl="0" indent="0" algn="l" defTabSz="815556" rtl="0" eaLnBrk="1" fontAlgn="base" latinLnBrk="0" hangingPunct="1">
              <a:lnSpc>
                <a:spcPts val="1886"/>
              </a:lnSpc>
              <a:spcBef>
                <a:spcPts val="0"/>
              </a:spcBef>
              <a:spcAft>
                <a:spcPts val="0"/>
              </a:spcAft>
              <a:buClrTx/>
              <a:buSzPts val="2800"/>
              <a:buFontTx/>
              <a:buNone/>
              <a:tabLst/>
              <a:defRPr/>
            </a:pPr>
            <a:r>
              <a:rPr kumimoji="0" lang="es-PR" sz="32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mj-ea"/>
                <a:cs typeface="+mj-cs"/>
              </a:rPr>
              <a:t>Plan Anual de Adquisiciones</a:t>
            </a:r>
          </a:p>
        </p:txBody>
      </p:sp>
      <p:sp>
        <p:nvSpPr>
          <p:cNvPr id="5" name="TextBox 4">
            <a:extLst>
              <a:ext uri="{FF2B5EF4-FFF2-40B4-BE49-F238E27FC236}">
                <a16:creationId xmlns:a16="http://schemas.microsoft.com/office/drawing/2014/main" id="{9CF9299C-B8C3-45C9-8CAF-AE50B0AD8E3A}"/>
              </a:ext>
            </a:extLst>
          </p:cNvPr>
          <p:cNvSpPr txBox="1"/>
          <p:nvPr/>
        </p:nvSpPr>
        <p:spPr>
          <a:xfrm>
            <a:off x="1483344" y="1160740"/>
            <a:ext cx="9676494" cy="132343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ES" sz="16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sym typeface="Calibri"/>
              </a:rPr>
              <a:t>El Plan Anual de Adquisiciones es un listado de bienes, obras o servicios no profesionales de carácter referencial, donde las Entidades planifican sus compras o contrataciones en el transcurso de un año fiscal. Es obligatorio que, en o antes del 31 de marzo de cada año, las Entidades elaboren su Plan Anual de Adquisiciones. Será responsabilidad de cada Entidad revisar trimestralmente el Plan Anual de Adquisiciones. </a:t>
            </a:r>
          </a:p>
        </p:txBody>
      </p:sp>
      <p:sp>
        <p:nvSpPr>
          <p:cNvPr id="6" name="TextBox 5">
            <a:extLst>
              <a:ext uri="{FF2B5EF4-FFF2-40B4-BE49-F238E27FC236}">
                <a16:creationId xmlns:a16="http://schemas.microsoft.com/office/drawing/2014/main" id="{D5837106-5F5E-4F46-96BB-01B09DB65615}"/>
              </a:ext>
            </a:extLst>
          </p:cNvPr>
          <p:cNvSpPr txBox="1"/>
          <p:nvPr/>
        </p:nvSpPr>
        <p:spPr>
          <a:xfrm>
            <a:off x="2257651" y="2739730"/>
            <a:ext cx="7676698"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2400" b="1" i="0" u="none" strike="noStrike" kern="120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¿Qué debe incluir el Plan Anual de Adquisiciones?</a:t>
            </a:r>
            <a:endParaRPr kumimoji="0" lang="es-PR" sz="2400" b="0" i="0" u="none" strike="noStrike" kern="1200" cap="none" spc="0" normalizeH="0" baseline="0" noProof="0">
              <a:ln>
                <a:noFill/>
              </a:ln>
              <a:solidFill>
                <a:prstClr val="black"/>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7" name="Rectangle: Rounded Corners 6">
            <a:extLst>
              <a:ext uri="{FF2B5EF4-FFF2-40B4-BE49-F238E27FC236}">
                <a16:creationId xmlns:a16="http://schemas.microsoft.com/office/drawing/2014/main" id="{E8F8CCE7-E05D-463F-A3EE-5D6DEF9FB7F9}"/>
              </a:ext>
            </a:extLst>
          </p:cNvPr>
          <p:cNvSpPr/>
          <p:nvPr/>
        </p:nvSpPr>
        <p:spPr>
          <a:xfrm>
            <a:off x="2337467" y="3429000"/>
            <a:ext cx="3399646" cy="735603"/>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1200" b="1"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mn-ea"/>
                <a:cs typeface="+mn-cs"/>
              </a:rPr>
              <a:t>Bienes, Obras y Servicios No Profesionales</a:t>
            </a:r>
            <a:endParaRPr kumimoji="0" lang="es-PR" sz="1200" b="0"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mn-ea"/>
              <a:cs typeface="+mn-cs"/>
            </a:endParaRPr>
          </a:p>
        </p:txBody>
      </p:sp>
      <p:sp>
        <p:nvSpPr>
          <p:cNvPr id="8" name="Rectangle: Rounded Corners 7">
            <a:extLst>
              <a:ext uri="{FF2B5EF4-FFF2-40B4-BE49-F238E27FC236}">
                <a16:creationId xmlns:a16="http://schemas.microsoft.com/office/drawing/2014/main" id="{45787E68-88D5-4CA4-B6FF-26AE457571A1}"/>
              </a:ext>
            </a:extLst>
          </p:cNvPr>
          <p:cNvSpPr/>
          <p:nvPr/>
        </p:nvSpPr>
        <p:spPr>
          <a:xfrm>
            <a:off x="6371867" y="3427549"/>
            <a:ext cx="3399646" cy="735603"/>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1200" b="1"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mn-ea"/>
                <a:cs typeface="+mn-cs"/>
              </a:rPr>
              <a:t>Valor estimado</a:t>
            </a:r>
            <a:endParaRPr kumimoji="0" lang="es-PR" sz="1200" b="0"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mn-ea"/>
              <a:cs typeface="+mn-cs"/>
            </a:endParaRPr>
          </a:p>
        </p:txBody>
      </p:sp>
      <p:sp>
        <p:nvSpPr>
          <p:cNvPr id="9" name="Rectangle: Rounded Corners 8">
            <a:extLst>
              <a:ext uri="{FF2B5EF4-FFF2-40B4-BE49-F238E27FC236}">
                <a16:creationId xmlns:a16="http://schemas.microsoft.com/office/drawing/2014/main" id="{C6D8C38A-8966-4A04-9CA8-9A29010D76E6}"/>
              </a:ext>
            </a:extLst>
          </p:cNvPr>
          <p:cNvSpPr/>
          <p:nvPr/>
        </p:nvSpPr>
        <p:spPr>
          <a:xfrm>
            <a:off x="6371867" y="4305324"/>
            <a:ext cx="3399646" cy="735603"/>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1200" b="1"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mn-ea"/>
                <a:cs typeface="+mn-cs"/>
              </a:rPr>
              <a:t>Concepto de gasto</a:t>
            </a:r>
            <a:endParaRPr kumimoji="0" lang="es-PR" sz="1200" b="0"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mn-ea"/>
              <a:cs typeface="+mn-cs"/>
            </a:endParaRPr>
          </a:p>
        </p:txBody>
      </p:sp>
      <p:sp>
        <p:nvSpPr>
          <p:cNvPr id="10" name="Rectangle: Rounded Corners 9">
            <a:extLst>
              <a:ext uri="{FF2B5EF4-FFF2-40B4-BE49-F238E27FC236}">
                <a16:creationId xmlns:a16="http://schemas.microsoft.com/office/drawing/2014/main" id="{DB0C20B7-F2BB-49BE-A01B-5CD2AB8F1BD8}"/>
              </a:ext>
            </a:extLst>
          </p:cNvPr>
          <p:cNvSpPr/>
          <p:nvPr/>
        </p:nvSpPr>
        <p:spPr>
          <a:xfrm>
            <a:off x="2337467" y="4329139"/>
            <a:ext cx="3399646" cy="735603"/>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1200" b="1"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mn-ea"/>
                <a:cs typeface="+mn-cs"/>
              </a:rPr>
              <a:t>Número de cuenta</a:t>
            </a:r>
            <a:endParaRPr kumimoji="0" lang="es-PR" sz="1200" b="0"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mn-ea"/>
              <a:cs typeface="+mn-cs"/>
            </a:endParaRPr>
          </a:p>
        </p:txBody>
      </p:sp>
      <p:sp>
        <p:nvSpPr>
          <p:cNvPr id="11" name="Rectangle: Rounded Corners 10">
            <a:extLst>
              <a:ext uri="{FF2B5EF4-FFF2-40B4-BE49-F238E27FC236}">
                <a16:creationId xmlns:a16="http://schemas.microsoft.com/office/drawing/2014/main" id="{72EEDF88-4A84-4818-AB11-0CD7E9D8EA53}"/>
              </a:ext>
            </a:extLst>
          </p:cNvPr>
          <p:cNvSpPr/>
          <p:nvPr/>
        </p:nvSpPr>
        <p:spPr>
          <a:xfrm>
            <a:off x="4248437" y="5205463"/>
            <a:ext cx="3431534" cy="735603"/>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1200" b="1"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mn-ea"/>
                <a:cs typeface="+mn-cs"/>
              </a:rPr>
              <a:t>Fecha aproximada de adquisición</a:t>
            </a:r>
            <a:endParaRPr kumimoji="0" lang="es-PR" sz="1200" b="0" i="0" u="none" strike="noStrike" kern="1200" cap="none" spc="0" normalizeH="0" baseline="0" noProof="0">
              <a:ln>
                <a:noFill/>
              </a:ln>
              <a:solidFill>
                <a:srgbClr val="4472C4">
                  <a:lumMod val="75000"/>
                </a:srgbClr>
              </a:solidFill>
              <a:effectLst/>
              <a:uLnTx/>
              <a:uFillTx/>
              <a:latin typeface="Century Gothic" panose="020B0502020202020204" pitchFamily="34" charset="0"/>
              <a:ea typeface="+mn-ea"/>
              <a:cs typeface="+mn-cs"/>
            </a:endParaRPr>
          </a:p>
        </p:txBody>
      </p:sp>
      <p:sp>
        <p:nvSpPr>
          <p:cNvPr id="12" name="Rectangle: Rounded Corners 11">
            <a:extLst>
              <a:ext uri="{FF2B5EF4-FFF2-40B4-BE49-F238E27FC236}">
                <a16:creationId xmlns:a16="http://schemas.microsoft.com/office/drawing/2014/main" id="{3F597C85-14D9-4634-A65C-8819CF8597E4}"/>
              </a:ext>
            </a:extLst>
          </p:cNvPr>
          <p:cNvSpPr/>
          <p:nvPr/>
        </p:nvSpPr>
        <p:spPr>
          <a:xfrm>
            <a:off x="1218503" y="444773"/>
            <a:ext cx="45719" cy="648321"/>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77619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E73AB4E-1348-4AD7-89F8-7625627147FE}"/>
              </a:ext>
            </a:extLst>
          </p:cNvPr>
          <p:cNvSpPr/>
          <p:nvPr/>
        </p:nvSpPr>
        <p:spPr>
          <a:xfrm>
            <a:off x="2999874" y="1398312"/>
            <a:ext cx="7589668" cy="4139662"/>
          </a:xfrm>
          <a:prstGeom prst="roundRect">
            <a:avLst>
              <a:gd name="adj" fmla="val 4484"/>
            </a:avLst>
          </a:prstGeom>
          <a:noFill/>
          <a:ln w="571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05840" marR="0" lvl="1" indent="-285750" algn="l" defTabSz="4572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s-ES"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rPr>
              <a:t>Aumentar la participación, logrando mejores condiciones al contratar</a:t>
            </a:r>
            <a:r>
              <a:rPr kumimoji="0" lang="es-PR"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rPr>
              <a:t>.</a:t>
            </a:r>
          </a:p>
          <a:p>
            <a:pPr marL="1005840" marR="0" lvl="1" indent="-285750" algn="l" defTabSz="4572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s-ES"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rPr>
              <a:t>Posibilidad de realizar compras coordinadas.</a:t>
            </a:r>
          </a:p>
          <a:p>
            <a:pPr marL="1005840" marR="0" lvl="1" indent="-285750" algn="l" defTabSz="4572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s-ES"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rPr>
              <a:t>Realizar procesos de adquisiciones más eficaces, eficientes y transparentes.</a:t>
            </a:r>
          </a:p>
          <a:p>
            <a:pPr marL="1005840" marR="0" lvl="1" indent="-285750" algn="l" defTabSz="4572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s-ES"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rPr>
              <a:t>Controlar el proceso de abastecimiento de bienes y contratación de servicios.</a:t>
            </a:r>
          </a:p>
          <a:p>
            <a:pPr marL="1005840" marR="0" lvl="1"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18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rPr>
              <a:t>Mejorar la toma de decisiones.</a:t>
            </a:r>
          </a:p>
          <a:p>
            <a:pPr marL="628650" marR="0" lvl="1" indent="-171450" algn="ctr"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PR" sz="12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p:txBody>
      </p:sp>
      <p:sp>
        <p:nvSpPr>
          <p:cNvPr id="5" name="Arrow: Pentagon 22">
            <a:extLst>
              <a:ext uri="{FF2B5EF4-FFF2-40B4-BE49-F238E27FC236}">
                <a16:creationId xmlns:a16="http://schemas.microsoft.com/office/drawing/2014/main" id="{1DC69816-ED9E-426D-A49E-2931CC2B5183}"/>
              </a:ext>
            </a:extLst>
          </p:cNvPr>
          <p:cNvSpPr/>
          <p:nvPr/>
        </p:nvSpPr>
        <p:spPr>
          <a:xfrm>
            <a:off x="1069309" y="1366228"/>
            <a:ext cx="2461028" cy="1238517"/>
          </a:xfrm>
          <a:prstGeom prst="homePlate">
            <a:avLst>
              <a:gd name="adj" fmla="val 22101"/>
            </a:avLst>
          </a:prstGeom>
          <a:solidFill>
            <a:schemeClr val="accent1">
              <a:lumMod val="7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2000" b="1"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t>Plan Anual de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2000" b="1"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t>Adquisiciones</a:t>
            </a:r>
          </a:p>
        </p:txBody>
      </p:sp>
      <p:sp>
        <p:nvSpPr>
          <p:cNvPr id="6" name="Title 1">
            <a:extLst>
              <a:ext uri="{FF2B5EF4-FFF2-40B4-BE49-F238E27FC236}">
                <a16:creationId xmlns:a16="http://schemas.microsoft.com/office/drawing/2014/main" id="{7EB033F9-0B63-4BBC-A4F2-4DE9C297D3C5}"/>
              </a:ext>
            </a:extLst>
          </p:cNvPr>
          <p:cNvSpPr>
            <a:spLocks noGrp="1"/>
          </p:cNvSpPr>
          <p:nvPr>
            <p:ph type="title"/>
          </p:nvPr>
        </p:nvSpPr>
        <p:spPr>
          <a:xfrm>
            <a:off x="1069309" y="441577"/>
            <a:ext cx="7589668" cy="525490"/>
          </a:xfrm>
        </p:spPr>
        <p:txBody>
          <a:bodyPr>
            <a:noAutofit/>
          </a:bodyPr>
          <a:lstStyle/>
          <a:p>
            <a:r>
              <a:rPr lang="es-PR" sz="3200" b="1">
                <a:solidFill>
                  <a:schemeClr val="accent1">
                    <a:lumMod val="50000"/>
                  </a:schemeClr>
                </a:solidFill>
                <a:latin typeface="Century Gothic" panose="020B0502020202020204" pitchFamily="34" charset="0"/>
              </a:rPr>
              <a:t>Plan Anual de Adquisiciones</a:t>
            </a:r>
          </a:p>
        </p:txBody>
      </p:sp>
      <p:sp>
        <p:nvSpPr>
          <p:cNvPr id="7" name="Rectangle: Rounded Corners 6">
            <a:extLst>
              <a:ext uri="{FF2B5EF4-FFF2-40B4-BE49-F238E27FC236}">
                <a16:creationId xmlns:a16="http://schemas.microsoft.com/office/drawing/2014/main" id="{E830C396-4E1E-44C1-80DB-EBAF112B5FE7}"/>
              </a:ext>
            </a:extLst>
          </p:cNvPr>
          <p:cNvSpPr/>
          <p:nvPr/>
        </p:nvSpPr>
        <p:spPr>
          <a:xfrm>
            <a:off x="881619" y="336051"/>
            <a:ext cx="45719" cy="736543"/>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27672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0B22143-52EF-4A6F-AF6A-1D0A80CEB67B}"/>
              </a:ext>
            </a:extLst>
          </p:cNvPr>
          <p:cNvSpPr txBox="1">
            <a:spLocks/>
          </p:cNvSpPr>
          <p:nvPr/>
        </p:nvSpPr>
        <p:spPr bwMode="auto">
          <a:xfrm>
            <a:off x="1228840" y="483291"/>
            <a:ext cx="3529638" cy="736543"/>
          </a:xfrm>
          <a:prstGeom prst="rect">
            <a:avLst/>
          </a:prstGeom>
          <a:noFill/>
          <a:ln w="9525">
            <a:noFill/>
            <a:miter lim="800000"/>
            <a:headEnd/>
            <a:tailEnd/>
          </a:ln>
        </p:spPr>
        <p:txBody>
          <a:bodyPr spcFirstLastPara="1" vert="horz" wrap="square" lIns="91425" tIns="91425" rIns="91425" bIns="91425" numCol="1" anchor="ctr" anchorCtr="0" compatLnSpc="1">
            <a:prstTxWarp prst="textNoShape">
              <a:avLst/>
            </a:prstTxWarp>
            <a:noAutofit/>
          </a:bodyPr>
          <a:lstStyle>
            <a:lvl1pPr lvl="0" algn="ctr" defTabSz="815556" rtl="0" eaLnBrk="1" fontAlgn="base" hangingPunct="1">
              <a:lnSpc>
                <a:spcPts val="1886"/>
              </a:lnSpc>
              <a:spcBef>
                <a:spcPts val="0"/>
              </a:spcBef>
              <a:spcAft>
                <a:spcPts val="0"/>
              </a:spcAft>
              <a:buSzPts val="2800"/>
              <a:buNone/>
              <a:defRPr sz="1800" b="1">
                <a:solidFill>
                  <a:schemeClr val="tx1"/>
                </a:solidFill>
                <a:latin typeface="Georgia" pitchFamily="18" charset="0"/>
                <a:ea typeface="+mj-ea"/>
                <a:cs typeface="+mj-cs"/>
              </a:defRPr>
            </a:lvl1pPr>
            <a:lvl2pPr lvl="1" algn="ctr" defTabSz="815556" rtl="0" eaLnBrk="1" fontAlgn="base" hangingPunct="1">
              <a:spcBef>
                <a:spcPts val="0"/>
              </a:spcBef>
              <a:spcAft>
                <a:spcPts val="0"/>
              </a:spcAft>
              <a:buSzPts val="2800"/>
              <a:buNone/>
              <a:defRPr sz="1700" b="1">
                <a:solidFill>
                  <a:schemeClr val="bg1"/>
                </a:solidFill>
                <a:latin typeface="Calibri" pitchFamily="34" charset="0"/>
              </a:defRPr>
            </a:lvl2pPr>
            <a:lvl3pPr lvl="2" algn="ctr" defTabSz="815556" rtl="0" eaLnBrk="1" fontAlgn="base" hangingPunct="1">
              <a:spcBef>
                <a:spcPts val="0"/>
              </a:spcBef>
              <a:spcAft>
                <a:spcPts val="0"/>
              </a:spcAft>
              <a:buSzPts val="2800"/>
              <a:buNone/>
              <a:defRPr sz="1700" b="1">
                <a:solidFill>
                  <a:schemeClr val="bg1"/>
                </a:solidFill>
                <a:latin typeface="Calibri" pitchFamily="34" charset="0"/>
              </a:defRPr>
            </a:lvl3pPr>
            <a:lvl4pPr lvl="3" algn="ctr" defTabSz="815556" rtl="0" eaLnBrk="1" fontAlgn="base" hangingPunct="1">
              <a:spcBef>
                <a:spcPts val="0"/>
              </a:spcBef>
              <a:spcAft>
                <a:spcPts val="0"/>
              </a:spcAft>
              <a:buSzPts val="2800"/>
              <a:buNone/>
              <a:defRPr sz="1700" b="1">
                <a:solidFill>
                  <a:schemeClr val="bg1"/>
                </a:solidFill>
                <a:latin typeface="Calibri" pitchFamily="34" charset="0"/>
              </a:defRPr>
            </a:lvl4pPr>
            <a:lvl5pPr lvl="4" algn="ctr" defTabSz="815556" rtl="0" eaLnBrk="1" fontAlgn="base" hangingPunct="1">
              <a:spcBef>
                <a:spcPts val="0"/>
              </a:spcBef>
              <a:spcAft>
                <a:spcPts val="0"/>
              </a:spcAft>
              <a:buSzPts val="2800"/>
              <a:buNone/>
              <a:defRPr sz="1700" b="1">
                <a:solidFill>
                  <a:schemeClr val="bg1"/>
                </a:solidFill>
                <a:latin typeface="Calibri" pitchFamily="34" charset="0"/>
              </a:defRPr>
            </a:lvl5pPr>
            <a:lvl6pPr marL="416454" lvl="5" algn="ctr" defTabSz="815556" rtl="0" eaLnBrk="1" fontAlgn="base" hangingPunct="1">
              <a:spcBef>
                <a:spcPts val="0"/>
              </a:spcBef>
              <a:spcAft>
                <a:spcPts val="0"/>
              </a:spcAft>
              <a:buSzPts val="2800"/>
              <a:buNone/>
              <a:defRPr sz="1700" b="1">
                <a:solidFill>
                  <a:schemeClr val="bg1"/>
                </a:solidFill>
                <a:latin typeface="Arial" charset="0"/>
              </a:defRPr>
            </a:lvl6pPr>
            <a:lvl7pPr marL="832909" lvl="6" algn="ctr" defTabSz="815556" rtl="0" eaLnBrk="1" fontAlgn="base" hangingPunct="1">
              <a:spcBef>
                <a:spcPts val="0"/>
              </a:spcBef>
              <a:spcAft>
                <a:spcPts val="0"/>
              </a:spcAft>
              <a:buSzPts val="2800"/>
              <a:buNone/>
              <a:defRPr sz="1700" b="1">
                <a:solidFill>
                  <a:schemeClr val="bg1"/>
                </a:solidFill>
                <a:latin typeface="Arial" charset="0"/>
              </a:defRPr>
            </a:lvl7pPr>
            <a:lvl8pPr marL="1249363" lvl="7" algn="ctr" defTabSz="815556" rtl="0" eaLnBrk="1" fontAlgn="base" hangingPunct="1">
              <a:spcBef>
                <a:spcPts val="0"/>
              </a:spcBef>
              <a:spcAft>
                <a:spcPts val="0"/>
              </a:spcAft>
              <a:buSzPts val="2800"/>
              <a:buNone/>
              <a:defRPr sz="1700" b="1">
                <a:solidFill>
                  <a:schemeClr val="bg1"/>
                </a:solidFill>
                <a:latin typeface="Arial" charset="0"/>
              </a:defRPr>
            </a:lvl8pPr>
            <a:lvl9pPr marL="1665817" lvl="8" algn="ctr" defTabSz="815556" rtl="0" eaLnBrk="1" fontAlgn="base" hangingPunct="1">
              <a:spcBef>
                <a:spcPts val="0"/>
              </a:spcBef>
              <a:spcAft>
                <a:spcPts val="0"/>
              </a:spcAft>
              <a:buSzPts val="2800"/>
              <a:buNone/>
              <a:defRPr sz="1700" b="1">
                <a:solidFill>
                  <a:schemeClr val="bg1"/>
                </a:solidFill>
                <a:latin typeface="Arial" charset="0"/>
              </a:defRPr>
            </a:lvl9pPr>
          </a:lstStyle>
          <a:p>
            <a:pPr marL="0" marR="0" lvl="0" indent="0" algn="l" defTabSz="815556" rtl="0" eaLnBrk="1" fontAlgn="base" latinLnBrk="0" hangingPunct="1">
              <a:lnSpc>
                <a:spcPts val="3200"/>
              </a:lnSpc>
              <a:spcBef>
                <a:spcPts val="0"/>
              </a:spcBef>
              <a:spcAft>
                <a:spcPts val="0"/>
              </a:spcAft>
              <a:buClrTx/>
              <a:buSzPts val="2800"/>
              <a:buFontTx/>
              <a:buNone/>
              <a:tabLst/>
              <a:defRPr/>
            </a:pPr>
            <a:r>
              <a:rPr kumimoji="0" lang="es-PR" sz="32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mj-ea"/>
                <a:cs typeface="+mj-cs"/>
              </a:rPr>
              <a:t>Plan Anual de Adquisiciones</a:t>
            </a:r>
          </a:p>
        </p:txBody>
      </p:sp>
      <p:sp>
        <p:nvSpPr>
          <p:cNvPr id="5" name="Rectangle: Rounded Corners 4">
            <a:extLst>
              <a:ext uri="{FF2B5EF4-FFF2-40B4-BE49-F238E27FC236}">
                <a16:creationId xmlns:a16="http://schemas.microsoft.com/office/drawing/2014/main" id="{BCD42902-0995-4F48-BECF-5EE36653BE6B}"/>
              </a:ext>
            </a:extLst>
          </p:cNvPr>
          <p:cNvSpPr/>
          <p:nvPr/>
        </p:nvSpPr>
        <p:spPr>
          <a:xfrm>
            <a:off x="1079143" y="406605"/>
            <a:ext cx="45719" cy="736543"/>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Table&#10;&#10;Description automatically generated">
            <a:extLst>
              <a:ext uri="{FF2B5EF4-FFF2-40B4-BE49-F238E27FC236}">
                <a16:creationId xmlns:a16="http://schemas.microsoft.com/office/drawing/2014/main" id="{D2A5626E-23EE-4CEC-842D-07711F7B6B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1760" y="381592"/>
            <a:ext cx="6777338" cy="5238057"/>
          </a:xfrm>
          <a:prstGeom prst="rect">
            <a:avLst/>
          </a:prstGeom>
        </p:spPr>
      </p:pic>
      <p:pic>
        <p:nvPicPr>
          <p:cNvPr id="7" name="Picture 6">
            <a:extLst>
              <a:ext uri="{FF2B5EF4-FFF2-40B4-BE49-F238E27FC236}">
                <a16:creationId xmlns:a16="http://schemas.microsoft.com/office/drawing/2014/main" id="{48179B59-2781-4E03-97F3-FEC98102D8C8}"/>
              </a:ext>
            </a:extLst>
          </p:cNvPr>
          <p:cNvPicPr>
            <a:picLocks noChangeAspect="1"/>
          </p:cNvPicPr>
          <p:nvPr/>
        </p:nvPicPr>
        <p:blipFill rotWithShape="1">
          <a:blip r:embed="rId3"/>
          <a:srcRect l="1827" t="29668" r="8681" b="54841"/>
          <a:stretch/>
        </p:blipFill>
        <p:spPr>
          <a:xfrm>
            <a:off x="968738" y="4782324"/>
            <a:ext cx="10910858" cy="1061884"/>
          </a:xfrm>
          <a:prstGeom prst="rect">
            <a:avLst/>
          </a:prstGeom>
          <a:ln w="19050">
            <a:solidFill>
              <a:schemeClr val="accent5">
                <a:lumMod val="50000"/>
              </a:schemeClr>
            </a:solidFill>
          </a:ln>
        </p:spPr>
      </p:pic>
      <p:sp>
        <p:nvSpPr>
          <p:cNvPr id="8" name="Trapezoid 17">
            <a:extLst>
              <a:ext uri="{FF2B5EF4-FFF2-40B4-BE49-F238E27FC236}">
                <a16:creationId xmlns:a16="http://schemas.microsoft.com/office/drawing/2014/main" id="{1AF359F8-FF67-4CB8-95C4-99720ABF5D52}"/>
              </a:ext>
            </a:extLst>
          </p:cNvPr>
          <p:cNvSpPr/>
          <p:nvPr/>
        </p:nvSpPr>
        <p:spPr>
          <a:xfrm>
            <a:off x="924153" y="1599660"/>
            <a:ext cx="10946046" cy="3182663"/>
          </a:xfrm>
          <a:custGeom>
            <a:avLst/>
            <a:gdLst>
              <a:gd name="connsiteX0" fmla="*/ 0 w 6078625"/>
              <a:gd name="connsiteY0" fmla="*/ 2880209 h 2880209"/>
              <a:gd name="connsiteX1" fmla="*/ 720052 w 6078625"/>
              <a:gd name="connsiteY1" fmla="*/ 0 h 2880209"/>
              <a:gd name="connsiteX2" fmla="*/ 5358573 w 6078625"/>
              <a:gd name="connsiteY2" fmla="*/ 0 h 2880209"/>
              <a:gd name="connsiteX3" fmla="*/ 6078625 w 6078625"/>
              <a:gd name="connsiteY3" fmla="*/ 2880209 h 2880209"/>
              <a:gd name="connsiteX4" fmla="*/ 0 w 6078625"/>
              <a:gd name="connsiteY4" fmla="*/ 2880209 h 2880209"/>
              <a:gd name="connsiteX0" fmla="*/ 0 w 9637752"/>
              <a:gd name="connsiteY0" fmla="*/ 2866141 h 2880209"/>
              <a:gd name="connsiteX1" fmla="*/ 4279179 w 9637752"/>
              <a:gd name="connsiteY1" fmla="*/ 0 h 2880209"/>
              <a:gd name="connsiteX2" fmla="*/ 8917700 w 9637752"/>
              <a:gd name="connsiteY2" fmla="*/ 0 h 2880209"/>
              <a:gd name="connsiteX3" fmla="*/ 9637752 w 9637752"/>
              <a:gd name="connsiteY3" fmla="*/ 2880209 h 2880209"/>
              <a:gd name="connsiteX4" fmla="*/ 0 w 9637752"/>
              <a:gd name="connsiteY4" fmla="*/ 2866141 h 2880209"/>
              <a:gd name="connsiteX0" fmla="*/ 0 w 10200459"/>
              <a:gd name="connsiteY0" fmla="*/ 2866141 h 2880209"/>
              <a:gd name="connsiteX1" fmla="*/ 4279179 w 10200459"/>
              <a:gd name="connsiteY1" fmla="*/ 0 h 2880209"/>
              <a:gd name="connsiteX2" fmla="*/ 8917700 w 10200459"/>
              <a:gd name="connsiteY2" fmla="*/ 0 h 2880209"/>
              <a:gd name="connsiteX3" fmla="*/ 10200459 w 10200459"/>
              <a:gd name="connsiteY3" fmla="*/ 2880209 h 2880209"/>
              <a:gd name="connsiteX4" fmla="*/ 0 w 10200459"/>
              <a:gd name="connsiteY4" fmla="*/ 2866141 h 2880209"/>
              <a:gd name="connsiteX0" fmla="*/ 0 w 10200459"/>
              <a:gd name="connsiteY0" fmla="*/ 2908344 h 2922412"/>
              <a:gd name="connsiteX1" fmla="*/ 4279179 w 10200459"/>
              <a:gd name="connsiteY1" fmla="*/ 42203 h 2922412"/>
              <a:gd name="connsiteX2" fmla="*/ 7947030 w 10200459"/>
              <a:gd name="connsiteY2" fmla="*/ 0 h 2922412"/>
              <a:gd name="connsiteX3" fmla="*/ 10200459 w 10200459"/>
              <a:gd name="connsiteY3" fmla="*/ 2922412 h 2922412"/>
              <a:gd name="connsiteX4" fmla="*/ 0 w 10200459"/>
              <a:gd name="connsiteY4" fmla="*/ 2908344 h 2922412"/>
              <a:gd name="connsiteX0" fmla="*/ 0 w 10819437"/>
              <a:gd name="connsiteY0" fmla="*/ 2922411 h 2922412"/>
              <a:gd name="connsiteX1" fmla="*/ 4898157 w 10819437"/>
              <a:gd name="connsiteY1" fmla="*/ 42203 h 2922412"/>
              <a:gd name="connsiteX2" fmla="*/ 8566008 w 10819437"/>
              <a:gd name="connsiteY2" fmla="*/ 0 h 2922412"/>
              <a:gd name="connsiteX3" fmla="*/ 10819437 w 10819437"/>
              <a:gd name="connsiteY3" fmla="*/ 2922412 h 2922412"/>
              <a:gd name="connsiteX4" fmla="*/ 0 w 10819437"/>
              <a:gd name="connsiteY4" fmla="*/ 2922411 h 2922412"/>
              <a:gd name="connsiteX0" fmla="*/ 0 w 10946046"/>
              <a:gd name="connsiteY0" fmla="*/ 2922411 h 2922411"/>
              <a:gd name="connsiteX1" fmla="*/ 4898157 w 10946046"/>
              <a:gd name="connsiteY1" fmla="*/ 42203 h 2922411"/>
              <a:gd name="connsiteX2" fmla="*/ 8566008 w 10946046"/>
              <a:gd name="connsiteY2" fmla="*/ 0 h 2922411"/>
              <a:gd name="connsiteX3" fmla="*/ 10946046 w 10946046"/>
              <a:gd name="connsiteY3" fmla="*/ 2894277 h 2922411"/>
              <a:gd name="connsiteX4" fmla="*/ 0 w 10946046"/>
              <a:gd name="connsiteY4" fmla="*/ 2922411 h 2922411"/>
              <a:gd name="connsiteX0" fmla="*/ 0 w 10946046"/>
              <a:gd name="connsiteY0" fmla="*/ 2894276 h 2894276"/>
              <a:gd name="connsiteX1" fmla="*/ 4898157 w 10946046"/>
              <a:gd name="connsiteY1" fmla="*/ 14068 h 2894276"/>
              <a:gd name="connsiteX2" fmla="*/ 7285848 w 10946046"/>
              <a:gd name="connsiteY2" fmla="*/ 0 h 2894276"/>
              <a:gd name="connsiteX3" fmla="*/ 10946046 w 10946046"/>
              <a:gd name="connsiteY3" fmla="*/ 2866142 h 2894276"/>
              <a:gd name="connsiteX4" fmla="*/ 0 w 10946046"/>
              <a:gd name="connsiteY4" fmla="*/ 2894276 h 2894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6046" h="2894276">
                <a:moveTo>
                  <a:pt x="0" y="2894276"/>
                </a:moveTo>
                <a:lnTo>
                  <a:pt x="4898157" y="14068"/>
                </a:lnTo>
                <a:lnTo>
                  <a:pt x="7285848" y="0"/>
                </a:lnTo>
                <a:lnTo>
                  <a:pt x="10946046" y="2866142"/>
                </a:lnTo>
                <a:lnTo>
                  <a:pt x="0" y="2894276"/>
                </a:lnTo>
                <a:close/>
              </a:path>
            </a:pathLst>
          </a:custGeom>
          <a:gradFill flip="none" rotWithShape="1">
            <a:gsLst>
              <a:gs pos="0">
                <a:schemeClr val="accent5">
                  <a:lumMod val="20000"/>
                  <a:lumOff val="80000"/>
                  <a:alpha val="54000"/>
                </a:schemeClr>
              </a:gs>
              <a:gs pos="50000">
                <a:schemeClr val="accent5">
                  <a:lumMod val="20000"/>
                  <a:lumOff val="80000"/>
                  <a:alpha val="51000"/>
                </a:schemeClr>
              </a:gs>
              <a:gs pos="100000">
                <a:schemeClr val="accent1">
                  <a:lumMod val="20000"/>
                  <a:lumOff val="80000"/>
                  <a:shade val="100000"/>
                  <a:satMod val="115000"/>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485FCE2E-D896-48D9-A934-F35BE883AEA0}"/>
              </a:ext>
            </a:extLst>
          </p:cNvPr>
          <p:cNvSpPr txBox="1"/>
          <p:nvPr/>
        </p:nvSpPr>
        <p:spPr>
          <a:xfrm>
            <a:off x="1228840" y="1357532"/>
            <a:ext cx="3757831" cy="1169551"/>
          </a:xfrm>
          <a:prstGeom prst="rect">
            <a:avLst/>
          </a:prstGeom>
          <a:noFill/>
        </p:spPr>
        <p:txBody>
          <a:bodyPr wrap="square" rtlCol="0">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PR"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rPr>
              <a:t>La Administración publicará una guía para la elaboración del Plan Anual de Adquisiciones, en la cual se establecerán los lineamientos y el formato requerido del mismo.</a:t>
            </a:r>
          </a:p>
        </p:txBody>
      </p:sp>
      <p:sp>
        <p:nvSpPr>
          <p:cNvPr id="10" name="TextBox 9">
            <a:extLst>
              <a:ext uri="{FF2B5EF4-FFF2-40B4-BE49-F238E27FC236}">
                <a16:creationId xmlns:a16="http://schemas.microsoft.com/office/drawing/2014/main" id="{B8011343-49A0-4FBE-8FF7-6016685FD80A}"/>
              </a:ext>
            </a:extLst>
          </p:cNvPr>
          <p:cNvSpPr txBox="1"/>
          <p:nvPr/>
        </p:nvSpPr>
        <p:spPr>
          <a:xfrm>
            <a:off x="1243264" y="2504385"/>
            <a:ext cx="3633911" cy="101566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2000" b="1" i="0" u="none" strike="noStrike" kern="1200" cap="none" spc="0" normalizeH="0" baseline="0" noProof="0">
                <a:ln>
                  <a:noFill/>
                </a:ln>
                <a:solidFill>
                  <a:srgbClr val="002060"/>
                </a:solidFill>
                <a:effectLst/>
                <a:uLnTx/>
                <a:uFillTx/>
                <a:latin typeface="Century Gothic" panose="020B0502020202020204" pitchFamily="34" charset="0"/>
                <a:ea typeface="Open Sans" panose="020B0606030504020204" pitchFamily="34" charset="0"/>
                <a:cs typeface="Open Sans" panose="020B0606030504020204" pitchFamily="34" charset="0"/>
              </a:rPr>
              <a:t>¿Dónde y cuándo debe ser remitido el Plan Anual de Adquisiciones?</a:t>
            </a:r>
            <a:endParaRPr kumimoji="0" lang="es-PR" sz="2000" b="0" i="0" u="none" strike="noStrike" kern="1200" cap="none" spc="0" normalizeH="0" baseline="0" noProof="0">
              <a:ln>
                <a:noFill/>
              </a:ln>
              <a:solidFill>
                <a:prstClr val="black"/>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DAD366C8-C6E6-42A3-B216-4F64C9F1951C}"/>
              </a:ext>
            </a:extLst>
          </p:cNvPr>
          <p:cNvSpPr txBox="1"/>
          <p:nvPr/>
        </p:nvSpPr>
        <p:spPr>
          <a:xfrm rot="10800000" flipV="1">
            <a:off x="1295401" y="3684430"/>
            <a:ext cx="3515214" cy="430887"/>
          </a:xfrm>
          <a:prstGeom prst="rect">
            <a:avLst/>
          </a:prstGeom>
          <a:noFill/>
          <a:ln w="12700">
            <a:noFill/>
          </a:ln>
        </p:spPr>
        <p:txBody>
          <a:bodyPr vert="horz" wrap="square" lIns="0" tIns="0" rIns="0" bIns="0" rtlCol="0">
            <a:spAutoFit/>
          </a:bodyPr>
          <a:lstStyle/>
          <a:p>
            <a:pPr marL="0" marR="0" lvl="0" indent="0" algn="l" defTabSz="457200" rtl="0" eaLnBrk="1" fontAlgn="auto" latinLnBrk="0" hangingPunct="1">
              <a:lnSpc>
                <a:spcPct val="100000"/>
              </a:lnSpc>
              <a:spcBef>
                <a:spcPts val="0"/>
              </a:spcBef>
              <a:spcAft>
                <a:spcPts val="0"/>
              </a:spcAft>
              <a:buClr>
                <a:prstClr val="black"/>
              </a:buClr>
              <a:buSzPts val="1100"/>
              <a:buFontTx/>
              <a:buNone/>
              <a:tabLst/>
              <a:defRPr/>
            </a:pPr>
            <a:r>
              <a:rPr kumimoji="0" lang="es-PR" sz="1400" b="0"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Debe ser remitido a la ASG en o antes del 31 de marzo de cada año</a:t>
            </a:r>
            <a:r>
              <a:rPr kumimoji="0" lang="es-PR" sz="14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a:t>
            </a:r>
          </a:p>
        </p:txBody>
      </p:sp>
      <p:grpSp>
        <p:nvGrpSpPr>
          <p:cNvPr id="12" name="Group 11">
            <a:extLst>
              <a:ext uri="{FF2B5EF4-FFF2-40B4-BE49-F238E27FC236}">
                <a16:creationId xmlns:a16="http://schemas.microsoft.com/office/drawing/2014/main" id="{26888CBA-0104-4C7F-9660-213950F5CBED}"/>
              </a:ext>
            </a:extLst>
          </p:cNvPr>
          <p:cNvGrpSpPr>
            <a:grpSpLocks noChangeAspect="1"/>
          </p:cNvGrpSpPr>
          <p:nvPr/>
        </p:nvGrpSpPr>
        <p:grpSpPr>
          <a:xfrm>
            <a:off x="9398900" y="2913159"/>
            <a:ext cx="2556850" cy="1702641"/>
            <a:chOff x="9369055" y="2799698"/>
            <a:chExt cx="2608987" cy="1737360"/>
          </a:xfrm>
        </p:grpSpPr>
        <p:sp>
          <p:nvSpPr>
            <p:cNvPr id="13" name="Google Shape;525;p24">
              <a:extLst>
                <a:ext uri="{FF2B5EF4-FFF2-40B4-BE49-F238E27FC236}">
                  <a16:creationId xmlns:a16="http://schemas.microsoft.com/office/drawing/2014/main" id="{26E159D8-CBF0-46D2-A02E-F693AEFC3C48}"/>
                </a:ext>
              </a:extLst>
            </p:cNvPr>
            <p:cNvSpPr txBox="1"/>
            <p:nvPr/>
          </p:nvSpPr>
          <p:spPr>
            <a:xfrm>
              <a:off x="9369055" y="2799698"/>
              <a:ext cx="2608987" cy="1737360"/>
            </a:xfrm>
            <a:prstGeom prst="roundRect">
              <a:avLst/>
            </a:prstGeom>
            <a:solidFill>
              <a:schemeClr val="accent1">
                <a:lumMod val="50000"/>
              </a:schemeClr>
            </a:solidFill>
            <a:ln>
              <a:noFill/>
            </a:ln>
          </p:spPr>
          <p:txBody>
            <a:bodyPr spcFirstLastPara="1" wrap="square" lIns="91425" tIns="91425" rIns="91425" bIns="91425" anchor="ctr" anchorCtr="0">
              <a:normAutofit lnSpcReduction="10000"/>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s-ES" sz="1200" b="0" i="1"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s-ES" sz="1200" b="0" i="1"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1200" b="0" i="1"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rPr>
                <a:t>El incumplimiento con la presente disposición podrá acarrear la imposición de una multa administrativa por parte de la Administradora a la entidad correspondiente</a:t>
              </a:r>
              <a:endParaRPr kumimoji="0" lang="es-PR" sz="1200" b="0" i="1" u="none" strike="noStrike" kern="120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sym typeface="Roboto"/>
              </a:endParaRPr>
            </a:p>
          </p:txBody>
        </p:sp>
        <p:pic>
          <p:nvPicPr>
            <p:cNvPr id="14" name="Graphic 13" descr="Comment Important with solid fill">
              <a:extLst>
                <a:ext uri="{FF2B5EF4-FFF2-40B4-BE49-F238E27FC236}">
                  <a16:creationId xmlns:a16="http://schemas.microsoft.com/office/drawing/2014/main" id="{651D272C-C5B2-4892-8B67-60E800CD8FF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389657" y="2864899"/>
              <a:ext cx="455237" cy="455237"/>
            </a:xfrm>
            <a:prstGeom prst="rect">
              <a:avLst/>
            </a:prstGeom>
          </p:spPr>
        </p:pic>
      </p:grpSp>
    </p:spTree>
    <p:extLst>
      <p:ext uri="{BB962C8B-B14F-4D97-AF65-F5344CB8AC3E}">
        <p14:creationId xmlns:p14="http://schemas.microsoft.com/office/powerpoint/2010/main" val="25397548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6" name="Title 1">
            <a:extLst>
              <a:ext uri="{FF2B5EF4-FFF2-40B4-BE49-F238E27FC236}">
                <a16:creationId xmlns:a16="http://schemas.microsoft.com/office/drawing/2014/main" id="{5F9C7EDF-8F03-4465-BD66-F9E7BB6DA563}"/>
              </a:ext>
            </a:extLst>
          </p:cNvPr>
          <p:cNvSpPr txBox="1">
            <a:spLocks/>
          </p:cNvSpPr>
          <p:nvPr/>
        </p:nvSpPr>
        <p:spPr>
          <a:xfrm>
            <a:off x="1285087" y="771920"/>
            <a:ext cx="8304024" cy="971319"/>
          </a:xfrm>
          <a:prstGeom prst="rect">
            <a:avLst/>
          </a:prstGeom>
        </p:spPr>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PR" sz="3200" b="1" i="0" u="none" strike="noStrike" kern="1200" cap="none" spc="0" normalizeH="0" baseline="0" noProof="0">
                <a:ln>
                  <a:noFill/>
                </a:ln>
                <a:solidFill>
                  <a:srgbClr val="002060"/>
                </a:solidFill>
                <a:effectLst/>
                <a:uLnTx/>
                <a:uFillTx/>
                <a:latin typeface="Century Gothic" panose="020B0502020202020204" pitchFamily="34" charset="0"/>
                <a:ea typeface="+mj-ea"/>
                <a:cs typeface="+mj-cs"/>
              </a:rPr>
              <a:t>Diferencia entre los procesos de licitación, ejecución de compras y/o otorgamiento de contrato</a:t>
            </a:r>
            <a:endParaRPr kumimoji="0" lang="en-US" sz="3200" b="1" i="0" u="none" strike="noStrike" kern="1200" cap="none" spc="0" normalizeH="0" baseline="0" noProof="0">
              <a:ln>
                <a:noFill/>
              </a:ln>
              <a:solidFill>
                <a:srgbClr val="002060"/>
              </a:solidFill>
              <a:effectLst/>
              <a:uLnTx/>
              <a:uFillTx/>
              <a:latin typeface="Century Gothic" panose="020B0502020202020204" pitchFamily="34" charset="0"/>
              <a:ea typeface="+mj-ea"/>
              <a:cs typeface="+mj-cs"/>
            </a:endParaRPr>
          </a:p>
        </p:txBody>
      </p:sp>
      <p:sp>
        <p:nvSpPr>
          <p:cNvPr id="37" name="Rectangle: Rounded Corners 36">
            <a:extLst>
              <a:ext uri="{FF2B5EF4-FFF2-40B4-BE49-F238E27FC236}">
                <a16:creationId xmlns:a16="http://schemas.microsoft.com/office/drawing/2014/main" id="{6058C240-69B2-42F8-B930-BDE7307ED8F7}"/>
              </a:ext>
            </a:extLst>
          </p:cNvPr>
          <p:cNvSpPr/>
          <p:nvPr/>
        </p:nvSpPr>
        <p:spPr>
          <a:xfrm>
            <a:off x="1077686" y="750095"/>
            <a:ext cx="65418" cy="971319"/>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7DB5FF65-5B30-43E0-BF2F-8953D2C469E0}"/>
              </a:ext>
            </a:extLst>
          </p:cNvPr>
          <p:cNvGrpSpPr/>
          <p:nvPr/>
        </p:nvGrpSpPr>
        <p:grpSpPr>
          <a:xfrm>
            <a:off x="1483050" y="2226580"/>
            <a:ext cx="3414350" cy="3467231"/>
            <a:chOff x="1354340" y="2587382"/>
            <a:chExt cx="2488833" cy="2527380"/>
          </a:xfrm>
        </p:grpSpPr>
        <p:sp>
          <p:nvSpPr>
            <p:cNvPr id="91" name="Oval 90">
              <a:extLst>
                <a:ext uri="{FF2B5EF4-FFF2-40B4-BE49-F238E27FC236}">
                  <a16:creationId xmlns:a16="http://schemas.microsoft.com/office/drawing/2014/main" id="{BB2BA3E7-6ADD-481B-AA9F-09D7B8704452}"/>
                </a:ext>
              </a:extLst>
            </p:cNvPr>
            <p:cNvSpPr/>
            <p:nvPr/>
          </p:nvSpPr>
          <p:spPr>
            <a:xfrm>
              <a:off x="1354340" y="2587382"/>
              <a:ext cx="2488833" cy="2488833"/>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4" name="Graphic 93" descr="Contract with solid fill">
              <a:extLst>
                <a:ext uri="{FF2B5EF4-FFF2-40B4-BE49-F238E27FC236}">
                  <a16:creationId xmlns:a16="http://schemas.microsoft.com/office/drawing/2014/main" id="{CB0E3FB5-9B4F-479F-95EC-ACAFBEB19E4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1667405" y="3014721"/>
              <a:ext cx="1602332" cy="1602332"/>
            </a:xfrm>
            <a:prstGeom prst="rect">
              <a:avLst/>
            </a:prstGeom>
          </p:spPr>
        </p:pic>
        <p:sp>
          <p:nvSpPr>
            <p:cNvPr id="52" name="Rectangle: Rounded Corners 51">
              <a:extLst>
                <a:ext uri="{FF2B5EF4-FFF2-40B4-BE49-F238E27FC236}">
                  <a16:creationId xmlns:a16="http://schemas.microsoft.com/office/drawing/2014/main" id="{C5300C2C-9498-4705-BE10-FE41C7953550}"/>
                </a:ext>
              </a:extLst>
            </p:cNvPr>
            <p:cNvSpPr/>
            <p:nvPr/>
          </p:nvSpPr>
          <p:spPr>
            <a:xfrm>
              <a:off x="1562985" y="4726440"/>
              <a:ext cx="2149709" cy="388322"/>
            </a:xfrm>
            <a:prstGeom prst="roundRect">
              <a:avLst/>
            </a:prstGeom>
            <a:solidFill>
              <a:schemeClr val="accent1">
                <a:lumMod val="5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A392CE25-3FB7-458E-9872-450171FD64A2}"/>
                </a:ext>
              </a:extLst>
            </p:cNvPr>
            <p:cNvSpPr txBox="1"/>
            <p:nvPr/>
          </p:nvSpPr>
          <p:spPr>
            <a:xfrm>
              <a:off x="1393424" y="4733658"/>
              <a:ext cx="2410665" cy="373885"/>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0" cap="none" spc="0" normalizeH="0" baseline="0" noProof="0" err="1">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rPr>
                <a:t>Procesos</a:t>
              </a:r>
              <a:r>
                <a:rPr kumimoji="0" lang="en-US" sz="1400" b="1" i="0" u="none" strike="noStrike" kern="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rPr>
                <a:t> de </a:t>
              </a:r>
              <a:r>
                <a:rPr kumimoji="0" lang="en-US" sz="1400" b="1" i="0" u="none" strike="noStrike" kern="0" cap="none" spc="0" normalizeH="0" baseline="0" noProof="0" err="1">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rPr>
                <a:t>licitación</a:t>
              </a:r>
              <a:endParaRPr kumimoji="0" lang="en-US" sz="1400" b="1" i="0" u="none" strike="noStrike" kern="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endParaRPr>
            </a:p>
          </p:txBody>
        </p:sp>
        <p:pic>
          <p:nvPicPr>
            <p:cNvPr id="3" name="Graphic 2" descr="Magnifying glass with solid fill">
              <a:extLst>
                <a:ext uri="{FF2B5EF4-FFF2-40B4-BE49-F238E27FC236}">
                  <a16:creationId xmlns:a16="http://schemas.microsoft.com/office/drawing/2014/main" id="{43E559EC-88DF-4EFB-80A4-B0B2AD3FCD3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115269" y="2772669"/>
              <a:ext cx="1485671" cy="1485671"/>
            </a:xfrm>
            <a:prstGeom prst="rect">
              <a:avLst/>
            </a:prstGeom>
          </p:spPr>
        </p:pic>
      </p:grpSp>
      <p:grpSp>
        <p:nvGrpSpPr>
          <p:cNvPr id="9" name="Group 8">
            <a:extLst>
              <a:ext uri="{FF2B5EF4-FFF2-40B4-BE49-F238E27FC236}">
                <a16:creationId xmlns:a16="http://schemas.microsoft.com/office/drawing/2014/main" id="{9C66C84E-C16A-4C5F-A60A-29887162642E}"/>
              </a:ext>
            </a:extLst>
          </p:cNvPr>
          <p:cNvGrpSpPr/>
          <p:nvPr/>
        </p:nvGrpSpPr>
        <p:grpSpPr>
          <a:xfrm>
            <a:off x="5839008" y="2226580"/>
            <a:ext cx="3414349" cy="3564292"/>
            <a:chOff x="4900092" y="2405689"/>
            <a:chExt cx="3029123" cy="3162149"/>
          </a:xfrm>
        </p:grpSpPr>
        <p:sp>
          <p:nvSpPr>
            <p:cNvPr id="92" name="Oval 91">
              <a:extLst>
                <a:ext uri="{FF2B5EF4-FFF2-40B4-BE49-F238E27FC236}">
                  <a16:creationId xmlns:a16="http://schemas.microsoft.com/office/drawing/2014/main" id="{9EB535A8-A411-4287-988C-9904F9A217EE}"/>
                </a:ext>
              </a:extLst>
            </p:cNvPr>
            <p:cNvSpPr/>
            <p:nvPr/>
          </p:nvSpPr>
          <p:spPr>
            <a:xfrm>
              <a:off x="4900092" y="2405689"/>
              <a:ext cx="3029123" cy="3029123"/>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Rounded Corners 12">
              <a:extLst>
                <a:ext uri="{FF2B5EF4-FFF2-40B4-BE49-F238E27FC236}">
                  <a16:creationId xmlns:a16="http://schemas.microsoft.com/office/drawing/2014/main" id="{A7F5E391-6F1C-48D2-ADCA-095AD9307B80}"/>
                </a:ext>
              </a:extLst>
            </p:cNvPr>
            <p:cNvSpPr/>
            <p:nvPr/>
          </p:nvSpPr>
          <p:spPr>
            <a:xfrm>
              <a:off x="4965060" y="4962408"/>
              <a:ext cx="2933987" cy="605430"/>
            </a:xfrm>
            <a:prstGeom prst="roundRect">
              <a:avLst/>
            </a:prstGeom>
            <a:solidFill>
              <a:schemeClr val="accent1">
                <a:lumMod val="50000"/>
              </a:schemeClr>
            </a:solidFill>
            <a:ln w="190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5" name="TextBox 54">
              <a:extLst>
                <a:ext uri="{FF2B5EF4-FFF2-40B4-BE49-F238E27FC236}">
                  <a16:creationId xmlns:a16="http://schemas.microsoft.com/office/drawing/2014/main" id="{18A07132-6FAE-4092-A3EC-A40CFF17E69D}"/>
                </a:ext>
              </a:extLst>
            </p:cNvPr>
            <p:cNvSpPr txBox="1"/>
            <p:nvPr/>
          </p:nvSpPr>
          <p:spPr>
            <a:xfrm>
              <a:off x="4965060" y="4980813"/>
              <a:ext cx="2907593" cy="4641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prstClr val="white"/>
                  </a:solidFill>
                  <a:effectLst/>
                  <a:uLnTx/>
                  <a:uFillTx/>
                  <a:latin typeface="Century Gothic" panose="020B0502020202020204" pitchFamily="34" charset="0"/>
                  <a:ea typeface="Open Sans" panose="020B0606030504020204" pitchFamily="34" charset="0"/>
                  <a:cs typeface="Open Sans" panose="020B0606030504020204" pitchFamily="34" charset="0"/>
                </a:rPr>
                <a:t>Compra y/o Adjudicación de Contrato</a:t>
              </a:r>
            </a:p>
          </p:txBody>
        </p:sp>
        <p:grpSp>
          <p:nvGrpSpPr>
            <p:cNvPr id="8" name="Group 7">
              <a:extLst>
                <a:ext uri="{FF2B5EF4-FFF2-40B4-BE49-F238E27FC236}">
                  <a16:creationId xmlns:a16="http://schemas.microsoft.com/office/drawing/2014/main" id="{0212C2A7-5EEC-4D47-A8E9-298D430C12A8}"/>
                </a:ext>
              </a:extLst>
            </p:cNvPr>
            <p:cNvGrpSpPr/>
            <p:nvPr/>
          </p:nvGrpSpPr>
          <p:grpSpPr>
            <a:xfrm>
              <a:off x="5393657" y="2631199"/>
              <a:ext cx="2231842" cy="2266021"/>
              <a:chOff x="5393657" y="2631199"/>
              <a:chExt cx="2231842" cy="2266021"/>
            </a:xfrm>
          </p:grpSpPr>
          <p:pic>
            <p:nvPicPr>
              <p:cNvPr id="21" name="Graphic 20" descr="Paper with solid fill">
                <a:extLst>
                  <a:ext uri="{FF2B5EF4-FFF2-40B4-BE49-F238E27FC236}">
                    <a16:creationId xmlns:a16="http://schemas.microsoft.com/office/drawing/2014/main" id="{3FB7DD9A-C506-4CDF-B9C8-DADFF8F1663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931031" y="2631199"/>
                <a:ext cx="1694468" cy="1694468"/>
              </a:xfrm>
              <a:prstGeom prst="rect">
                <a:avLst/>
              </a:prstGeom>
            </p:spPr>
          </p:pic>
          <p:pic>
            <p:nvPicPr>
              <p:cNvPr id="93" name="Graphic 92" descr="Contract with solid fill">
                <a:extLst>
                  <a:ext uri="{FF2B5EF4-FFF2-40B4-BE49-F238E27FC236}">
                    <a16:creationId xmlns:a16="http://schemas.microsoft.com/office/drawing/2014/main" id="{AF6E2CE8-AF59-49C4-ACCD-2F9EC7B158AA}"/>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393657" y="3043122"/>
                <a:ext cx="1854098" cy="1854098"/>
              </a:xfrm>
              <a:prstGeom prst="rect">
                <a:avLst/>
              </a:prstGeom>
            </p:spPr>
          </p:pic>
        </p:grpSp>
      </p:grpSp>
    </p:spTree>
    <p:extLst>
      <p:ext uri="{BB962C8B-B14F-4D97-AF65-F5344CB8AC3E}">
        <p14:creationId xmlns:p14="http://schemas.microsoft.com/office/powerpoint/2010/main" val="302514511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3056D34-FFDC-0640-99B9-F3F6E85E7A9B}"/>
              </a:ext>
            </a:extLst>
          </p:cNvPr>
          <p:cNvSpPr txBox="1"/>
          <p:nvPr/>
        </p:nvSpPr>
        <p:spPr>
          <a:xfrm>
            <a:off x="1164522" y="1155196"/>
            <a:ext cx="10100377"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400" b="1" i="0" u="none" strike="noStrike" kern="0" cap="none" spc="0" normalizeH="0" baseline="0" noProof="0">
                <a:ln>
                  <a:noFill/>
                </a:ln>
                <a:solidFill>
                  <a:prstClr val="black"/>
                </a:solidFill>
                <a:effectLst/>
                <a:uLnTx/>
                <a:uFillTx/>
                <a:latin typeface="Century Gothic" panose="020B0502020202020204" pitchFamily="34" charset="0"/>
                <a:ea typeface="Roboto Medium" panose="02000000000000000000" pitchFamily="2" charset="0"/>
                <a:cs typeface="Open Sans" panose="020B0606030504020204" pitchFamily="34" charset="0"/>
              </a:rPr>
              <a:t>ASG ha identificado las categorías principales de gasto del Gobierno y nos encontramos en el proceso de preparar subastas y contratos centralizados para estos artículos y servicios.</a:t>
            </a:r>
            <a:endParaRPr kumimoji="0" lang="es-PR" sz="1400" b="0" i="0" u="none" strike="noStrike" kern="0" cap="none" spc="0" normalizeH="0" baseline="0" noProof="0">
              <a:ln>
                <a:noFill/>
              </a:ln>
              <a:solidFill>
                <a:prstClr val="black"/>
              </a:solidFill>
              <a:effectLst/>
              <a:uLnTx/>
              <a:uFillTx/>
              <a:latin typeface="Century Gothic" panose="020B0502020202020204" pitchFamily="34" charset="0"/>
              <a:ea typeface="Roboto Medium" panose="02000000000000000000" pitchFamily="2" charset="0"/>
              <a:cs typeface="Open Sans" panose="020B0606030504020204" pitchFamily="34" charset="0"/>
            </a:endParaRPr>
          </a:p>
        </p:txBody>
      </p:sp>
      <p:grpSp>
        <p:nvGrpSpPr>
          <p:cNvPr id="3" name="Group 2">
            <a:extLst>
              <a:ext uri="{FF2B5EF4-FFF2-40B4-BE49-F238E27FC236}">
                <a16:creationId xmlns:a16="http://schemas.microsoft.com/office/drawing/2014/main" id="{23E4F72F-8051-4C5F-B516-756838F2D5C5}"/>
              </a:ext>
            </a:extLst>
          </p:cNvPr>
          <p:cNvGrpSpPr/>
          <p:nvPr/>
        </p:nvGrpSpPr>
        <p:grpSpPr>
          <a:xfrm>
            <a:off x="904478" y="1848765"/>
            <a:ext cx="10100377" cy="3995481"/>
            <a:chOff x="927100" y="1976582"/>
            <a:chExt cx="10337800" cy="4089400"/>
          </a:xfrm>
        </p:grpSpPr>
        <p:pic>
          <p:nvPicPr>
            <p:cNvPr id="2" name="Picture 1">
              <a:extLst>
                <a:ext uri="{FF2B5EF4-FFF2-40B4-BE49-F238E27FC236}">
                  <a16:creationId xmlns:a16="http://schemas.microsoft.com/office/drawing/2014/main" id="{C6340D1D-1A78-1240-AD81-F9ADA1F7FF66}"/>
                </a:ext>
              </a:extLst>
            </p:cNvPr>
            <p:cNvPicPr>
              <a:picLocks noChangeAspect="1"/>
            </p:cNvPicPr>
            <p:nvPr/>
          </p:nvPicPr>
          <p:blipFill>
            <a:blip r:embed="rId2"/>
            <a:stretch>
              <a:fillRect/>
            </a:stretch>
          </p:blipFill>
          <p:spPr>
            <a:xfrm>
              <a:off x="927100" y="1976582"/>
              <a:ext cx="10337800" cy="4089400"/>
            </a:xfrm>
            <a:prstGeom prst="rect">
              <a:avLst/>
            </a:prstGeom>
          </p:spPr>
        </p:pic>
        <p:sp>
          <p:nvSpPr>
            <p:cNvPr id="4" name="Rectangle 3">
              <a:extLst>
                <a:ext uri="{FF2B5EF4-FFF2-40B4-BE49-F238E27FC236}">
                  <a16:creationId xmlns:a16="http://schemas.microsoft.com/office/drawing/2014/main" id="{30FD9395-2BF7-5948-8B9E-1DB8B5F31A85}"/>
                </a:ext>
              </a:extLst>
            </p:cNvPr>
            <p:cNvSpPr/>
            <p:nvPr/>
          </p:nvSpPr>
          <p:spPr>
            <a:xfrm>
              <a:off x="1013445" y="3144119"/>
              <a:ext cx="1764145" cy="1606557"/>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1200" b="0" i="0" u="none" strike="noStrike" kern="1200" cap="none" spc="0" normalizeH="0" baseline="0" noProof="0">
                  <a:ln>
                    <a:noFill/>
                  </a:ln>
                  <a:solidFill>
                    <a:srgbClr val="000000"/>
                  </a:solidFill>
                  <a:effectLst/>
                  <a:uLnTx/>
                  <a:uFillTx/>
                  <a:latin typeface="Avenir Next" panose="020B0503020202020204" pitchFamily="34" charset="0"/>
                  <a:ea typeface="+mn-ea"/>
                  <a:cs typeface="+mn-cs"/>
                </a:rPr>
                <a:t>Recibido el 31 de marzo de cada año, las Entidades Gubernamentales le comunican a ASG cuales serán sus adquisiciones principales para el próximo año fiscal.</a:t>
              </a:r>
            </a:p>
          </p:txBody>
        </p:sp>
        <p:sp>
          <p:nvSpPr>
            <p:cNvPr id="8" name="Rectangle 7">
              <a:extLst>
                <a:ext uri="{FF2B5EF4-FFF2-40B4-BE49-F238E27FC236}">
                  <a16:creationId xmlns:a16="http://schemas.microsoft.com/office/drawing/2014/main" id="{EEF8A534-E8FE-624A-9D4D-E5C3E40BD59F}"/>
                </a:ext>
              </a:extLst>
            </p:cNvPr>
            <p:cNvSpPr/>
            <p:nvPr/>
          </p:nvSpPr>
          <p:spPr>
            <a:xfrm>
              <a:off x="3088163" y="3144119"/>
              <a:ext cx="1764145" cy="1754326"/>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1200" b="0" i="0" u="none" strike="noStrike" kern="1200" cap="none" spc="0" normalizeH="0" baseline="0" noProof="0">
                  <a:ln>
                    <a:noFill/>
                  </a:ln>
                  <a:solidFill>
                    <a:srgbClr val="000000"/>
                  </a:solidFill>
                  <a:effectLst/>
                  <a:uLnTx/>
                  <a:uFillTx/>
                  <a:latin typeface="Avenir Next" panose="020B0503020202020204" pitchFamily="34" charset="0"/>
                  <a:ea typeface="+mn-ea"/>
                  <a:cs typeface="+mn-cs"/>
                </a:rPr>
                <a:t>ASG agrega los planes de adquisición de todas las entidades e identifica cuales son esos servicos y bienes más comunmente adquiridos por las entidades gubernamentales.</a:t>
              </a:r>
            </a:p>
          </p:txBody>
        </p:sp>
        <p:sp>
          <p:nvSpPr>
            <p:cNvPr id="9" name="Rectangle 8">
              <a:extLst>
                <a:ext uri="{FF2B5EF4-FFF2-40B4-BE49-F238E27FC236}">
                  <a16:creationId xmlns:a16="http://schemas.microsoft.com/office/drawing/2014/main" id="{0190A628-0411-6B48-8D96-6BD163A48FA8}"/>
                </a:ext>
              </a:extLst>
            </p:cNvPr>
            <p:cNvSpPr/>
            <p:nvPr/>
          </p:nvSpPr>
          <p:spPr>
            <a:xfrm>
              <a:off x="5213928" y="3144119"/>
              <a:ext cx="1764145" cy="1754326"/>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1200" b="0" i="0" u="none" strike="noStrike" kern="1200" cap="none" spc="0" normalizeH="0" baseline="0" noProof="0">
                  <a:ln>
                    <a:noFill/>
                  </a:ln>
                  <a:solidFill>
                    <a:srgbClr val="000000"/>
                  </a:solidFill>
                  <a:effectLst/>
                  <a:uLnTx/>
                  <a:uFillTx/>
                  <a:latin typeface="Avenir Next" panose="020B0503020202020204" pitchFamily="34" charset="0"/>
                  <a:ea typeface="+mn-ea"/>
                  <a:cs typeface="+mn-cs"/>
                </a:rPr>
                <a:t>Se llevan a cabo procesos de subastas y RFP para identificar los suplidores que puedan ofrecer estos servicios o artículos a través de toda la isla y a los volúmenes necesitados.</a:t>
              </a:r>
            </a:p>
          </p:txBody>
        </p:sp>
        <p:sp>
          <p:nvSpPr>
            <p:cNvPr id="10" name="Rectangle 9">
              <a:extLst>
                <a:ext uri="{FF2B5EF4-FFF2-40B4-BE49-F238E27FC236}">
                  <a16:creationId xmlns:a16="http://schemas.microsoft.com/office/drawing/2014/main" id="{F43F4887-D6E7-DC4A-9F88-A16F5B1DA120}"/>
                </a:ext>
              </a:extLst>
            </p:cNvPr>
            <p:cNvSpPr/>
            <p:nvPr/>
          </p:nvSpPr>
          <p:spPr>
            <a:xfrm>
              <a:off x="7339694" y="3051786"/>
              <a:ext cx="1764145" cy="1984571"/>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1200" b="0" i="0" u="none" strike="noStrike" kern="1200" cap="none" spc="0" normalizeH="0" baseline="0" noProof="0">
                  <a:ln>
                    <a:noFill/>
                  </a:ln>
                  <a:solidFill>
                    <a:srgbClr val="000000"/>
                  </a:solidFill>
                  <a:effectLst/>
                  <a:uLnTx/>
                  <a:uFillTx/>
                  <a:latin typeface="Avenir Next" panose="020B0503020202020204" pitchFamily="34" charset="0"/>
                  <a:ea typeface="+mn-ea"/>
                  <a:cs typeface="+mn-cs"/>
                </a:rPr>
                <a:t>Al estar llevando a cabo los procesos de adquisición a favor de TODAS las Entidades Gubernamentales, logramos negociar mejores precios y términos con los suplidores de estas categorías.</a:t>
              </a:r>
            </a:p>
          </p:txBody>
        </p:sp>
        <p:sp>
          <p:nvSpPr>
            <p:cNvPr id="11" name="Rectangle 10">
              <a:extLst>
                <a:ext uri="{FF2B5EF4-FFF2-40B4-BE49-F238E27FC236}">
                  <a16:creationId xmlns:a16="http://schemas.microsoft.com/office/drawing/2014/main" id="{9ECD620D-13B4-5945-8BB8-C764D6F8D7B8}"/>
                </a:ext>
              </a:extLst>
            </p:cNvPr>
            <p:cNvSpPr/>
            <p:nvPr/>
          </p:nvSpPr>
          <p:spPr>
            <a:xfrm>
              <a:off x="9456073" y="2959453"/>
              <a:ext cx="1764145" cy="2308324"/>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1200" b="0" i="0" u="none" strike="noStrike" kern="1200" cap="none" spc="0" normalizeH="0" baseline="0" noProof="0">
                  <a:ln>
                    <a:noFill/>
                  </a:ln>
                  <a:solidFill>
                    <a:srgbClr val="000000"/>
                  </a:solidFill>
                  <a:effectLst/>
                  <a:uLnTx/>
                  <a:uFillTx/>
                  <a:latin typeface="Avenir Next" panose="020B0503020202020204" pitchFamily="34" charset="0"/>
                  <a:ea typeface="+mn-ea"/>
                  <a:cs typeface="+mn-cs"/>
                </a:rPr>
                <a:t>Se otorgan contratos centralizados para cuando surja la necesidad, las agencias solo tengan que emitir una orden de compra contra dichos contratos. Esto reducirá dramáticamente el periodo de adquisición.</a:t>
              </a:r>
            </a:p>
          </p:txBody>
        </p:sp>
        <p:sp>
          <p:nvSpPr>
            <p:cNvPr id="6" name="Rectangle 5">
              <a:extLst>
                <a:ext uri="{FF2B5EF4-FFF2-40B4-BE49-F238E27FC236}">
                  <a16:creationId xmlns:a16="http://schemas.microsoft.com/office/drawing/2014/main" id="{681869FE-B10C-6A43-849E-4BF0E15521A0}"/>
                </a:ext>
              </a:extLst>
            </p:cNvPr>
            <p:cNvSpPr/>
            <p:nvPr/>
          </p:nvSpPr>
          <p:spPr>
            <a:xfrm>
              <a:off x="1050607" y="2098592"/>
              <a:ext cx="1689819" cy="461665"/>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1200" b="1" i="0" u="none" strike="noStrike" kern="1200" cap="none" spc="0" normalizeH="0" baseline="0" noProof="0">
                  <a:ln>
                    <a:noFill/>
                  </a:ln>
                  <a:solidFill>
                    <a:srgbClr val="000000"/>
                  </a:solidFill>
                  <a:effectLst/>
                  <a:uLnTx/>
                  <a:uFillTx/>
                  <a:latin typeface="Avenir Next" panose="020B0503020202020204" pitchFamily="34" charset="0"/>
                  <a:ea typeface="+mn-ea"/>
                  <a:cs typeface="+mn-cs"/>
                </a:rPr>
                <a:t>PLAN ANUAL DE ADQUISICIONES</a:t>
              </a:r>
              <a:endParaRPr kumimoji="0" lang="es-PR" sz="1200" b="0" i="0" u="none" strike="noStrike" kern="1200" cap="none" spc="0" normalizeH="0" baseline="0" noProof="0">
                <a:ln>
                  <a:noFill/>
                </a:ln>
                <a:solidFill>
                  <a:srgbClr val="000000"/>
                </a:solidFill>
                <a:effectLst/>
                <a:uLnTx/>
                <a:uFillTx/>
                <a:latin typeface="Avenir Next" panose="020B0503020202020204" pitchFamily="34" charset="0"/>
                <a:ea typeface="+mn-ea"/>
                <a:cs typeface="+mn-cs"/>
              </a:endParaRPr>
            </a:p>
          </p:txBody>
        </p:sp>
        <p:sp>
          <p:nvSpPr>
            <p:cNvPr id="13" name="Rectangle 12">
              <a:extLst>
                <a:ext uri="{FF2B5EF4-FFF2-40B4-BE49-F238E27FC236}">
                  <a16:creationId xmlns:a16="http://schemas.microsoft.com/office/drawing/2014/main" id="{B07DCF2C-BCC9-D44A-98F7-7BCB1BFC2ACE}"/>
                </a:ext>
              </a:extLst>
            </p:cNvPr>
            <p:cNvSpPr/>
            <p:nvPr/>
          </p:nvSpPr>
          <p:spPr>
            <a:xfrm>
              <a:off x="3125325" y="2092687"/>
              <a:ext cx="1689819" cy="830997"/>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1200" b="1" i="0" u="none" strike="noStrike" kern="1200" cap="none" spc="0" normalizeH="0" baseline="0" noProof="0">
                  <a:ln>
                    <a:noFill/>
                  </a:ln>
                  <a:solidFill>
                    <a:srgbClr val="000000"/>
                  </a:solidFill>
                  <a:effectLst/>
                  <a:uLnTx/>
                  <a:uFillTx/>
                  <a:latin typeface="Avenir Next" panose="020B0503020202020204" pitchFamily="34" charset="0"/>
                  <a:ea typeface="+mn-ea"/>
                  <a:cs typeface="+mn-cs"/>
                </a:rPr>
                <a:t>ANÁLISIS DE TRANSACCIONES MÁS COMUNES Y DE MAYOR GASTO</a:t>
              </a:r>
            </a:p>
          </p:txBody>
        </p:sp>
        <p:sp>
          <p:nvSpPr>
            <p:cNvPr id="14" name="Rectangle 13">
              <a:extLst>
                <a:ext uri="{FF2B5EF4-FFF2-40B4-BE49-F238E27FC236}">
                  <a16:creationId xmlns:a16="http://schemas.microsoft.com/office/drawing/2014/main" id="{14380524-7F99-704B-8B01-C76069634D17}"/>
                </a:ext>
              </a:extLst>
            </p:cNvPr>
            <p:cNvSpPr/>
            <p:nvPr/>
          </p:nvSpPr>
          <p:spPr>
            <a:xfrm>
              <a:off x="5251090" y="2092686"/>
              <a:ext cx="1689819" cy="830997"/>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1200" b="1" i="0" u="none" strike="noStrike" kern="1200" cap="none" spc="0" normalizeH="0" baseline="0" noProof="0">
                  <a:ln>
                    <a:noFill/>
                  </a:ln>
                  <a:solidFill>
                    <a:srgbClr val="000000"/>
                  </a:solidFill>
                  <a:effectLst/>
                  <a:uLnTx/>
                  <a:uFillTx/>
                  <a:latin typeface="Avenir Next" panose="020B0503020202020204" pitchFamily="34" charset="0"/>
                  <a:ea typeface="+mn-ea"/>
                  <a:cs typeface="+mn-cs"/>
                </a:rPr>
                <a:t>SUBASTAS O RFPs PARA ESAS CATEGORÍAS MÁS NECESITADAS</a:t>
              </a:r>
            </a:p>
          </p:txBody>
        </p:sp>
        <p:sp>
          <p:nvSpPr>
            <p:cNvPr id="15" name="Rectangle 14">
              <a:extLst>
                <a:ext uri="{FF2B5EF4-FFF2-40B4-BE49-F238E27FC236}">
                  <a16:creationId xmlns:a16="http://schemas.microsoft.com/office/drawing/2014/main" id="{28F59C89-C866-2746-BD96-20DBB0D7674E}"/>
                </a:ext>
              </a:extLst>
            </p:cNvPr>
            <p:cNvSpPr/>
            <p:nvPr/>
          </p:nvSpPr>
          <p:spPr>
            <a:xfrm>
              <a:off x="7376855" y="2092685"/>
              <a:ext cx="1689819" cy="830997"/>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1200" b="1" i="0" u="none" strike="noStrike" kern="1200" cap="none" spc="0" normalizeH="0" baseline="0" noProof="0">
                  <a:ln>
                    <a:noFill/>
                  </a:ln>
                  <a:solidFill>
                    <a:srgbClr val="000000"/>
                  </a:solidFill>
                  <a:effectLst/>
                  <a:uLnTx/>
                  <a:uFillTx/>
                  <a:latin typeface="Avenir Next" panose="020B0503020202020204" pitchFamily="34" charset="0"/>
                  <a:ea typeface="+mn-ea"/>
                  <a:cs typeface="+mn-cs"/>
                </a:rPr>
                <a:t>NEGOCIACIÓN DE MEJORES PRECIOS Y TERMINOS CON LOS SUPLIDORES</a:t>
              </a:r>
            </a:p>
          </p:txBody>
        </p:sp>
        <p:sp>
          <p:nvSpPr>
            <p:cNvPr id="19" name="Rectangle 18">
              <a:extLst>
                <a:ext uri="{FF2B5EF4-FFF2-40B4-BE49-F238E27FC236}">
                  <a16:creationId xmlns:a16="http://schemas.microsoft.com/office/drawing/2014/main" id="{3BAC568D-4A01-BA48-9128-A4DC0CFF6F65}"/>
                </a:ext>
              </a:extLst>
            </p:cNvPr>
            <p:cNvSpPr/>
            <p:nvPr/>
          </p:nvSpPr>
          <p:spPr>
            <a:xfrm>
              <a:off x="9493235" y="2092685"/>
              <a:ext cx="1689819" cy="830997"/>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1200" b="1" i="0" u="none" strike="noStrike" kern="1200" cap="none" spc="0" normalizeH="0" baseline="0" noProof="0">
                  <a:ln>
                    <a:noFill/>
                  </a:ln>
                  <a:solidFill>
                    <a:srgbClr val="000000"/>
                  </a:solidFill>
                  <a:effectLst/>
                  <a:uLnTx/>
                  <a:uFillTx/>
                  <a:latin typeface="Avenir Next" panose="020B0503020202020204" pitchFamily="34" charset="0"/>
                  <a:ea typeface="+mn-ea"/>
                  <a:cs typeface="+mn-cs"/>
                </a:rPr>
                <a:t>CONTRATOS CENTRALIZADOS PARA AGILIZAR LA ADQUISICIÓN</a:t>
              </a:r>
            </a:p>
          </p:txBody>
        </p:sp>
        <p:sp>
          <p:nvSpPr>
            <p:cNvPr id="20" name="Rectangle 19">
              <a:extLst>
                <a:ext uri="{FF2B5EF4-FFF2-40B4-BE49-F238E27FC236}">
                  <a16:creationId xmlns:a16="http://schemas.microsoft.com/office/drawing/2014/main" id="{15349862-4230-C54F-9422-F2EB0D641787}"/>
                </a:ext>
              </a:extLst>
            </p:cNvPr>
            <p:cNvSpPr/>
            <p:nvPr/>
          </p:nvSpPr>
          <p:spPr>
            <a:xfrm>
              <a:off x="1050607" y="5416383"/>
              <a:ext cx="1689819" cy="461665"/>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2400" b="1" i="0" u="none" strike="noStrike" kern="1200" cap="none" spc="0" normalizeH="0" baseline="0" noProof="0">
                  <a:ln>
                    <a:noFill/>
                  </a:ln>
                  <a:solidFill>
                    <a:srgbClr val="ACCFF6"/>
                  </a:solidFill>
                  <a:effectLst/>
                  <a:uLnTx/>
                  <a:uFillTx/>
                  <a:latin typeface="Avenir Next" panose="020B0503020202020204" pitchFamily="34" charset="0"/>
                  <a:ea typeface="+mn-ea"/>
                  <a:cs typeface="+mn-cs"/>
                </a:rPr>
                <a:t>1</a:t>
              </a:r>
              <a:endParaRPr kumimoji="0" lang="es-PR" sz="2400" b="0" i="0" u="none" strike="noStrike" kern="1200" cap="none" spc="0" normalizeH="0" baseline="0" noProof="0">
                <a:ln>
                  <a:noFill/>
                </a:ln>
                <a:solidFill>
                  <a:srgbClr val="ACCFF6"/>
                </a:solidFill>
                <a:effectLst/>
                <a:uLnTx/>
                <a:uFillTx/>
                <a:latin typeface="Avenir Next" panose="020B0503020202020204" pitchFamily="34" charset="0"/>
                <a:ea typeface="+mn-ea"/>
                <a:cs typeface="+mn-cs"/>
              </a:endParaRPr>
            </a:p>
          </p:txBody>
        </p:sp>
        <p:sp>
          <p:nvSpPr>
            <p:cNvPr id="21" name="Rectangle 20">
              <a:extLst>
                <a:ext uri="{FF2B5EF4-FFF2-40B4-BE49-F238E27FC236}">
                  <a16:creationId xmlns:a16="http://schemas.microsoft.com/office/drawing/2014/main" id="{EA4DBD2A-3398-3144-83FF-5BFCFF55CBB6}"/>
                </a:ext>
              </a:extLst>
            </p:cNvPr>
            <p:cNvSpPr/>
            <p:nvPr/>
          </p:nvSpPr>
          <p:spPr>
            <a:xfrm>
              <a:off x="3162489" y="5416383"/>
              <a:ext cx="1689819" cy="461665"/>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2400" b="1" i="0" u="none" strike="noStrike" kern="1200" cap="none" spc="0" normalizeH="0" baseline="0" noProof="0">
                  <a:ln>
                    <a:noFill/>
                  </a:ln>
                  <a:solidFill>
                    <a:srgbClr val="ACCFF6"/>
                  </a:solidFill>
                  <a:effectLst/>
                  <a:uLnTx/>
                  <a:uFillTx/>
                  <a:latin typeface="Avenir Next" panose="020B0503020202020204" pitchFamily="34" charset="0"/>
                  <a:ea typeface="+mn-ea"/>
                  <a:cs typeface="+mn-cs"/>
                </a:rPr>
                <a:t>2</a:t>
              </a:r>
              <a:endParaRPr kumimoji="0" lang="es-PR" sz="2400" b="0" i="0" u="none" strike="noStrike" kern="1200" cap="none" spc="0" normalizeH="0" baseline="0" noProof="0">
                <a:ln>
                  <a:noFill/>
                </a:ln>
                <a:solidFill>
                  <a:srgbClr val="ACCFF6"/>
                </a:solidFill>
                <a:effectLst/>
                <a:uLnTx/>
                <a:uFillTx/>
                <a:latin typeface="Avenir Next" panose="020B0503020202020204" pitchFamily="34" charset="0"/>
                <a:ea typeface="+mn-ea"/>
                <a:cs typeface="+mn-cs"/>
              </a:endParaRPr>
            </a:p>
          </p:txBody>
        </p:sp>
        <p:sp>
          <p:nvSpPr>
            <p:cNvPr id="22" name="Rectangle 21">
              <a:extLst>
                <a:ext uri="{FF2B5EF4-FFF2-40B4-BE49-F238E27FC236}">
                  <a16:creationId xmlns:a16="http://schemas.microsoft.com/office/drawing/2014/main" id="{4477E366-0EF7-7C4D-AA26-6B8528AD73CB}"/>
                </a:ext>
              </a:extLst>
            </p:cNvPr>
            <p:cNvSpPr/>
            <p:nvPr/>
          </p:nvSpPr>
          <p:spPr>
            <a:xfrm>
              <a:off x="5251089" y="5416383"/>
              <a:ext cx="1689819" cy="461665"/>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2400" b="1" i="0" u="none" strike="noStrike" kern="1200" cap="none" spc="0" normalizeH="0" baseline="0" noProof="0">
                  <a:ln>
                    <a:noFill/>
                  </a:ln>
                  <a:solidFill>
                    <a:srgbClr val="ACCFF6"/>
                  </a:solidFill>
                  <a:effectLst/>
                  <a:uLnTx/>
                  <a:uFillTx/>
                  <a:latin typeface="Avenir Next" panose="020B0503020202020204" pitchFamily="34" charset="0"/>
                  <a:ea typeface="+mn-ea"/>
                  <a:cs typeface="+mn-cs"/>
                </a:rPr>
                <a:t>3</a:t>
              </a:r>
              <a:endParaRPr kumimoji="0" lang="es-PR" sz="2400" b="0" i="0" u="none" strike="noStrike" kern="1200" cap="none" spc="0" normalizeH="0" baseline="0" noProof="0">
                <a:ln>
                  <a:noFill/>
                </a:ln>
                <a:solidFill>
                  <a:srgbClr val="ACCFF6"/>
                </a:solidFill>
                <a:effectLst/>
                <a:uLnTx/>
                <a:uFillTx/>
                <a:latin typeface="Avenir Next" panose="020B0503020202020204" pitchFamily="34" charset="0"/>
                <a:ea typeface="+mn-ea"/>
                <a:cs typeface="+mn-cs"/>
              </a:endParaRPr>
            </a:p>
          </p:txBody>
        </p:sp>
        <p:sp>
          <p:nvSpPr>
            <p:cNvPr id="25" name="Rectangle 24">
              <a:extLst>
                <a:ext uri="{FF2B5EF4-FFF2-40B4-BE49-F238E27FC236}">
                  <a16:creationId xmlns:a16="http://schemas.microsoft.com/office/drawing/2014/main" id="{BCC1FF6A-CED9-DB4B-88D1-22705597194D}"/>
                </a:ext>
              </a:extLst>
            </p:cNvPr>
            <p:cNvSpPr/>
            <p:nvPr/>
          </p:nvSpPr>
          <p:spPr>
            <a:xfrm>
              <a:off x="7376855" y="5416383"/>
              <a:ext cx="1689819" cy="461665"/>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2400" b="1" i="0" u="none" strike="noStrike" kern="1200" cap="none" spc="0" normalizeH="0" baseline="0" noProof="0">
                  <a:ln>
                    <a:noFill/>
                  </a:ln>
                  <a:solidFill>
                    <a:srgbClr val="ACCFF6"/>
                  </a:solidFill>
                  <a:effectLst/>
                  <a:uLnTx/>
                  <a:uFillTx/>
                  <a:latin typeface="Avenir Next" panose="020B0503020202020204" pitchFamily="34" charset="0"/>
                  <a:ea typeface="+mn-ea"/>
                  <a:cs typeface="+mn-cs"/>
                </a:rPr>
                <a:t>4</a:t>
              </a:r>
              <a:endParaRPr kumimoji="0" lang="es-PR" sz="2400" b="0" i="0" u="none" strike="noStrike" kern="1200" cap="none" spc="0" normalizeH="0" baseline="0" noProof="0">
                <a:ln>
                  <a:noFill/>
                </a:ln>
                <a:solidFill>
                  <a:srgbClr val="ACCFF6"/>
                </a:solidFill>
                <a:effectLst/>
                <a:uLnTx/>
                <a:uFillTx/>
                <a:latin typeface="Avenir Next" panose="020B0503020202020204" pitchFamily="34" charset="0"/>
                <a:ea typeface="+mn-ea"/>
                <a:cs typeface="+mn-cs"/>
              </a:endParaRPr>
            </a:p>
          </p:txBody>
        </p:sp>
        <p:sp>
          <p:nvSpPr>
            <p:cNvPr id="26" name="Rectangle 25">
              <a:extLst>
                <a:ext uri="{FF2B5EF4-FFF2-40B4-BE49-F238E27FC236}">
                  <a16:creationId xmlns:a16="http://schemas.microsoft.com/office/drawing/2014/main" id="{73ACBD39-3247-C844-BBB5-B38EABB3A806}"/>
                </a:ext>
              </a:extLst>
            </p:cNvPr>
            <p:cNvSpPr/>
            <p:nvPr/>
          </p:nvSpPr>
          <p:spPr>
            <a:xfrm>
              <a:off x="9451574" y="5421581"/>
              <a:ext cx="1689819" cy="461665"/>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PR" sz="2400" b="1" i="0" u="none" strike="noStrike" kern="1200" cap="none" spc="0" normalizeH="0" baseline="0" noProof="0">
                  <a:ln>
                    <a:noFill/>
                  </a:ln>
                  <a:solidFill>
                    <a:srgbClr val="ACCFF6"/>
                  </a:solidFill>
                  <a:effectLst/>
                  <a:uLnTx/>
                  <a:uFillTx/>
                  <a:latin typeface="Avenir Next" panose="020B0503020202020204" pitchFamily="34" charset="0"/>
                  <a:ea typeface="+mn-ea"/>
                  <a:cs typeface="+mn-cs"/>
                </a:rPr>
                <a:t>5</a:t>
              </a:r>
              <a:endParaRPr kumimoji="0" lang="es-PR" sz="2400" b="0" i="0" u="none" strike="noStrike" kern="1200" cap="none" spc="0" normalizeH="0" baseline="0" noProof="0">
                <a:ln>
                  <a:noFill/>
                </a:ln>
                <a:solidFill>
                  <a:srgbClr val="ACCFF6"/>
                </a:solidFill>
                <a:effectLst/>
                <a:uLnTx/>
                <a:uFillTx/>
                <a:latin typeface="Avenir Next" panose="020B0503020202020204" pitchFamily="34" charset="0"/>
                <a:ea typeface="+mn-ea"/>
                <a:cs typeface="+mn-cs"/>
              </a:endParaRPr>
            </a:p>
          </p:txBody>
        </p:sp>
      </p:grpSp>
      <p:sp>
        <p:nvSpPr>
          <p:cNvPr id="23" name="Title 1">
            <a:extLst>
              <a:ext uri="{FF2B5EF4-FFF2-40B4-BE49-F238E27FC236}">
                <a16:creationId xmlns:a16="http://schemas.microsoft.com/office/drawing/2014/main" id="{AC292B3D-6D42-4B07-B5BF-ABC3C24FB7F3}"/>
              </a:ext>
            </a:extLst>
          </p:cNvPr>
          <p:cNvSpPr txBox="1">
            <a:spLocks/>
          </p:cNvSpPr>
          <p:nvPr/>
        </p:nvSpPr>
        <p:spPr>
          <a:xfrm>
            <a:off x="1069309" y="441577"/>
            <a:ext cx="7589668" cy="52549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PR" sz="3200" b="1" i="0" u="none" strike="noStrike" kern="1200" cap="none" spc="0" normalizeH="0" baseline="0" noProof="0">
                <a:ln>
                  <a:noFill/>
                </a:ln>
                <a:solidFill>
                  <a:srgbClr val="4472C4">
                    <a:lumMod val="50000"/>
                  </a:srgbClr>
                </a:solidFill>
                <a:effectLst/>
                <a:uLnTx/>
                <a:uFillTx/>
                <a:latin typeface="Century Gothic" panose="020B0502020202020204" pitchFamily="34" charset="0"/>
                <a:ea typeface="+mj-ea"/>
                <a:cs typeface="+mj-cs"/>
              </a:rPr>
              <a:t>Centralización de Compras</a:t>
            </a:r>
          </a:p>
        </p:txBody>
      </p:sp>
      <p:sp>
        <p:nvSpPr>
          <p:cNvPr id="24" name="Rectangle: Rounded Corners 23">
            <a:extLst>
              <a:ext uri="{FF2B5EF4-FFF2-40B4-BE49-F238E27FC236}">
                <a16:creationId xmlns:a16="http://schemas.microsoft.com/office/drawing/2014/main" id="{D43C3B54-A52A-4BBE-BD08-D37119D2241D}"/>
              </a:ext>
            </a:extLst>
          </p:cNvPr>
          <p:cNvSpPr/>
          <p:nvPr/>
        </p:nvSpPr>
        <p:spPr>
          <a:xfrm>
            <a:off x="881619" y="336051"/>
            <a:ext cx="45719" cy="736543"/>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705136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FEEFB2D-9AE9-42CF-A735-296D3D6662D7}"/>
              </a:ext>
            </a:extLst>
          </p:cNvPr>
          <p:cNvSpPr txBox="1"/>
          <p:nvPr/>
        </p:nvSpPr>
        <p:spPr>
          <a:xfrm>
            <a:off x="1041145" y="1992413"/>
            <a:ext cx="3553148" cy="249299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El proceso de </a:t>
            </a:r>
            <a:r>
              <a:rPr kumimoji="0" lang="en-US" sz="3600" b="1" i="0" u="none" strike="noStrike" kern="0" cap="none" spc="0" normalizeH="0" baseline="0" noProof="0" err="1">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centralización</a:t>
            </a:r>
            <a:r>
              <a:rPr kumimoji="0" lang="en-US" sz="24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a:t>
            </a:r>
            <a:r>
              <a:rPr kumimoji="0" lang="en-US" sz="2400" b="1" i="0" u="none" strike="noStrike" kern="0" cap="none" spc="0" normalizeH="0" baseline="0" noProof="0" err="1">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resultará</a:t>
            </a:r>
            <a:r>
              <a:rPr kumimoji="0" lang="en-US" sz="24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en </a:t>
            </a:r>
            <a:r>
              <a:rPr kumimoji="0" lang="en-US" sz="2400" b="1" i="0" u="none" strike="noStrike" kern="0" cap="none" spc="0" normalizeH="0" baseline="0" noProof="0" err="1">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beneficios</a:t>
            </a:r>
            <a:r>
              <a:rPr kumimoji="0" lang="en-US" sz="24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tangibles a favor de </a:t>
            </a:r>
            <a:r>
              <a:rPr kumimoji="0" lang="en-US" sz="2400" b="1" i="0" u="none" strike="noStrike" kern="0" cap="none" spc="0" normalizeH="0" baseline="0" noProof="0" err="1">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todas</a:t>
            </a:r>
            <a:r>
              <a:rPr kumimoji="0" lang="en-US" sz="24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las </a:t>
            </a:r>
            <a:r>
              <a:rPr kumimoji="0" lang="en-US" sz="2400" b="1" i="0" u="none" strike="noStrike" kern="0" cap="none" spc="0" normalizeH="0" baseline="0" noProof="0" err="1">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entidades</a:t>
            </a:r>
            <a:r>
              <a:rPr kumimoji="0" lang="en-US" sz="24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 gubernamentales.</a:t>
            </a:r>
          </a:p>
        </p:txBody>
      </p:sp>
      <p:pic>
        <p:nvPicPr>
          <p:cNvPr id="7" name="Picture 6">
            <a:extLst>
              <a:ext uri="{FF2B5EF4-FFF2-40B4-BE49-F238E27FC236}">
                <a16:creationId xmlns:a16="http://schemas.microsoft.com/office/drawing/2014/main" id="{0A84414A-D10D-42AB-A6BD-7C650F351B9F}"/>
              </a:ext>
            </a:extLst>
          </p:cNvPr>
          <p:cNvPicPr>
            <a:picLocks noChangeAspect="1"/>
          </p:cNvPicPr>
          <p:nvPr/>
        </p:nvPicPr>
        <p:blipFill>
          <a:blip r:embed="rId4"/>
          <a:stretch>
            <a:fillRect/>
          </a:stretch>
        </p:blipFill>
        <p:spPr>
          <a:xfrm>
            <a:off x="7616698" y="1454289"/>
            <a:ext cx="2372988" cy="3801503"/>
          </a:xfrm>
          <a:prstGeom prst="rect">
            <a:avLst/>
          </a:prstGeom>
        </p:spPr>
      </p:pic>
      <p:sp>
        <p:nvSpPr>
          <p:cNvPr id="11" name="Rectangle: Rounded Corners 10">
            <a:extLst>
              <a:ext uri="{FF2B5EF4-FFF2-40B4-BE49-F238E27FC236}">
                <a16:creationId xmlns:a16="http://schemas.microsoft.com/office/drawing/2014/main" id="{B52562DF-414E-4EE4-9A58-C2FFBDA0874F}"/>
              </a:ext>
            </a:extLst>
          </p:cNvPr>
          <p:cNvSpPr/>
          <p:nvPr/>
        </p:nvSpPr>
        <p:spPr>
          <a:xfrm>
            <a:off x="880360" y="2092119"/>
            <a:ext cx="45719" cy="2308324"/>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7">
            <a:extLst>
              <a:ext uri="{FF2B5EF4-FFF2-40B4-BE49-F238E27FC236}">
                <a16:creationId xmlns:a16="http://schemas.microsoft.com/office/drawing/2014/main" id="{6DCF9128-4DFB-4402-992F-1042AE08D18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709359" y="1404594"/>
            <a:ext cx="2532732" cy="4231708"/>
          </a:xfrm>
          <a:prstGeom prst="rect">
            <a:avLst/>
          </a:prstGeom>
        </p:spPr>
      </p:pic>
    </p:spTree>
    <p:extLst>
      <p:ext uri="{BB962C8B-B14F-4D97-AF65-F5344CB8AC3E}">
        <p14:creationId xmlns:p14="http://schemas.microsoft.com/office/powerpoint/2010/main" val="423554035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576A475-A299-4A49-9CD0-141AF5346F42}"/>
              </a:ext>
            </a:extLst>
          </p:cNvPr>
          <p:cNvSpPr txBox="1"/>
          <p:nvPr/>
        </p:nvSpPr>
        <p:spPr>
          <a:xfrm>
            <a:off x="1311405" y="1229846"/>
            <a:ext cx="980675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PR" sz="1400" b="0"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Hemos identificado cerca de mil millones de dólares en gastos anuales para las categorías principales. Estimamos que los procesos de centralización resultarán en ahorros anuales de </a:t>
            </a:r>
            <a:r>
              <a:rPr kumimoji="0" lang="es-PR" sz="1400" b="1" i="0" u="none" strike="noStrike" kern="0" cap="none" spc="0" normalizeH="0" baseline="0" noProof="0">
                <a:ln>
                  <a:noFill/>
                </a:ln>
                <a:solidFill>
                  <a:srgbClr val="E7E6E6">
                    <a:lumMod val="25000"/>
                  </a:srgbClr>
                </a:solidFill>
                <a:effectLst/>
                <a:uLnTx/>
                <a:uFillTx/>
                <a:latin typeface="Century Gothic" panose="020B0502020202020204" pitchFamily="34" charset="0"/>
                <a:ea typeface="Open Sans" panose="020B0606030504020204" pitchFamily="34" charset="0"/>
                <a:cs typeface="Open Sans" panose="020B0606030504020204" pitchFamily="34" charset="0"/>
              </a:rPr>
              <a:t>$100,000,000.</a:t>
            </a:r>
          </a:p>
        </p:txBody>
      </p:sp>
      <p:pic>
        <p:nvPicPr>
          <p:cNvPr id="5" name="Picture 4">
            <a:extLst>
              <a:ext uri="{FF2B5EF4-FFF2-40B4-BE49-F238E27FC236}">
                <a16:creationId xmlns:a16="http://schemas.microsoft.com/office/drawing/2014/main" id="{4BD2C732-99F2-4062-9EA1-2CB712E69C41}"/>
              </a:ext>
            </a:extLst>
          </p:cNvPr>
          <p:cNvPicPr>
            <a:picLocks noChangeAspect="1"/>
          </p:cNvPicPr>
          <p:nvPr/>
        </p:nvPicPr>
        <p:blipFill>
          <a:blip r:embed="rId2"/>
          <a:stretch>
            <a:fillRect/>
          </a:stretch>
        </p:blipFill>
        <p:spPr>
          <a:xfrm>
            <a:off x="1311406" y="2166425"/>
            <a:ext cx="9806753" cy="2940147"/>
          </a:xfrm>
          <a:prstGeom prst="rect">
            <a:avLst/>
          </a:prstGeom>
        </p:spPr>
      </p:pic>
      <p:sp>
        <p:nvSpPr>
          <p:cNvPr id="6" name="Title 1">
            <a:extLst>
              <a:ext uri="{FF2B5EF4-FFF2-40B4-BE49-F238E27FC236}">
                <a16:creationId xmlns:a16="http://schemas.microsoft.com/office/drawing/2014/main" id="{A9EAB7C1-4CDF-4E9C-9062-BEC06A18C075}"/>
              </a:ext>
            </a:extLst>
          </p:cNvPr>
          <p:cNvSpPr txBox="1">
            <a:spLocks/>
          </p:cNvSpPr>
          <p:nvPr/>
        </p:nvSpPr>
        <p:spPr bwMode="auto">
          <a:xfrm>
            <a:off x="1228839" y="483291"/>
            <a:ext cx="6940973" cy="736543"/>
          </a:xfrm>
          <a:prstGeom prst="rect">
            <a:avLst/>
          </a:prstGeom>
          <a:noFill/>
          <a:ln w="9525">
            <a:noFill/>
            <a:miter lim="800000"/>
            <a:headEnd/>
            <a:tailEnd/>
          </a:ln>
        </p:spPr>
        <p:txBody>
          <a:bodyPr spcFirstLastPara="1" vert="horz" wrap="square" lIns="91425" tIns="91425" rIns="91425" bIns="91425" numCol="1" anchor="ctr" anchorCtr="0" compatLnSpc="1">
            <a:prstTxWarp prst="textNoShape">
              <a:avLst/>
            </a:prstTxWarp>
            <a:noAutofit/>
          </a:bodyPr>
          <a:lstStyle>
            <a:lvl1pPr lvl="0" algn="ctr" defTabSz="815556" rtl="0" eaLnBrk="1" fontAlgn="base" hangingPunct="1">
              <a:lnSpc>
                <a:spcPts val="1886"/>
              </a:lnSpc>
              <a:spcBef>
                <a:spcPts val="0"/>
              </a:spcBef>
              <a:spcAft>
                <a:spcPts val="0"/>
              </a:spcAft>
              <a:buSzPts val="2800"/>
              <a:buNone/>
              <a:defRPr sz="1800" b="1">
                <a:solidFill>
                  <a:schemeClr val="tx1"/>
                </a:solidFill>
                <a:latin typeface="Georgia" pitchFamily="18" charset="0"/>
                <a:ea typeface="+mj-ea"/>
                <a:cs typeface="+mj-cs"/>
              </a:defRPr>
            </a:lvl1pPr>
            <a:lvl2pPr lvl="1" algn="ctr" defTabSz="815556" rtl="0" eaLnBrk="1" fontAlgn="base" hangingPunct="1">
              <a:spcBef>
                <a:spcPts val="0"/>
              </a:spcBef>
              <a:spcAft>
                <a:spcPts val="0"/>
              </a:spcAft>
              <a:buSzPts val="2800"/>
              <a:buNone/>
              <a:defRPr sz="1700" b="1">
                <a:solidFill>
                  <a:schemeClr val="bg1"/>
                </a:solidFill>
                <a:latin typeface="Calibri" pitchFamily="34" charset="0"/>
              </a:defRPr>
            </a:lvl2pPr>
            <a:lvl3pPr lvl="2" algn="ctr" defTabSz="815556" rtl="0" eaLnBrk="1" fontAlgn="base" hangingPunct="1">
              <a:spcBef>
                <a:spcPts val="0"/>
              </a:spcBef>
              <a:spcAft>
                <a:spcPts val="0"/>
              </a:spcAft>
              <a:buSzPts val="2800"/>
              <a:buNone/>
              <a:defRPr sz="1700" b="1">
                <a:solidFill>
                  <a:schemeClr val="bg1"/>
                </a:solidFill>
                <a:latin typeface="Calibri" pitchFamily="34" charset="0"/>
              </a:defRPr>
            </a:lvl3pPr>
            <a:lvl4pPr lvl="3" algn="ctr" defTabSz="815556" rtl="0" eaLnBrk="1" fontAlgn="base" hangingPunct="1">
              <a:spcBef>
                <a:spcPts val="0"/>
              </a:spcBef>
              <a:spcAft>
                <a:spcPts val="0"/>
              </a:spcAft>
              <a:buSzPts val="2800"/>
              <a:buNone/>
              <a:defRPr sz="1700" b="1">
                <a:solidFill>
                  <a:schemeClr val="bg1"/>
                </a:solidFill>
                <a:latin typeface="Calibri" pitchFamily="34" charset="0"/>
              </a:defRPr>
            </a:lvl4pPr>
            <a:lvl5pPr lvl="4" algn="ctr" defTabSz="815556" rtl="0" eaLnBrk="1" fontAlgn="base" hangingPunct="1">
              <a:spcBef>
                <a:spcPts val="0"/>
              </a:spcBef>
              <a:spcAft>
                <a:spcPts val="0"/>
              </a:spcAft>
              <a:buSzPts val="2800"/>
              <a:buNone/>
              <a:defRPr sz="1700" b="1">
                <a:solidFill>
                  <a:schemeClr val="bg1"/>
                </a:solidFill>
                <a:latin typeface="Calibri" pitchFamily="34" charset="0"/>
              </a:defRPr>
            </a:lvl5pPr>
            <a:lvl6pPr marL="416454" lvl="5" algn="ctr" defTabSz="815556" rtl="0" eaLnBrk="1" fontAlgn="base" hangingPunct="1">
              <a:spcBef>
                <a:spcPts val="0"/>
              </a:spcBef>
              <a:spcAft>
                <a:spcPts val="0"/>
              </a:spcAft>
              <a:buSzPts val="2800"/>
              <a:buNone/>
              <a:defRPr sz="1700" b="1">
                <a:solidFill>
                  <a:schemeClr val="bg1"/>
                </a:solidFill>
                <a:latin typeface="Arial" charset="0"/>
              </a:defRPr>
            </a:lvl6pPr>
            <a:lvl7pPr marL="832909" lvl="6" algn="ctr" defTabSz="815556" rtl="0" eaLnBrk="1" fontAlgn="base" hangingPunct="1">
              <a:spcBef>
                <a:spcPts val="0"/>
              </a:spcBef>
              <a:spcAft>
                <a:spcPts val="0"/>
              </a:spcAft>
              <a:buSzPts val="2800"/>
              <a:buNone/>
              <a:defRPr sz="1700" b="1">
                <a:solidFill>
                  <a:schemeClr val="bg1"/>
                </a:solidFill>
                <a:latin typeface="Arial" charset="0"/>
              </a:defRPr>
            </a:lvl7pPr>
            <a:lvl8pPr marL="1249363" lvl="7" algn="ctr" defTabSz="815556" rtl="0" eaLnBrk="1" fontAlgn="base" hangingPunct="1">
              <a:spcBef>
                <a:spcPts val="0"/>
              </a:spcBef>
              <a:spcAft>
                <a:spcPts val="0"/>
              </a:spcAft>
              <a:buSzPts val="2800"/>
              <a:buNone/>
              <a:defRPr sz="1700" b="1">
                <a:solidFill>
                  <a:schemeClr val="bg1"/>
                </a:solidFill>
                <a:latin typeface="Arial" charset="0"/>
              </a:defRPr>
            </a:lvl8pPr>
            <a:lvl9pPr marL="1665817" lvl="8" algn="ctr" defTabSz="815556" rtl="0" eaLnBrk="1" fontAlgn="base" hangingPunct="1">
              <a:spcBef>
                <a:spcPts val="0"/>
              </a:spcBef>
              <a:spcAft>
                <a:spcPts val="0"/>
              </a:spcAft>
              <a:buSzPts val="2800"/>
              <a:buNone/>
              <a:defRPr sz="1700" b="1">
                <a:solidFill>
                  <a:schemeClr val="bg1"/>
                </a:solidFill>
                <a:latin typeface="Arial" charset="0"/>
              </a:defRPr>
            </a:lvl9pPr>
          </a:lstStyle>
          <a:p>
            <a:pPr marL="0" marR="0" lvl="0" indent="0" algn="l" defTabSz="815556" rtl="0" eaLnBrk="1" fontAlgn="base" latinLnBrk="0" hangingPunct="1">
              <a:lnSpc>
                <a:spcPts val="3200"/>
              </a:lnSpc>
              <a:spcBef>
                <a:spcPts val="0"/>
              </a:spcBef>
              <a:spcAft>
                <a:spcPts val="0"/>
              </a:spcAft>
              <a:buClrTx/>
              <a:buSzPts val="2800"/>
              <a:buFontTx/>
              <a:buNone/>
              <a:tabLst/>
              <a:defRPr/>
            </a:pPr>
            <a:r>
              <a:rPr kumimoji="0" lang="es-PR" sz="3200" b="1" i="0" u="none" strike="noStrike" kern="0" cap="none" spc="0" normalizeH="0" baseline="0" noProof="0">
                <a:ln>
                  <a:noFill/>
                </a:ln>
                <a:solidFill>
                  <a:srgbClr val="4472C4">
                    <a:lumMod val="50000"/>
                  </a:srgbClr>
                </a:solidFill>
                <a:effectLst/>
                <a:uLnTx/>
                <a:uFillTx/>
                <a:latin typeface="Century Gothic" panose="020B0502020202020204" pitchFamily="34" charset="0"/>
                <a:ea typeface="+mj-ea"/>
                <a:cs typeface="+mj-cs"/>
              </a:rPr>
              <a:t>Centralización de las Compras</a:t>
            </a:r>
          </a:p>
        </p:txBody>
      </p:sp>
      <p:sp>
        <p:nvSpPr>
          <p:cNvPr id="7" name="Rectangle: Rounded Corners 6">
            <a:extLst>
              <a:ext uri="{FF2B5EF4-FFF2-40B4-BE49-F238E27FC236}">
                <a16:creationId xmlns:a16="http://schemas.microsoft.com/office/drawing/2014/main" id="{FB5DB936-B6B9-42A2-8FDB-A4C63F4C3BEE}"/>
              </a:ext>
            </a:extLst>
          </p:cNvPr>
          <p:cNvSpPr/>
          <p:nvPr/>
        </p:nvSpPr>
        <p:spPr>
          <a:xfrm>
            <a:off x="1079143" y="406605"/>
            <a:ext cx="45719" cy="736543"/>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P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821221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agram, timeline&#10;&#10;Description automatically generated">
            <a:extLst>
              <a:ext uri="{FF2B5EF4-FFF2-40B4-BE49-F238E27FC236}">
                <a16:creationId xmlns:a16="http://schemas.microsoft.com/office/drawing/2014/main" id="{3BEE124F-9396-4046-8CD8-ABB2011724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089317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38BD3315-9FC0-4FFB-B256-2C5F5F9DF27D}"/>
              </a:ext>
            </a:extLst>
          </p:cNvPr>
          <p:cNvSpPr txBox="1">
            <a:spLocks/>
          </p:cNvSpPr>
          <p:nvPr/>
        </p:nvSpPr>
        <p:spPr>
          <a:xfrm>
            <a:off x="1024372" y="476981"/>
            <a:ext cx="7612010" cy="520576"/>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err="1">
                <a:solidFill>
                  <a:schemeClr val="accent1">
                    <a:lumMod val="50000"/>
                  </a:schemeClr>
                </a:solidFill>
                <a:latin typeface="Century Gothic" panose="020B0502020202020204" pitchFamily="34" charset="0"/>
              </a:rPr>
              <a:t>Ejemplos</a:t>
            </a:r>
            <a:r>
              <a:rPr lang="en-US" sz="3200" b="1">
                <a:solidFill>
                  <a:schemeClr val="accent1">
                    <a:lumMod val="50000"/>
                  </a:schemeClr>
                </a:solidFill>
                <a:latin typeface="Century Gothic" panose="020B0502020202020204" pitchFamily="34" charset="0"/>
              </a:rPr>
              <a:t> de </a:t>
            </a:r>
            <a:r>
              <a:rPr lang="en-US" sz="3200" b="1" err="1">
                <a:solidFill>
                  <a:schemeClr val="accent1">
                    <a:lumMod val="50000"/>
                  </a:schemeClr>
                </a:solidFill>
                <a:latin typeface="Century Gothic" panose="020B0502020202020204" pitchFamily="34" charset="0"/>
              </a:rPr>
              <a:t>ahorros</a:t>
            </a:r>
            <a:endParaRPr lang="es-PR" sz="3200" b="1">
              <a:solidFill>
                <a:schemeClr val="accent1">
                  <a:lumMod val="50000"/>
                </a:schemeClr>
              </a:solidFill>
              <a:latin typeface="Century Gothic" panose="020B0502020202020204" pitchFamily="34" charset="0"/>
            </a:endParaRPr>
          </a:p>
        </p:txBody>
      </p:sp>
      <p:sp>
        <p:nvSpPr>
          <p:cNvPr id="3" name="Rectangle: Rounded Corners 2">
            <a:extLst>
              <a:ext uri="{FF2B5EF4-FFF2-40B4-BE49-F238E27FC236}">
                <a16:creationId xmlns:a16="http://schemas.microsoft.com/office/drawing/2014/main" id="{47DEFE00-BD7E-4746-AD8C-EB63B1339347}"/>
              </a:ext>
            </a:extLst>
          </p:cNvPr>
          <p:cNvSpPr/>
          <p:nvPr/>
        </p:nvSpPr>
        <p:spPr>
          <a:xfrm flipH="1">
            <a:off x="812005" y="329059"/>
            <a:ext cx="67988" cy="721333"/>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10" name="TextBox 9">
            <a:extLst>
              <a:ext uri="{FF2B5EF4-FFF2-40B4-BE49-F238E27FC236}">
                <a16:creationId xmlns:a16="http://schemas.microsoft.com/office/drawing/2014/main" id="{B933A4A4-226E-4D09-87C5-09EDB5C71391}"/>
              </a:ext>
            </a:extLst>
          </p:cNvPr>
          <p:cNvSpPr txBox="1"/>
          <p:nvPr/>
        </p:nvSpPr>
        <p:spPr>
          <a:xfrm>
            <a:off x="812005" y="1282380"/>
            <a:ext cx="4336465" cy="738664"/>
          </a:xfrm>
          <a:prstGeom prst="rect">
            <a:avLst/>
          </a:prstGeom>
          <a:noFill/>
        </p:spPr>
        <p:txBody>
          <a:bodyPr wrap="square" rtlCol="0">
            <a:spAutoFit/>
          </a:bodyPr>
          <a:lstStyle/>
          <a:p>
            <a:pPr algn="ctr"/>
            <a:r>
              <a:rPr lang="es-ES" sz="1400" b="1">
                <a:solidFill>
                  <a:schemeClr val="accent1">
                    <a:lumMod val="50000"/>
                  </a:schemeClr>
                </a:solidFill>
                <a:latin typeface="Century Gothic" panose="020B0502020202020204" pitchFamily="34" charset="0"/>
              </a:rPr>
              <a:t>Adquisición e instalación de muebles (gabinetes) en PVC para enfermería del Hospital de Psiquiatría Forense de Río Piedras</a:t>
            </a:r>
            <a:endParaRPr lang="es-PR" sz="1400" b="1">
              <a:solidFill>
                <a:schemeClr val="accent1">
                  <a:lumMod val="50000"/>
                </a:schemeClr>
              </a:solidFill>
              <a:latin typeface="Century Gothic" panose="020B0502020202020204" pitchFamily="34" charset="0"/>
            </a:endParaRPr>
          </a:p>
        </p:txBody>
      </p:sp>
      <p:grpSp>
        <p:nvGrpSpPr>
          <p:cNvPr id="13" name="Group 12">
            <a:extLst>
              <a:ext uri="{FF2B5EF4-FFF2-40B4-BE49-F238E27FC236}">
                <a16:creationId xmlns:a16="http://schemas.microsoft.com/office/drawing/2014/main" id="{6FD77873-9016-47FF-960C-F6717DBBA946}"/>
              </a:ext>
            </a:extLst>
          </p:cNvPr>
          <p:cNvGrpSpPr/>
          <p:nvPr/>
        </p:nvGrpSpPr>
        <p:grpSpPr>
          <a:xfrm>
            <a:off x="1595800" y="5297535"/>
            <a:ext cx="2622344" cy="951149"/>
            <a:chOff x="1837114" y="5390978"/>
            <a:chExt cx="2729569" cy="990041"/>
          </a:xfrm>
        </p:grpSpPr>
        <p:sp>
          <p:nvSpPr>
            <p:cNvPr id="8" name="TextBox 7">
              <a:extLst>
                <a:ext uri="{FF2B5EF4-FFF2-40B4-BE49-F238E27FC236}">
                  <a16:creationId xmlns:a16="http://schemas.microsoft.com/office/drawing/2014/main" id="{8906EACF-0D46-4D56-8447-E7FEEE9D7DE4}"/>
                </a:ext>
              </a:extLst>
            </p:cNvPr>
            <p:cNvSpPr txBox="1"/>
            <p:nvPr/>
          </p:nvSpPr>
          <p:spPr>
            <a:xfrm>
              <a:off x="2211920" y="5415325"/>
              <a:ext cx="2255396" cy="544614"/>
            </a:xfrm>
            <a:prstGeom prst="rect">
              <a:avLst/>
            </a:prstGeom>
            <a:noFill/>
          </p:spPr>
          <p:txBody>
            <a:bodyPr wrap="square">
              <a:spAutoFit/>
            </a:bodyPr>
            <a:lstStyle/>
            <a:p>
              <a:r>
                <a:rPr lang="es-ES" sz="2800" b="1">
                  <a:solidFill>
                    <a:schemeClr val="accent1">
                      <a:lumMod val="50000"/>
                    </a:schemeClr>
                  </a:solidFill>
                  <a:latin typeface="Century Gothic" panose="020B0502020202020204" pitchFamily="34" charset="0"/>
                </a:rPr>
                <a:t>$</a:t>
              </a:r>
              <a:r>
                <a:rPr lang="es-ES" sz="2400" b="1">
                  <a:solidFill>
                    <a:schemeClr val="accent1">
                      <a:lumMod val="50000"/>
                    </a:schemeClr>
                  </a:solidFill>
                  <a:latin typeface="Century Gothic" panose="020B0502020202020204" pitchFamily="34" charset="0"/>
                </a:rPr>
                <a:t>180,731.00</a:t>
              </a:r>
              <a:endParaRPr lang="es-ES" sz="2800" b="1">
                <a:solidFill>
                  <a:schemeClr val="accent1">
                    <a:lumMod val="50000"/>
                  </a:schemeClr>
                </a:solidFill>
                <a:latin typeface="Century Gothic" panose="020B0502020202020204" pitchFamily="34" charset="0"/>
              </a:endParaRPr>
            </a:p>
          </p:txBody>
        </p:sp>
        <p:sp>
          <p:nvSpPr>
            <p:cNvPr id="9" name="Rectangle: Rounded Corners 8">
              <a:extLst>
                <a:ext uri="{FF2B5EF4-FFF2-40B4-BE49-F238E27FC236}">
                  <a16:creationId xmlns:a16="http://schemas.microsoft.com/office/drawing/2014/main" id="{86AC31AB-5913-45CE-822F-A58CA0CD6706}"/>
                </a:ext>
              </a:extLst>
            </p:cNvPr>
            <p:cNvSpPr/>
            <p:nvPr/>
          </p:nvSpPr>
          <p:spPr>
            <a:xfrm>
              <a:off x="1837114" y="5390978"/>
              <a:ext cx="2729569" cy="692497"/>
            </a:xfrm>
            <a:prstGeom prst="roundRect">
              <a:avLst/>
            </a:prstGeom>
            <a:noFill/>
            <a:ln w="3810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11" name="Rectangle: Rounded Corners 10">
              <a:extLst>
                <a:ext uri="{FF2B5EF4-FFF2-40B4-BE49-F238E27FC236}">
                  <a16:creationId xmlns:a16="http://schemas.microsoft.com/office/drawing/2014/main" id="{6B5DEB22-DB35-403D-BC6D-ED22DEF8DC34}"/>
                </a:ext>
              </a:extLst>
            </p:cNvPr>
            <p:cNvSpPr/>
            <p:nvPr/>
          </p:nvSpPr>
          <p:spPr>
            <a:xfrm>
              <a:off x="2424126" y="5967498"/>
              <a:ext cx="1555544" cy="413521"/>
            </a:xfrm>
            <a:prstGeom prst="roundRect">
              <a:avLst/>
            </a:prstGeom>
            <a:solidFill>
              <a:schemeClr val="accent5">
                <a:lumMod val="40000"/>
                <a:lumOff val="6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12" name="TextBox 11">
              <a:extLst>
                <a:ext uri="{FF2B5EF4-FFF2-40B4-BE49-F238E27FC236}">
                  <a16:creationId xmlns:a16="http://schemas.microsoft.com/office/drawing/2014/main" id="{3F40BAB8-8E93-4FCA-9158-16D988D71BAA}"/>
                </a:ext>
              </a:extLst>
            </p:cNvPr>
            <p:cNvSpPr txBox="1"/>
            <p:nvPr/>
          </p:nvSpPr>
          <p:spPr>
            <a:xfrm>
              <a:off x="2718258" y="5967498"/>
              <a:ext cx="1322363" cy="369332"/>
            </a:xfrm>
            <a:prstGeom prst="rect">
              <a:avLst/>
            </a:prstGeom>
            <a:noFill/>
          </p:spPr>
          <p:txBody>
            <a:bodyPr wrap="square" rtlCol="0">
              <a:spAutoFit/>
            </a:bodyPr>
            <a:lstStyle/>
            <a:p>
              <a:r>
                <a:rPr lang="en-US" b="1" err="1">
                  <a:solidFill>
                    <a:schemeClr val="accent1">
                      <a:lumMod val="50000"/>
                    </a:schemeClr>
                  </a:solidFill>
                  <a:latin typeface="Century Gothic" panose="020B0502020202020204" pitchFamily="34" charset="0"/>
                </a:rPr>
                <a:t>Ahorro</a:t>
              </a:r>
              <a:endParaRPr lang="es-PR" b="1">
                <a:solidFill>
                  <a:schemeClr val="accent1">
                    <a:lumMod val="50000"/>
                  </a:schemeClr>
                </a:solidFill>
                <a:latin typeface="Century Gothic" panose="020B0502020202020204" pitchFamily="34" charset="0"/>
              </a:endParaRPr>
            </a:p>
          </p:txBody>
        </p:sp>
      </p:grpSp>
      <p:sp>
        <p:nvSpPr>
          <p:cNvPr id="14" name="TextBox 13">
            <a:extLst>
              <a:ext uri="{FF2B5EF4-FFF2-40B4-BE49-F238E27FC236}">
                <a16:creationId xmlns:a16="http://schemas.microsoft.com/office/drawing/2014/main" id="{DEA45A20-1A9C-45DF-B7C4-A1CC98890AF6}"/>
              </a:ext>
            </a:extLst>
          </p:cNvPr>
          <p:cNvSpPr txBox="1"/>
          <p:nvPr/>
        </p:nvSpPr>
        <p:spPr>
          <a:xfrm>
            <a:off x="5645426" y="1246188"/>
            <a:ext cx="4517319" cy="954107"/>
          </a:xfrm>
          <a:prstGeom prst="rect">
            <a:avLst/>
          </a:prstGeom>
          <a:noFill/>
        </p:spPr>
        <p:txBody>
          <a:bodyPr wrap="square" rtlCol="0">
            <a:spAutoFit/>
          </a:bodyPr>
          <a:lstStyle/>
          <a:p>
            <a:pPr algn="ctr"/>
            <a:r>
              <a:rPr lang="es-ES" sz="1400" b="1">
                <a:solidFill>
                  <a:schemeClr val="accent1">
                    <a:lumMod val="50000"/>
                  </a:schemeClr>
                </a:solidFill>
                <a:latin typeface="Century Gothic" panose="020B0502020202020204" pitchFamily="34" charset="0"/>
              </a:rPr>
              <a:t>Adquisición e instalación de sistema de detección de incendios para el Edificio Dr. Ricardo Alegría, sede del Archivo General y Biblioteca Nacional del ICP.</a:t>
            </a:r>
            <a:endParaRPr lang="es-PR" sz="1400" b="1">
              <a:solidFill>
                <a:schemeClr val="accent1">
                  <a:lumMod val="50000"/>
                </a:schemeClr>
              </a:solidFill>
              <a:latin typeface="Century Gothic" panose="020B0502020202020204" pitchFamily="34" charset="0"/>
            </a:endParaRPr>
          </a:p>
        </p:txBody>
      </p:sp>
      <p:grpSp>
        <p:nvGrpSpPr>
          <p:cNvPr id="15" name="Group 14">
            <a:extLst>
              <a:ext uri="{FF2B5EF4-FFF2-40B4-BE49-F238E27FC236}">
                <a16:creationId xmlns:a16="http://schemas.microsoft.com/office/drawing/2014/main" id="{3797B2FF-BCF8-45A0-82FC-AFBB32D22FBC}"/>
              </a:ext>
            </a:extLst>
          </p:cNvPr>
          <p:cNvGrpSpPr/>
          <p:nvPr/>
        </p:nvGrpSpPr>
        <p:grpSpPr>
          <a:xfrm>
            <a:off x="6735031" y="5255081"/>
            <a:ext cx="2622344" cy="951149"/>
            <a:chOff x="1837114" y="5390978"/>
            <a:chExt cx="2729569" cy="990041"/>
          </a:xfrm>
        </p:grpSpPr>
        <p:sp>
          <p:nvSpPr>
            <p:cNvPr id="16" name="TextBox 15">
              <a:extLst>
                <a:ext uri="{FF2B5EF4-FFF2-40B4-BE49-F238E27FC236}">
                  <a16:creationId xmlns:a16="http://schemas.microsoft.com/office/drawing/2014/main" id="{B6950BE2-C1FC-41BF-9B9A-E9E646C0BFA4}"/>
                </a:ext>
              </a:extLst>
            </p:cNvPr>
            <p:cNvSpPr txBox="1"/>
            <p:nvPr/>
          </p:nvSpPr>
          <p:spPr>
            <a:xfrm>
              <a:off x="2211920" y="5415325"/>
              <a:ext cx="2255396" cy="544614"/>
            </a:xfrm>
            <a:prstGeom prst="rect">
              <a:avLst/>
            </a:prstGeom>
            <a:noFill/>
          </p:spPr>
          <p:txBody>
            <a:bodyPr wrap="square">
              <a:spAutoFit/>
            </a:bodyPr>
            <a:lstStyle/>
            <a:p>
              <a:r>
                <a:rPr lang="es-ES" sz="2800" b="1">
                  <a:solidFill>
                    <a:schemeClr val="accent1">
                      <a:lumMod val="50000"/>
                    </a:schemeClr>
                  </a:solidFill>
                  <a:latin typeface="Century Gothic" panose="020B0502020202020204" pitchFamily="34" charset="0"/>
                </a:rPr>
                <a:t>$</a:t>
              </a:r>
              <a:r>
                <a:rPr lang="es-ES" sz="2400" b="1">
                  <a:solidFill>
                    <a:schemeClr val="accent1">
                      <a:lumMod val="50000"/>
                    </a:schemeClr>
                  </a:solidFill>
                  <a:latin typeface="Century Gothic" panose="020B0502020202020204" pitchFamily="34" charset="0"/>
                </a:rPr>
                <a:t>278,725.00</a:t>
              </a:r>
              <a:endParaRPr lang="es-ES" sz="2800" b="1">
                <a:solidFill>
                  <a:schemeClr val="accent1">
                    <a:lumMod val="50000"/>
                  </a:schemeClr>
                </a:solidFill>
                <a:latin typeface="Century Gothic" panose="020B0502020202020204" pitchFamily="34" charset="0"/>
              </a:endParaRPr>
            </a:p>
          </p:txBody>
        </p:sp>
        <p:sp>
          <p:nvSpPr>
            <p:cNvPr id="17" name="Rectangle: Rounded Corners 16">
              <a:extLst>
                <a:ext uri="{FF2B5EF4-FFF2-40B4-BE49-F238E27FC236}">
                  <a16:creationId xmlns:a16="http://schemas.microsoft.com/office/drawing/2014/main" id="{6B445D82-79BC-4D57-B9A1-AF84630026EB}"/>
                </a:ext>
              </a:extLst>
            </p:cNvPr>
            <p:cNvSpPr/>
            <p:nvPr/>
          </p:nvSpPr>
          <p:spPr>
            <a:xfrm>
              <a:off x="1837114" y="5390978"/>
              <a:ext cx="2729569" cy="692497"/>
            </a:xfrm>
            <a:prstGeom prst="roundRect">
              <a:avLst/>
            </a:prstGeom>
            <a:noFill/>
            <a:ln w="3810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18" name="Rectangle: Rounded Corners 17">
              <a:extLst>
                <a:ext uri="{FF2B5EF4-FFF2-40B4-BE49-F238E27FC236}">
                  <a16:creationId xmlns:a16="http://schemas.microsoft.com/office/drawing/2014/main" id="{F2D472F7-AD60-4E16-957E-9C101875DA20}"/>
                </a:ext>
              </a:extLst>
            </p:cNvPr>
            <p:cNvSpPr/>
            <p:nvPr/>
          </p:nvSpPr>
          <p:spPr>
            <a:xfrm>
              <a:off x="2424126" y="5967498"/>
              <a:ext cx="1555544" cy="413521"/>
            </a:xfrm>
            <a:prstGeom prst="roundRect">
              <a:avLst/>
            </a:prstGeom>
            <a:solidFill>
              <a:schemeClr val="accent5">
                <a:lumMod val="40000"/>
                <a:lumOff val="6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19" name="TextBox 18">
              <a:extLst>
                <a:ext uri="{FF2B5EF4-FFF2-40B4-BE49-F238E27FC236}">
                  <a16:creationId xmlns:a16="http://schemas.microsoft.com/office/drawing/2014/main" id="{6E1DEA82-4498-412D-8279-D1BCE57EE57F}"/>
                </a:ext>
              </a:extLst>
            </p:cNvPr>
            <p:cNvSpPr txBox="1"/>
            <p:nvPr/>
          </p:nvSpPr>
          <p:spPr>
            <a:xfrm>
              <a:off x="2718258" y="5967498"/>
              <a:ext cx="1322363" cy="369332"/>
            </a:xfrm>
            <a:prstGeom prst="rect">
              <a:avLst/>
            </a:prstGeom>
            <a:noFill/>
          </p:spPr>
          <p:txBody>
            <a:bodyPr wrap="square" rtlCol="0">
              <a:spAutoFit/>
            </a:bodyPr>
            <a:lstStyle/>
            <a:p>
              <a:r>
                <a:rPr lang="en-US" b="1" err="1">
                  <a:solidFill>
                    <a:schemeClr val="accent1">
                      <a:lumMod val="50000"/>
                    </a:schemeClr>
                  </a:solidFill>
                  <a:latin typeface="Century Gothic" panose="020B0502020202020204" pitchFamily="34" charset="0"/>
                </a:rPr>
                <a:t>Ahorro</a:t>
              </a:r>
              <a:endParaRPr lang="es-PR" b="1">
                <a:solidFill>
                  <a:schemeClr val="accent1">
                    <a:lumMod val="50000"/>
                  </a:schemeClr>
                </a:solidFill>
                <a:latin typeface="Century Gothic" panose="020B0502020202020204" pitchFamily="34" charset="0"/>
              </a:endParaRPr>
            </a:p>
          </p:txBody>
        </p:sp>
      </p:grpSp>
      <p:pic>
        <p:nvPicPr>
          <p:cNvPr id="21" name="Graphic 20">
            <a:extLst>
              <a:ext uri="{FF2B5EF4-FFF2-40B4-BE49-F238E27FC236}">
                <a16:creationId xmlns:a16="http://schemas.microsoft.com/office/drawing/2014/main" id="{0E8C283B-0E1D-4F84-A99A-9FE680C85A6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17725" y="2261160"/>
            <a:ext cx="3256956" cy="2872191"/>
          </a:xfrm>
          <a:prstGeom prst="rect">
            <a:avLst/>
          </a:prstGeom>
        </p:spPr>
      </p:pic>
      <p:grpSp>
        <p:nvGrpSpPr>
          <p:cNvPr id="4" name="Graphic 4">
            <a:extLst>
              <a:ext uri="{FF2B5EF4-FFF2-40B4-BE49-F238E27FC236}">
                <a16:creationId xmlns:a16="http://schemas.microsoft.com/office/drawing/2014/main" id="{79AD08E1-DFDE-4572-B71B-6435900D493F}"/>
              </a:ext>
            </a:extLst>
          </p:cNvPr>
          <p:cNvGrpSpPr/>
          <p:nvPr/>
        </p:nvGrpSpPr>
        <p:grpSpPr>
          <a:xfrm>
            <a:off x="1961587" y="3221685"/>
            <a:ext cx="191840" cy="903222"/>
            <a:chOff x="2898251" y="3052720"/>
            <a:chExt cx="191840" cy="903222"/>
          </a:xfrm>
          <a:solidFill>
            <a:srgbClr val="000C54"/>
          </a:solidFill>
        </p:grpSpPr>
        <p:sp>
          <p:nvSpPr>
            <p:cNvPr id="6" name="Graphic 4">
              <a:extLst>
                <a:ext uri="{FF2B5EF4-FFF2-40B4-BE49-F238E27FC236}">
                  <a16:creationId xmlns:a16="http://schemas.microsoft.com/office/drawing/2014/main" id="{51EF938B-9894-465C-A2AE-735284DE8ECF}"/>
                </a:ext>
              </a:extLst>
            </p:cNvPr>
            <p:cNvSpPr/>
            <p:nvPr/>
          </p:nvSpPr>
          <p:spPr>
            <a:xfrm>
              <a:off x="2994172" y="3190802"/>
              <a:ext cx="5419" cy="765140"/>
            </a:xfrm>
            <a:custGeom>
              <a:avLst/>
              <a:gdLst>
                <a:gd name="connsiteX0" fmla="*/ 0 w 5419"/>
                <a:gd name="connsiteY0" fmla="*/ 0 h 765140"/>
                <a:gd name="connsiteX1" fmla="*/ 0 w 5419"/>
                <a:gd name="connsiteY1" fmla="*/ 765141 h 765140"/>
              </a:gdLst>
              <a:ahLst/>
              <a:cxnLst>
                <a:cxn ang="0">
                  <a:pos x="connsiteX0" y="connsiteY0"/>
                </a:cxn>
                <a:cxn ang="0">
                  <a:pos x="connsiteX1" y="connsiteY1"/>
                </a:cxn>
              </a:cxnLst>
              <a:rect l="l" t="t" r="r" b="b"/>
              <a:pathLst>
                <a:path w="5419" h="765140">
                  <a:moveTo>
                    <a:pt x="0" y="0"/>
                  </a:moveTo>
                  <a:lnTo>
                    <a:pt x="0" y="765141"/>
                  </a:lnTo>
                </a:path>
              </a:pathLst>
            </a:custGeom>
            <a:ln w="27022" cap="flat">
              <a:solidFill>
                <a:srgbClr val="000C54"/>
              </a:solidFill>
              <a:custDash>
                <a:ds d="900000" sp="900000"/>
              </a:custDash>
              <a:miter/>
            </a:ln>
          </p:spPr>
          <p:txBody>
            <a:bodyPr rtlCol="0" anchor="ctr"/>
            <a:lstStyle/>
            <a:p>
              <a:endParaRPr lang="en-US"/>
            </a:p>
          </p:txBody>
        </p:sp>
        <p:sp>
          <p:nvSpPr>
            <p:cNvPr id="7" name="Graphic 4">
              <a:extLst>
                <a:ext uri="{FF2B5EF4-FFF2-40B4-BE49-F238E27FC236}">
                  <a16:creationId xmlns:a16="http://schemas.microsoft.com/office/drawing/2014/main" id="{017EBD2B-04B7-4D8B-AAF7-359BF8F4D22F}"/>
                </a:ext>
              </a:extLst>
            </p:cNvPr>
            <p:cNvSpPr/>
            <p:nvPr/>
          </p:nvSpPr>
          <p:spPr>
            <a:xfrm>
              <a:off x="2898251" y="3052720"/>
              <a:ext cx="191840" cy="166153"/>
            </a:xfrm>
            <a:custGeom>
              <a:avLst/>
              <a:gdLst>
                <a:gd name="connsiteX0" fmla="*/ 0 w 191840"/>
                <a:gd name="connsiteY0" fmla="*/ 166154 h 166153"/>
                <a:gd name="connsiteX1" fmla="*/ 95920 w 191840"/>
                <a:gd name="connsiteY1" fmla="*/ 0 h 166153"/>
                <a:gd name="connsiteX2" fmla="*/ 191841 w 191840"/>
                <a:gd name="connsiteY2" fmla="*/ 166154 h 166153"/>
              </a:gdLst>
              <a:ahLst/>
              <a:cxnLst>
                <a:cxn ang="0">
                  <a:pos x="connsiteX0" y="connsiteY0"/>
                </a:cxn>
                <a:cxn ang="0">
                  <a:pos x="connsiteX1" y="connsiteY1"/>
                </a:cxn>
                <a:cxn ang="0">
                  <a:pos x="connsiteX2" y="connsiteY2"/>
                </a:cxn>
              </a:cxnLst>
              <a:rect l="l" t="t" r="r" b="b"/>
              <a:pathLst>
                <a:path w="191840" h="166153">
                  <a:moveTo>
                    <a:pt x="0" y="166154"/>
                  </a:moveTo>
                  <a:lnTo>
                    <a:pt x="95920" y="0"/>
                  </a:lnTo>
                  <a:lnTo>
                    <a:pt x="191841" y="166154"/>
                  </a:lnTo>
                  <a:close/>
                </a:path>
              </a:pathLst>
            </a:custGeom>
            <a:solidFill>
              <a:srgbClr val="000C54"/>
            </a:solidFill>
            <a:ln w="5404" cap="flat">
              <a:noFill/>
              <a:prstDash val="solid"/>
              <a:miter/>
            </a:ln>
          </p:spPr>
          <p:txBody>
            <a:bodyPr rtlCol="0" anchor="ctr"/>
            <a:lstStyle/>
            <a:p>
              <a:endParaRPr lang="en-US"/>
            </a:p>
          </p:txBody>
        </p:sp>
      </p:grpSp>
      <p:grpSp>
        <p:nvGrpSpPr>
          <p:cNvPr id="20" name="Graphic 4">
            <a:extLst>
              <a:ext uri="{FF2B5EF4-FFF2-40B4-BE49-F238E27FC236}">
                <a16:creationId xmlns:a16="http://schemas.microsoft.com/office/drawing/2014/main" id="{44667C12-4C6C-41B5-B4DB-BDEF1C2A82B3}"/>
              </a:ext>
            </a:extLst>
          </p:cNvPr>
          <p:cNvGrpSpPr/>
          <p:nvPr/>
        </p:nvGrpSpPr>
        <p:grpSpPr>
          <a:xfrm>
            <a:off x="3697529" y="3441543"/>
            <a:ext cx="181056" cy="677186"/>
            <a:chOff x="4634193" y="3272578"/>
            <a:chExt cx="181056" cy="677186"/>
          </a:xfrm>
          <a:solidFill>
            <a:srgbClr val="000C54"/>
          </a:solidFill>
        </p:grpSpPr>
        <p:sp>
          <p:nvSpPr>
            <p:cNvPr id="22" name="Graphic 4">
              <a:extLst>
                <a:ext uri="{FF2B5EF4-FFF2-40B4-BE49-F238E27FC236}">
                  <a16:creationId xmlns:a16="http://schemas.microsoft.com/office/drawing/2014/main" id="{436548F0-967F-4D0D-AEED-24F6CDFE450F}"/>
                </a:ext>
              </a:extLst>
            </p:cNvPr>
            <p:cNvSpPr/>
            <p:nvPr/>
          </p:nvSpPr>
          <p:spPr>
            <a:xfrm>
              <a:off x="4724694" y="3272578"/>
              <a:ext cx="5419" cy="546908"/>
            </a:xfrm>
            <a:custGeom>
              <a:avLst/>
              <a:gdLst>
                <a:gd name="connsiteX0" fmla="*/ 0 w 5419"/>
                <a:gd name="connsiteY0" fmla="*/ 546909 h 546908"/>
                <a:gd name="connsiteX1" fmla="*/ 0 w 5419"/>
                <a:gd name="connsiteY1" fmla="*/ 0 h 546908"/>
              </a:gdLst>
              <a:ahLst/>
              <a:cxnLst>
                <a:cxn ang="0">
                  <a:pos x="connsiteX0" y="connsiteY0"/>
                </a:cxn>
                <a:cxn ang="0">
                  <a:pos x="connsiteX1" y="connsiteY1"/>
                </a:cxn>
              </a:cxnLst>
              <a:rect l="l" t="t" r="r" b="b"/>
              <a:pathLst>
                <a:path w="5419" h="546908">
                  <a:moveTo>
                    <a:pt x="0" y="546909"/>
                  </a:moveTo>
                  <a:lnTo>
                    <a:pt x="0" y="0"/>
                  </a:lnTo>
                </a:path>
              </a:pathLst>
            </a:custGeom>
            <a:ln w="27022" cap="flat">
              <a:solidFill>
                <a:srgbClr val="000C54"/>
              </a:solidFill>
              <a:custDash>
                <a:ds d="900000" sp="900000"/>
              </a:custDash>
              <a:miter/>
            </a:ln>
          </p:spPr>
          <p:txBody>
            <a:bodyPr rtlCol="0" anchor="ctr"/>
            <a:lstStyle/>
            <a:p>
              <a:endParaRPr lang="en-US"/>
            </a:p>
          </p:txBody>
        </p:sp>
        <p:sp>
          <p:nvSpPr>
            <p:cNvPr id="23" name="Graphic 4">
              <a:extLst>
                <a:ext uri="{FF2B5EF4-FFF2-40B4-BE49-F238E27FC236}">
                  <a16:creationId xmlns:a16="http://schemas.microsoft.com/office/drawing/2014/main" id="{24990205-7714-4FDF-BB1B-295AC0F9C31E}"/>
                </a:ext>
              </a:extLst>
            </p:cNvPr>
            <p:cNvSpPr/>
            <p:nvPr/>
          </p:nvSpPr>
          <p:spPr>
            <a:xfrm>
              <a:off x="4634193" y="3792987"/>
              <a:ext cx="181056" cy="156778"/>
            </a:xfrm>
            <a:custGeom>
              <a:avLst/>
              <a:gdLst>
                <a:gd name="connsiteX0" fmla="*/ 181056 w 181056"/>
                <a:gd name="connsiteY0" fmla="*/ 0 h 156778"/>
                <a:gd name="connsiteX1" fmla="*/ 90501 w 181056"/>
                <a:gd name="connsiteY1" fmla="*/ 156778 h 156778"/>
                <a:gd name="connsiteX2" fmla="*/ 0 w 181056"/>
                <a:gd name="connsiteY2" fmla="*/ 0 h 156778"/>
              </a:gdLst>
              <a:ahLst/>
              <a:cxnLst>
                <a:cxn ang="0">
                  <a:pos x="connsiteX0" y="connsiteY0"/>
                </a:cxn>
                <a:cxn ang="0">
                  <a:pos x="connsiteX1" y="connsiteY1"/>
                </a:cxn>
                <a:cxn ang="0">
                  <a:pos x="connsiteX2" y="connsiteY2"/>
                </a:cxn>
              </a:cxnLst>
              <a:rect l="l" t="t" r="r" b="b"/>
              <a:pathLst>
                <a:path w="181056" h="156778">
                  <a:moveTo>
                    <a:pt x="181056" y="0"/>
                  </a:moveTo>
                  <a:lnTo>
                    <a:pt x="90501" y="156778"/>
                  </a:lnTo>
                  <a:lnTo>
                    <a:pt x="0" y="0"/>
                  </a:lnTo>
                  <a:close/>
                </a:path>
              </a:pathLst>
            </a:custGeom>
            <a:solidFill>
              <a:srgbClr val="000C54"/>
            </a:solidFill>
            <a:ln w="5404" cap="flat">
              <a:noFill/>
              <a:prstDash val="solid"/>
              <a:miter/>
            </a:ln>
          </p:spPr>
          <p:txBody>
            <a:bodyPr rtlCol="0" anchor="ctr"/>
            <a:lstStyle/>
            <a:p>
              <a:endParaRPr lang="en-US"/>
            </a:p>
          </p:txBody>
        </p:sp>
      </p:grpSp>
      <p:grpSp>
        <p:nvGrpSpPr>
          <p:cNvPr id="24" name="Graphic 4">
            <a:extLst>
              <a:ext uri="{FF2B5EF4-FFF2-40B4-BE49-F238E27FC236}">
                <a16:creationId xmlns:a16="http://schemas.microsoft.com/office/drawing/2014/main" id="{B7FA0228-5A2C-4CA3-AEC2-F3A39E60D5F7}"/>
              </a:ext>
            </a:extLst>
          </p:cNvPr>
          <p:cNvGrpSpPr/>
          <p:nvPr/>
        </p:nvGrpSpPr>
        <p:grpSpPr>
          <a:xfrm>
            <a:off x="1412258" y="4480249"/>
            <a:ext cx="1326337" cy="626155"/>
            <a:chOff x="2348922" y="4311284"/>
            <a:chExt cx="1326337" cy="626155"/>
          </a:xfrm>
        </p:grpSpPr>
        <p:sp>
          <p:nvSpPr>
            <p:cNvPr id="25" name="Graphic 4">
              <a:extLst>
                <a:ext uri="{FF2B5EF4-FFF2-40B4-BE49-F238E27FC236}">
                  <a16:creationId xmlns:a16="http://schemas.microsoft.com/office/drawing/2014/main" id="{EC92EA3A-1AFF-4746-8EE1-5FDE0FAF641E}"/>
                </a:ext>
              </a:extLst>
            </p:cNvPr>
            <p:cNvSpPr/>
            <p:nvPr/>
          </p:nvSpPr>
          <p:spPr>
            <a:xfrm>
              <a:off x="2439080" y="4407961"/>
              <a:ext cx="1158089" cy="449850"/>
            </a:xfrm>
            <a:custGeom>
              <a:avLst/>
              <a:gdLst>
                <a:gd name="connsiteX0" fmla="*/ 0 w 1158089"/>
                <a:gd name="connsiteY0" fmla="*/ 0 h 449850"/>
                <a:gd name="connsiteX1" fmla="*/ 1158089 w 1158089"/>
                <a:gd name="connsiteY1" fmla="*/ 0 h 449850"/>
                <a:gd name="connsiteX2" fmla="*/ 1158089 w 1158089"/>
                <a:gd name="connsiteY2" fmla="*/ 449850 h 449850"/>
                <a:gd name="connsiteX3" fmla="*/ 0 w 1158089"/>
                <a:gd name="connsiteY3" fmla="*/ 449850 h 449850"/>
              </a:gdLst>
              <a:ahLst/>
              <a:cxnLst>
                <a:cxn ang="0">
                  <a:pos x="connsiteX0" y="connsiteY0"/>
                </a:cxn>
                <a:cxn ang="0">
                  <a:pos x="connsiteX1" y="connsiteY1"/>
                </a:cxn>
                <a:cxn ang="0">
                  <a:pos x="connsiteX2" y="connsiteY2"/>
                </a:cxn>
                <a:cxn ang="0">
                  <a:pos x="connsiteX3" y="connsiteY3"/>
                </a:cxn>
              </a:cxnLst>
              <a:rect l="l" t="t" r="r" b="b"/>
              <a:pathLst>
                <a:path w="1158089" h="449850">
                  <a:moveTo>
                    <a:pt x="0" y="0"/>
                  </a:moveTo>
                  <a:lnTo>
                    <a:pt x="1158089" y="0"/>
                  </a:lnTo>
                  <a:lnTo>
                    <a:pt x="1158089" y="449850"/>
                  </a:lnTo>
                  <a:lnTo>
                    <a:pt x="0" y="449850"/>
                  </a:lnTo>
                  <a:close/>
                </a:path>
              </a:pathLst>
            </a:custGeom>
            <a:noFill/>
            <a:ln w="5404" cap="flat">
              <a:noFill/>
              <a:prstDash val="solid"/>
              <a:miter/>
            </a:ln>
          </p:spPr>
          <p:txBody>
            <a:bodyPr rtlCol="0" anchor="ctr"/>
            <a:lstStyle/>
            <a:p>
              <a:endParaRPr lang="en-US"/>
            </a:p>
          </p:txBody>
        </p:sp>
        <p:sp>
          <p:nvSpPr>
            <p:cNvPr id="26" name="Graphic 4">
              <a:extLst>
                <a:ext uri="{FF2B5EF4-FFF2-40B4-BE49-F238E27FC236}">
                  <a16:creationId xmlns:a16="http://schemas.microsoft.com/office/drawing/2014/main" id="{B3689704-7030-4280-A181-4CD7A9DF0606}"/>
                </a:ext>
              </a:extLst>
            </p:cNvPr>
            <p:cNvSpPr txBox="1"/>
            <p:nvPr/>
          </p:nvSpPr>
          <p:spPr>
            <a:xfrm>
              <a:off x="2432378" y="4311284"/>
              <a:ext cx="1174598" cy="351562"/>
            </a:xfrm>
            <a:prstGeom prst="rect">
              <a:avLst/>
            </a:prstGeom>
            <a:noFill/>
          </p:spPr>
          <p:txBody>
            <a:bodyPr wrap="none" rtlCol="0">
              <a:spAutoFit/>
            </a:bodyPr>
            <a:lstStyle/>
            <a:p>
              <a:pPr algn="l"/>
              <a:r>
                <a:rPr lang="en-US" sz="1579" spc="0" baseline="0">
                  <a:solidFill>
                    <a:srgbClr val="414042"/>
                  </a:solidFill>
                  <a:latin typeface="Crossten-Book"/>
                  <a:sym typeface="Crossten-Book"/>
                  <a:rtl val="0"/>
                </a:rPr>
                <a:t>Cotización</a:t>
              </a:r>
            </a:p>
          </p:txBody>
        </p:sp>
        <p:sp>
          <p:nvSpPr>
            <p:cNvPr id="27" name="Graphic 4">
              <a:extLst>
                <a:ext uri="{FF2B5EF4-FFF2-40B4-BE49-F238E27FC236}">
                  <a16:creationId xmlns:a16="http://schemas.microsoft.com/office/drawing/2014/main" id="{1930BE9E-1C51-4F26-A671-3826E3BA4CD1}"/>
                </a:ext>
              </a:extLst>
            </p:cNvPr>
            <p:cNvSpPr txBox="1"/>
            <p:nvPr/>
          </p:nvSpPr>
          <p:spPr>
            <a:xfrm>
              <a:off x="2348922" y="4558780"/>
              <a:ext cx="1326337" cy="378659"/>
            </a:xfrm>
            <a:prstGeom prst="rect">
              <a:avLst/>
            </a:prstGeom>
            <a:noFill/>
          </p:spPr>
          <p:txBody>
            <a:bodyPr wrap="none" rtlCol="0">
              <a:spAutoFit/>
            </a:bodyPr>
            <a:lstStyle/>
            <a:p>
              <a:pPr algn="l"/>
              <a:r>
                <a:rPr lang="en-US" sz="1749" spc="0" baseline="0">
                  <a:solidFill>
                    <a:srgbClr val="010034"/>
                  </a:solidFill>
                  <a:latin typeface="Crossten-Bold"/>
                  <a:sym typeface="Crossten-Bold"/>
                  <a:rtl val="0"/>
                </a:rPr>
                <a:t>$214,500.00</a:t>
              </a:r>
            </a:p>
          </p:txBody>
        </p:sp>
      </p:grpSp>
      <p:grpSp>
        <p:nvGrpSpPr>
          <p:cNvPr id="28" name="Graphic 4">
            <a:extLst>
              <a:ext uri="{FF2B5EF4-FFF2-40B4-BE49-F238E27FC236}">
                <a16:creationId xmlns:a16="http://schemas.microsoft.com/office/drawing/2014/main" id="{29DBB493-66C7-4640-BACD-9C8D9F86BC4A}"/>
              </a:ext>
            </a:extLst>
          </p:cNvPr>
          <p:cNvGrpSpPr/>
          <p:nvPr/>
        </p:nvGrpSpPr>
        <p:grpSpPr>
          <a:xfrm>
            <a:off x="3086455" y="4506218"/>
            <a:ext cx="1402206" cy="626155"/>
            <a:chOff x="4023119" y="4337253"/>
            <a:chExt cx="1402206" cy="626155"/>
          </a:xfrm>
        </p:grpSpPr>
        <p:sp>
          <p:nvSpPr>
            <p:cNvPr id="29" name="Graphic 4">
              <a:extLst>
                <a:ext uri="{FF2B5EF4-FFF2-40B4-BE49-F238E27FC236}">
                  <a16:creationId xmlns:a16="http://schemas.microsoft.com/office/drawing/2014/main" id="{A087DFF0-D73C-4651-B26A-E9909D0915EF}"/>
                </a:ext>
              </a:extLst>
            </p:cNvPr>
            <p:cNvSpPr/>
            <p:nvPr/>
          </p:nvSpPr>
          <p:spPr>
            <a:xfrm>
              <a:off x="4107877" y="4433919"/>
              <a:ext cx="1231682" cy="449850"/>
            </a:xfrm>
            <a:custGeom>
              <a:avLst/>
              <a:gdLst>
                <a:gd name="connsiteX0" fmla="*/ 0 w 1231682"/>
                <a:gd name="connsiteY0" fmla="*/ 0 h 449850"/>
                <a:gd name="connsiteX1" fmla="*/ 1231682 w 1231682"/>
                <a:gd name="connsiteY1" fmla="*/ 0 h 449850"/>
                <a:gd name="connsiteX2" fmla="*/ 1231682 w 1231682"/>
                <a:gd name="connsiteY2" fmla="*/ 449850 h 449850"/>
                <a:gd name="connsiteX3" fmla="*/ 0 w 1231682"/>
                <a:gd name="connsiteY3" fmla="*/ 449850 h 449850"/>
              </a:gdLst>
              <a:ahLst/>
              <a:cxnLst>
                <a:cxn ang="0">
                  <a:pos x="connsiteX0" y="connsiteY0"/>
                </a:cxn>
                <a:cxn ang="0">
                  <a:pos x="connsiteX1" y="connsiteY1"/>
                </a:cxn>
                <a:cxn ang="0">
                  <a:pos x="connsiteX2" y="connsiteY2"/>
                </a:cxn>
                <a:cxn ang="0">
                  <a:pos x="connsiteX3" y="connsiteY3"/>
                </a:cxn>
              </a:cxnLst>
              <a:rect l="l" t="t" r="r" b="b"/>
              <a:pathLst>
                <a:path w="1231682" h="449850">
                  <a:moveTo>
                    <a:pt x="0" y="0"/>
                  </a:moveTo>
                  <a:lnTo>
                    <a:pt x="1231682" y="0"/>
                  </a:lnTo>
                  <a:lnTo>
                    <a:pt x="1231682" y="449850"/>
                  </a:lnTo>
                  <a:lnTo>
                    <a:pt x="0" y="449850"/>
                  </a:lnTo>
                  <a:close/>
                </a:path>
              </a:pathLst>
            </a:custGeom>
            <a:noFill/>
            <a:ln w="5404" cap="flat">
              <a:noFill/>
              <a:prstDash val="solid"/>
              <a:miter/>
            </a:ln>
          </p:spPr>
          <p:txBody>
            <a:bodyPr rtlCol="0" anchor="ctr"/>
            <a:lstStyle/>
            <a:p>
              <a:endParaRPr lang="en-US"/>
            </a:p>
          </p:txBody>
        </p:sp>
        <p:sp>
          <p:nvSpPr>
            <p:cNvPr id="30" name="Graphic 4">
              <a:extLst>
                <a:ext uri="{FF2B5EF4-FFF2-40B4-BE49-F238E27FC236}">
                  <a16:creationId xmlns:a16="http://schemas.microsoft.com/office/drawing/2014/main" id="{AF3505B8-47C2-4BDF-942E-9DE27736F632}"/>
                </a:ext>
              </a:extLst>
            </p:cNvPr>
            <p:cNvSpPr txBox="1"/>
            <p:nvPr/>
          </p:nvSpPr>
          <p:spPr>
            <a:xfrm>
              <a:off x="4023119" y="4337253"/>
              <a:ext cx="1402206" cy="351562"/>
            </a:xfrm>
            <a:prstGeom prst="rect">
              <a:avLst/>
            </a:prstGeom>
            <a:noFill/>
          </p:spPr>
          <p:txBody>
            <a:bodyPr wrap="none" rtlCol="0">
              <a:spAutoFit/>
            </a:bodyPr>
            <a:lstStyle/>
            <a:p>
              <a:pPr algn="l"/>
              <a:r>
                <a:rPr lang="en-US" sz="1579" spc="0" baseline="0">
                  <a:solidFill>
                    <a:srgbClr val="414042"/>
                  </a:solidFill>
                  <a:latin typeface="Crossten-Book"/>
                  <a:sym typeface="Crossten-Book"/>
                  <a:rtl val="0"/>
                </a:rPr>
                <a:t>Adjudicación</a:t>
              </a:r>
            </a:p>
          </p:txBody>
        </p:sp>
        <p:sp>
          <p:nvSpPr>
            <p:cNvPr id="31" name="Graphic 4">
              <a:extLst>
                <a:ext uri="{FF2B5EF4-FFF2-40B4-BE49-F238E27FC236}">
                  <a16:creationId xmlns:a16="http://schemas.microsoft.com/office/drawing/2014/main" id="{DF1B066C-3A4F-4E6A-AF75-A6AE32A41E98}"/>
                </a:ext>
              </a:extLst>
            </p:cNvPr>
            <p:cNvSpPr txBox="1"/>
            <p:nvPr/>
          </p:nvSpPr>
          <p:spPr>
            <a:xfrm>
              <a:off x="4114216" y="4584749"/>
              <a:ext cx="1196275" cy="378659"/>
            </a:xfrm>
            <a:prstGeom prst="rect">
              <a:avLst/>
            </a:prstGeom>
            <a:noFill/>
          </p:spPr>
          <p:txBody>
            <a:bodyPr wrap="none" rtlCol="0">
              <a:spAutoFit/>
            </a:bodyPr>
            <a:lstStyle/>
            <a:p>
              <a:pPr algn="l"/>
              <a:r>
                <a:rPr lang="en-US" sz="1749" spc="0" baseline="0">
                  <a:solidFill>
                    <a:srgbClr val="010034"/>
                  </a:solidFill>
                  <a:latin typeface="Crossten-Bold"/>
                  <a:sym typeface="Crossten-Bold"/>
                  <a:rtl val="0"/>
                </a:rPr>
                <a:t>$33,769.00</a:t>
              </a:r>
            </a:p>
          </p:txBody>
        </p:sp>
      </p:grpSp>
      <p:sp>
        <p:nvSpPr>
          <p:cNvPr id="32" name="Graphic 4">
            <a:extLst>
              <a:ext uri="{FF2B5EF4-FFF2-40B4-BE49-F238E27FC236}">
                <a16:creationId xmlns:a16="http://schemas.microsoft.com/office/drawing/2014/main" id="{8F489A00-2635-45F6-A314-D8567A783A9A}"/>
              </a:ext>
            </a:extLst>
          </p:cNvPr>
          <p:cNvSpPr/>
          <p:nvPr/>
        </p:nvSpPr>
        <p:spPr>
          <a:xfrm>
            <a:off x="1281203" y="4480897"/>
            <a:ext cx="1529902" cy="689705"/>
          </a:xfrm>
          <a:custGeom>
            <a:avLst/>
            <a:gdLst>
              <a:gd name="connsiteX0" fmla="*/ 1481129 w 1529902"/>
              <a:gd name="connsiteY0" fmla="*/ 689705 h 689705"/>
              <a:gd name="connsiteX1" fmla="*/ 48773 w 1529902"/>
              <a:gd name="connsiteY1" fmla="*/ 689705 h 689705"/>
              <a:gd name="connsiteX2" fmla="*/ 0 w 1529902"/>
              <a:gd name="connsiteY2" fmla="*/ 640932 h 689705"/>
              <a:gd name="connsiteX3" fmla="*/ 0 w 1529902"/>
              <a:gd name="connsiteY3" fmla="*/ 48773 h 689705"/>
              <a:gd name="connsiteX4" fmla="*/ 48773 w 1529902"/>
              <a:gd name="connsiteY4" fmla="*/ 0 h 689705"/>
              <a:gd name="connsiteX5" fmla="*/ 1481129 w 1529902"/>
              <a:gd name="connsiteY5" fmla="*/ 0 h 689705"/>
              <a:gd name="connsiteX6" fmla="*/ 1529902 w 1529902"/>
              <a:gd name="connsiteY6" fmla="*/ 48773 h 689705"/>
              <a:gd name="connsiteX7" fmla="*/ 1529902 w 1529902"/>
              <a:gd name="connsiteY7" fmla="*/ 640932 h 689705"/>
              <a:gd name="connsiteX8" fmla="*/ 1481129 w 1529902"/>
              <a:gd name="connsiteY8" fmla="*/ 689705 h 689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902" h="689705">
                <a:moveTo>
                  <a:pt x="1481129" y="689705"/>
                </a:moveTo>
                <a:lnTo>
                  <a:pt x="48773" y="689705"/>
                </a:lnTo>
                <a:cubicBezTo>
                  <a:pt x="21948" y="689705"/>
                  <a:pt x="0" y="667757"/>
                  <a:pt x="0" y="640932"/>
                </a:cubicBezTo>
                <a:lnTo>
                  <a:pt x="0" y="48773"/>
                </a:lnTo>
                <a:cubicBezTo>
                  <a:pt x="0" y="21948"/>
                  <a:pt x="21948" y="0"/>
                  <a:pt x="48773" y="0"/>
                </a:cubicBezTo>
                <a:lnTo>
                  <a:pt x="1481129" y="0"/>
                </a:lnTo>
                <a:cubicBezTo>
                  <a:pt x="1507954" y="0"/>
                  <a:pt x="1529902" y="21948"/>
                  <a:pt x="1529902" y="48773"/>
                </a:cubicBezTo>
                <a:lnTo>
                  <a:pt x="1529902" y="640932"/>
                </a:lnTo>
                <a:cubicBezTo>
                  <a:pt x="1529902" y="667757"/>
                  <a:pt x="1507954" y="689705"/>
                  <a:pt x="1481129" y="689705"/>
                </a:cubicBezTo>
                <a:close/>
              </a:path>
            </a:pathLst>
          </a:custGeom>
          <a:noFill/>
          <a:ln w="5404" cap="flat">
            <a:solidFill>
              <a:srgbClr val="010034"/>
            </a:solidFill>
            <a:prstDash val="solid"/>
            <a:miter/>
          </a:ln>
        </p:spPr>
        <p:txBody>
          <a:bodyPr rtlCol="0" anchor="ctr"/>
          <a:lstStyle/>
          <a:p>
            <a:endParaRPr lang="en-US"/>
          </a:p>
        </p:txBody>
      </p:sp>
      <p:sp>
        <p:nvSpPr>
          <p:cNvPr id="33" name="Graphic 4">
            <a:extLst>
              <a:ext uri="{FF2B5EF4-FFF2-40B4-BE49-F238E27FC236}">
                <a16:creationId xmlns:a16="http://schemas.microsoft.com/office/drawing/2014/main" id="{6B0EED85-5A0D-49A0-B395-A2D2CDA7D6F3}"/>
              </a:ext>
            </a:extLst>
          </p:cNvPr>
          <p:cNvSpPr/>
          <p:nvPr/>
        </p:nvSpPr>
        <p:spPr>
          <a:xfrm>
            <a:off x="3005493" y="4480897"/>
            <a:ext cx="1529902" cy="689705"/>
          </a:xfrm>
          <a:custGeom>
            <a:avLst/>
            <a:gdLst>
              <a:gd name="connsiteX0" fmla="*/ 1481129 w 1529902"/>
              <a:gd name="connsiteY0" fmla="*/ 689705 h 689705"/>
              <a:gd name="connsiteX1" fmla="*/ 48773 w 1529902"/>
              <a:gd name="connsiteY1" fmla="*/ 689705 h 689705"/>
              <a:gd name="connsiteX2" fmla="*/ 0 w 1529902"/>
              <a:gd name="connsiteY2" fmla="*/ 640932 h 689705"/>
              <a:gd name="connsiteX3" fmla="*/ 0 w 1529902"/>
              <a:gd name="connsiteY3" fmla="*/ 48773 h 689705"/>
              <a:gd name="connsiteX4" fmla="*/ 48773 w 1529902"/>
              <a:gd name="connsiteY4" fmla="*/ 0 h 689705"/>
              <a:gd name="connsiteX5" fmla="*/ 1481129 w 1529902"/>
              <a:gd name="connsiteY5" fmla="*/ 0 h 689705"/>
              <a:gd name="connsiteX6" fmla="*/ 1529902 w 1529902"/>
              <a:gd name="connsiteY6" fmla="*/ 48773 h 689705"/>
              <a:gd name="connsiteX7" fmla="*/ 1529902 w 1529902"/>
              <a:gd name="connsiteY7" fmla="*/ 640932 h 689705"/>
              <a:gd name="connsiteX8" fmla="*/ 1481129 w 1529902"/>
              <a:gd name="connsiteY8" fmla="*/ 689705 h 689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902" h="689705">
                <a:moveTo>
                  <a:pt x="1481129" y="689705"/>
                </a:moveTo>
                <a:lnTo>
                  <a:pt x="48773" y="689705"/>
                </a:lnTo>
                <a:cubicBezTo>
                  <a:pt x="21948" y="689705"/>
                  <a:pt x="0" y="667757"/>
                  <a:pt x="0" y="640932"/>
                </a:cubicBezTo>
                <a:lnTo>
                  <a:pt x="0" y="48773"/>
                </a:lnTo>
                <a:cubicBezTo>
                  <a:pt x="0" y="21948"/>
                  <a:pt x="21948" y="0"/>
                  <a:pt x="48773" y="0"/>
                </a:cubicBezTo>
                <a:lnTo>
                  <a:pt x="1481129" y="0"/>
                </a:lnTo>
                <a:cubicBezTo>
                  <a:pt x="1507954" y="0"/>
                  <a:pt x="1529902" y="21948"/>
                  <a:pt x="1529902" y="48773"/>
                </a:cubicBezTo>
                <a:lnTo>
                  <a:pt x="1529902" y="640932"/>
                </a:lnTo>
                <a:cubicBezTo>
                  <a:pt x="1529902" y="667757"/>
                  <a:pt x="1507954" y="689705"/>
                  <a:pt x="1481129" y="689705"/>
                </a:cubicBezTo>
                <a:close/>
              </a:path>
            </a:pathLst>
          </a:custGeom>
          <a:noFill/>
          <a:ln w="5404" cap="flat">
            <a:solidFill>
              <a:srgbClr val="010034"/>
            </a:solidFill>
            <a:prstDash val="solid"/>
            <a:miter/>
          </a:ln>
        </p:spPr>
        <p:txBody>
          <a:bodyPr rtlCol="0" anchor="ctr"/>
          <a:lstStyle/>
          <a:p>
            <a:endParaRPr lang="en-US"/>
          </a:p>
        </p:txBody>
      </p:sp>
      <p:grpSp>
        <p:nvGrpSpPr>
          <p:cNvPr id="34" name="Graphic 4">
            <a:extLst>
              <a:ext uri="{FF2B5EF4-FFF2-40B4-BE49-F238E27FC236}">
                <a16:creationId xmlns:a16="http://schemas.microsoft.com/office/drawing/2014/main" id="{F90C55DD-E620-4441-BF9E-3D7AB3146F50}"/>
              </a:ext>
            </a:extLst>
          </p:cNvPr>
          <p:cNvGrpSpPr/>
          <p:nvPr/>
        </p:nvGrpSpPr>
        <p:grpSpPr>
          <a:xfrm>
            <a:off x="1667215" y="2303614"/>
            <a:ext cx="813534" cy="813534"/>
            <a:chOff x="2603879" y="2134649"/>
            <a:chExt cx="813534" cy="813534"/>
          </a:xfrm>
        </p:grpSpPr>
        <p:sp>
          <p:nvSpPr>
            <p:cNvPr id="35" name="Graphic 4">
              <a:extLst>
                <a:ext uri="{FF2B5EF4-FFF2-40B4-BE49-F238E27FC236}">
                  <a16:creationId xmlns:a16="http://schemas.microsoft.com/office/drawing/2014/main" id="{A752CD8F-1967-41B2-B651-6A64CCBFA6B8}"/>
                </a:ext>
              </a:extLst>
            </p:cNvPr>
            <p:cNvSpPr/>
            <p:nvPr/>
          </p:nvSpPr>
          <p:spPr>
            <a:xfrm>
              <a:off x="2603879" y="2134649"/>
              <a:ext cx="813534" cy="813534"/>
            </a:xfrm>
            <a:custGeom>
              <a:avLst/>
              <a:gdLst>
                <a:gd name="connsiteX0" fmla="*/ 813535 w 813534"/>
                <a:gd name="connsiteY0" fmla="*/ 406767 h 813534"/>
                <a:gd name="connsiteX1" fmla="*/ 406767 w 813534"/>
                <a:gd name="connsiteY1" fmla="*/ 813535 h 813534"/>
                <a:gd name="connsiteX2" fmla="*/ 0 w 813534"/>
                <a:gd name="connsiteY2" fmla="*/ 406767 h 813534"/>
                <a:gd name="connsiteX3" fmla="*/ 406767 w 813534"/>
                <a:gd name="connsiteY3" fmla="*/ 0 h 813534"/>
                <a:gd name="connsiteX4" fmla="*/ 813535 w 813534"/>
                <a:gd name="connsiteY4" fmla="*/ 406767 h 8135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34" h="813534">
                  <a:moveTo>
                    <a:pt x="813535" y="406767"/>
                  </a:moveTo>
                  <a:cubicBezTo>
                    <a:pt x="813535" y="631419"/>
                    <a:pt x="631419" y="813535"/>
                    <a:pt x="406767" y="813535"/>
                  </a:cubicBezTo>
                  <a:cubicBezTo>
                    <a:pt x="182116" y="813535"/>
                    <a:pt x="0" y="631419"/>
                    <a:pt x="0" y="406767"/>
                  </a:cubicBezTo>
                  <a:cubicBezTo>
                    <a:pt x="0" y="182116"/>
                    <a:pt x="182116" y="0"/>
                    <a:pt x="406767" y="0"/>
                  </a:cubicBezTo>
                  <a:cubicBezTo>
                    <a:pt x="631419" y="0"/>
                    <a:pt x="813535" y="182116"/>
                    <a:pt x="813535" y="406767"/>
                  </a:cubicBezTo>
                  <a:close/>
                </a:path>
              </a:pathLst>
            </a:custGeom>
            <a:solidFill>
              <a:srgbClr val="D00500"/>
            </a:solidFill>
            <a:ln w="5404" cap="flat">
              <a:noFill/>
              <a:prstDash val="solid"/>
              <a:miter/>
            </a:ln>
          </p:spPr>
          <p:txBody>
            <a:bodyPr rtlCol="0" anchor="ctr"/>
            <a:lstStyle/>
            <a:p>
              <a:endParaRPr lang="en-US"/>
            </a:p>
          </p:txBody>
        </p:sp>
        <p:grpSp>
          <p:nvGrpSpPr>
            <p:cNvPr id="36" name="Graphic 4">
              <a:extLst>
                <a:ext uri="{FF2B5EF4-FFF2-40B4-BE49-F238E27FC236}">
                  <a16:creationId xmlns:a16="http://schemas.microsoft.com/office/drawing/2014/main" id="{69A294FE-2416-4A27-815D-9E81E88D9F19}"/>
                </a:ext>
              </a:extLst>
            </p:cNvPr>
            <p:cNvGrpSpPr/>
            <p:nvPr/>
          </p:nvGrpSpPr>
          <p:grpSpPr>
            <a:xfrm>
              <a:off x="2747922" y="2268666"/>
              <a:ext cx="528916" cy="528916"/>
              <a:chOff x="2747922" y="2268666"/>
              <a:chExt cx="528916" cy="528916"/>
            </a:xfrm>
            <a:solidFill>
              <a:srgbClr val="FFFFFF"/>
            </a:solidFill>
          </p:grpSpPr>
          <p:sp>
            <p:nvSpPr>
              <p:cNvPr id="37" name="Graphic 4">
                <a:extLst>
                  <a:ext uri="{FF2B5EF4-FFF2-40B4-BE49-F238E27FC236}">
                    <a16:creationId xmlns:a16="http://schemas.microsoft.com/office/drawing/2014/main" id="{FB760726-2FD6-402A-A4CE-272FDB2F93A1}"/>
                  </a:ext>
                </a:extLst>
              </p:cNvPr>
              <p:cNvSpPr/>
              <p:nvPr/>
            </p:nvSpPr>
            <p:spPr>
              <a:xfrm>
                <a:off x="3027879" y="2550412"/>
                <a:ext cx="30997" cy="58094"/>
              </a:xfrm>
              <a:custGeom>
                <a:avLst/>
                <a:gdLst>
                  <a:gd name="connsiteX0" fmla="*/ 0 w 30997"/>
                  <a:gd name="connsiteY0" fmla="*/ 58094 h 58094"/>
                  <a:gd name="connsiteX1" fmla="*/ 30998 w 30997"/>
                  <a:gd name="connsiteY1" fmla="*/ 29047 h 58094"/>
                  <a:gd name="connsiteX2" fmla="*/ 0 w 30997"/>
                  <a:gd name="connsiteY2" fmla="*/ 0 h 58094"/>
                  <a:gd name="connsiteX3" fmla="*/ 0 w 30997"/>
                  <a:gd name="connsiteY3" fmla="*/ 58094 h 58094"/>
                </a:gdLst>
                <a:ahLst/>
                <a:cxnLst>
                  <a:cxn ang="0">
                    <a:pos x="connsiteX0" y="connsiteY0"/>
                  </a:cxn>
                  <a:cxn ang="0">
                    <a:pos x="connsiteX1" y="connsiteY1"/>
                  </a:cxn>
                  <a:cxn ang="0">
                    <a:pos x="connsiteX2" y="connsiteY2"/>
                  </a:cxn>
                  <a:cxn ang="0">
                    <a:pos x="connsiteX3" y="connsiteY3"/>
                  </a:cxn>
                </a:cxnLst>
                <a:rect l="l" t="t" r="r" b="b"/>
                <a:pathLst>
                  <a:path w="30997" h="58094">
                    <a:moveTo>
                      <a:pt x="0" y="58094"/>
                    </a:moveTo>
                    <a:cubicBezTo>
                      <a:pt x="17829" y="53705"/>
                      <a:pt x="30998" y="42270"/>
                      <a:pt x="30998" y="29047"/>
                    </a:cubicBezTo>
                    <a:cubicBezTo>
                      <a:pt x="30998" y="15824"/>
                      <a:pt x="17829" y="4390"/>
                      <a:pt x="0" y="0"/>
                    </a:cubicBezTo>
                    <a:lnTo>
                      <a:pt x="0" y="58094"/>
                    </a:lnTo>
                    <a:close/>
                  </a:path>
                </a:pathLst>
              </a:custGeom>
              <a:solidFill>
                <a:srgbClr val="FFFFFF"/>
              </a:solidFill>
              <a:ln w="5404" cap="flat">
                <a:noFill/>
                <a:prstDash val="solid"/>
                <a:miter/>
              </a:ln>
            </p:spPr>
            <p:txBody>
              <a:bodyPr rtlCol="0" anchor="ctr"/>
              <a:lstStyle/>
              <a:p>
                <a:endParaRPr lang="en-US"/>
              </a:p>
            </p:txBody>
          </p:sp>
          <p:sp>
            <p:nvSpPr>
              <p:cNvPr id="38" name="Graphic 4">
                <a:extLst>
                  <a:ext uri="{FF2B5EF4-FFF2-40B4-BE49-F238E27FC236}">
                    <a16:creationId xmlns:a16="http://schemas.microsoft.com/office/drawing/2014/main" id="{A26201DC-A0CD-4884-BD48-C604AE463C27}"/>
                  </a:ext>
                </a:extLst>
              </p:cNvPr>
              <p:cNvSpPr/>
              <p:nvPr/>
            </p:nvSpPr>
            <p:spPr>
              <a:xfrm>
                <a:off x="2841891" y="2362690"/>
                <a:ext cx="340977" cy="340977"/>
              </a:xfrm>
              <a:custGeom>
                <a:avLst/>
                <a:gdLst>
                  <a:gd name="connsiteX0" fmla="*/ 170489 w 340977"/>
                  <a:gd name="connsiteY0" fmla="*/ 0 h 340977"/>
                  <a:gd name="connsiteX1" fmla="*/ 0 w 340977"/>
                  <a:gd name="connsiteY1" fmla="*/ 170489 h 340977"/>
                  <a:gd name="connsiteX2" fmla="*/ 170489 w 340977"/>
                  <a:gd name="connsiteY2" fmla="*/ 340978 h 340977"/>
                  <a:gd name="connsiteX3" fmla="*/ 340978 w 340977"/>
                  <a:gd name="connsiteY3" fmla="*/ 170489 h 340977"/>
                  <a:gd name="connsiteX4" fmla="*/ 170489 w 340977"/>
                  <a:gd name="connsiteY4" fmla="*/ 0 h 340977"/>
                  <a:gd name="connsiteX5" fmla="*/ 247984 w 340977"/>
                  <a:gd name="connsiteY5" fmla="*/ 216769 h 340977"/>
                  <a:gd name="connsiteX6" fmla="*/ 185988 w 340977"/>
                  <a:gd name="connsiteY6" fmla="*/ 277519 h 340977"/>
                  <a:gd name="connsiteX7" fmla="*/ 185988 w 340977"/>
                  <a:gd name="connsiteY7" fmla="*/ 294427 h 340977"/>
                  <a:gd name="connsiteX8" fmla="*/ 170489 w 340977"/>
                  <a:gd name="connsiteY8" fmla="*/ 309926 h 340977"/>
                  <a:gd name="connsiteX9" fmla="*/ 154990 w 340977"/>
                  <a:gd name="connsiteY9" fmla="*/ 294427 h 340977"/>
                  <a:gd name="connsiteX10" fmla="*/ 154990 w 340977"/>
                  <a:gd name="connsiteY10" fmla="*/ 277519 h 340977"/>
                  <a:gd name="connsiteX11" fmla="*/ 92994 w 340977"/>
                  <a:gd name="connsiteY11" fmla="*/ 216769 h 340977"/>
                  <a:gd name="connsiteX12" fmla="*/ 108493 w 340977"/>
                  <a:gd name="connsiteY12" fmla="*/ 201270 h 340977"/>
                  <a:gd name="connsiteX13" fmla="*/ 123992 w 340977"/>
                  <a:gd name="connsiteY13" fmla="*/ 216769 h 340977"/>
                  <a:gd name="connsiteX14" fmla="*/ 154990 w 340977"/>
                  <a:gd name="connsiteY14" fmla="*/ 245816 h 340977"/>
                  <a:gd name="connsiteX15" fmla="*/ 154990 w 340977"/>
                  <a:gd name="connsiteY15" fmla="*/ 184525 h 340977"/>
                  <a:gd name="connsiteX16" fmla="*/ 92994 w 340977"/>
                  <a:gd name="connsiteY16" fmla="*/ 123775 h 340977"/>
                  <a:gd name="connsiteX17" fmla="*/ 154990 w 340977"/>
                  <a:gd name="connsiteY17" fmla="*/ 63026 h 340977"/>
                  <a:gd name="connsiteX18" fmla="*/ 154990 w 340977"/>
                  <a:gd name="connsiteY18" fmla="*/ 46280 h 340977"/>
                  <a:gd name="connsiteX19" fmla="*/ 170489 w 340977"/>
                  <a:gd name="connsiteY19" fmla="*/ 30781 h 340977"/>
                  <a:gd name="connsiteX20" fmla="*/ 185988 w 340977"/>
                  <a:gd name="connsiteY20" fmla="*/ 46280 h 340977"/>
                  <a:gd name="connsiteX21" fmla="*/ 185988 w 340977"/>
                  <a:gd name="connsiteY21" fmla="*/ 63026 h 340977"/>
                  <a:gd name="connsiteX22" fmla="*/ 247984 w 340977"/>
                  <a:gd name="connsiteY22" fmla="*/ 123775 h 340977"/>
                  <a:gd name="connsiteX23" fmla="*/ 232485 w 340977"/>
                  <a:gd name="connsiteY23" fmla="*/ 139274 h 340977"/>
                  <a:gd name="connsiteX24" fmla="*/ 216986 w 340977"/>
                  <a:gd name="connsiteY24" fmla="*/ 123775 h 340977"/>
                  <a:gd name="connsiteX25" fmla="*/ 185988 w 340977"/>
                  <a:gd name="connsiteY25" fmla="*/ 94728 h 340977"/>
                  <a:gd name="connsiteX26" fmla="*/ 185988 w 340977"/>
                  <a:gd name="connsiteY26" fmla="*/ 156020 h 340977"/>
                  <a:gd name="connsiteX27" fmla="*/ 247984 w 340977"/>
                  <a:gd name="connsiteY27" fmla="*/ 216769 h 340977"/>
                  <a:gd name="connsiteX28" fmla="*/ 247984 w 340977"/>
                  <a:gd name="connsiteY28" fmla="*/ 216769 h 340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40977" h="340977">
                    <a:moveTo>
                      <a:pt x="170489" y="0"/>
                    </a:moveTo>
                    <a:cubicBezTo>
                      <a:pt x="76520" y="0"/>
                      <a:pt x="0" y="76465"/>
                      <a:pt x="0" y="170489"/>
                    </a:cubicBezTo>
                    <a:cubicBezTo>
                      <a:pt x="0" y="264513"/>
                      <a:pt x="76465" y="340978"/>
                      <a:pt x="170489" y="340978"/>
                    </a:cubicBezTo>
                    <a:cubicBezTo>
                      <a:pt x="264513" y="340978"/>
                      <a:pt x="340978" y="264513"/>
                      <a:pt x="340978" y="170489"/>
                    </a:cubicBezTo>
                    <a:cubicBezTo>
                      <a:pt x="340978" y="76465"/>
                      <a:pt x="264458" y="0"/>
                      <a:pt x="170489" y="0"/>
                    </a:cubicBezTo>
                    <a:close/>
                    <a:moveTo>
                      <a:pt x="247984" y="216769"/>
                    </a:moveTo>
                    <a:cubicBezTo>
                      <a:pt x="247984" y="246683"/>
                      <a:pt x="221321" y="271720"/>
                      <a:pt x="185988" y="277519"/>
                    </a:cubicBezTo>
                    <a:lnTo>
                      <a:pt x="185988" y="294427"/>
                    </a:lnTo>
                    <a:cubicBezTo>
                      <a:pt x="185988" y="302989"/>
                      <a:pt x="179051" y="309926"/>
                      <a:pt x="170489" y="309926"/>
                    </a:cubicBezTo>
                    <a:cubicBezTo>
                      <a:pt x="161927" y="309926"/>
                      <a:pt x="154990" y="302989"/>
                      <a:pt x="154990" y="294427"/>
                    </a:cubicBezTo>
                    <a:lnTo>
                      <a:pt x="154990" y="277519"/>
                    </a:lnTo>
                    <a:cubicBezTo>
                      <a:pt x="119657" y="271774"/>
                      <a:pt x="92994" y="246737"/>
                      <a:pt x="92994" y="216769"/>
                    </a:cubicBezTo>
                    <a:cubicBezTo>
                      <a:pt x="92994" y="208207"/>
                      <a:pt x="99931" y="201270"/>
                      <a:pt x="108493" y="201270"/>
                    </a:cubicBezTo>
                    <a:cubicBezTo>
                      <a:pt x="117055" y="201270"/>
                      <a:pt x="123992" y="208207"/>
                      <a:pt x="123992" y="216769"/>
                    </a:cubicBezTo>
                    <a:cubicBezTo>
                      <a:pt x="123992" y="229938"/>
                      <a:pt x="137161" y="241427"/>
                      <a:pt x="154990" y="245816"/>
                    </a:cubicBezTo>
                    <a:lnTo>
                      <a:pt x="154990" y="184525"/>
                    </a:lnTo>
                    <a:cubicBezTo>
                      <a:pt x="119657" y="178780"/>
                      <a:pt x="92994" y="153743"/>
                      <a:pt x="92994" y="123775"/>
                    </a:cubicBezTo>
                    <a:cubicBezTo>
                      <a:pt x="92994" y="93861"/>
                      <a:pt x="119657" y="68824"/>
                      <a:pt x="154990" y="63026"/>
                    </a:cubicBezTo>
                    <a:lnTo>
                      <a:pt x="154990" y="46280"/>
                    </a:lnTo>
                    <a:cubicBezTo>
                      <a:pt x="154990" y="37718"/>
                      <a:pt x="161927" y="30781"/>
                      <a:pt x="170489" y="30781"/>
                    </a:cubicBezTo>
                    <a:cubicBezTo>
                      <a:pt x="179051" y="30781"/>
                      <a:pt x="185988" y="37718"/>
                      <a:pt x="185988" y="46280"/>
                    </a:cubicBezTo>
                    <a:lnTo>
                      <a:pt x="185988" y="63026"/>
                    </a:lnTo>
                    <a:cubicBezTo>
                      <a:pt x="221321" y="68770"/>
                      <a:pt x="247984" y="93807"/>
                      <a:pt x="247984" y="123775"/>
                    </a:cubicBezTo>
                    <a:cubicBezTo>
                      <a:pt x="247984" y="132338"/>
                      <a:pt x="241047" y="139274"/>
                      <a:pt x="232485" y="139274"/>
                    </a:cubicBezTo>
                    <a:cubicBezTo>
                      <a:pt x="223923" y="139274"/>
                      <a:pt x="216986" y="132338"/>
                      <a:pt x="216986" y="123775"/>
                    </a:cubicBezTo>
                    <a:cubicBezTo>
                      <a:pt x="216986" y="110606"/>
                      <a:pt x="203817" y="99118"/>
                      <a:pt x="185988" y="94728"/>
                    </a:cubicBezTo>
                    <a:lnTo>
                      <a:pt x="185988" y="156020"/>
                    </a:lnTo>
                    <a:cubicBezTo>
                      <a:pt x="221321" y="161818"/>
                      <a:pt x="247984" y="186855"/>
                      <a:pt x="247984" y="216769"/>
                    </a:cubicBezTo>
                    <a:lnTo>
                      <a:pt x="247984" y="216769"/>
                    </a:lnTo>
                    <a:close/>
                  </a:path>
                </a:pathLst>
              </a:custGeom>
              <a:solidFill>
                <a:srgbClr val="FFFFFF"/>
              </a:solidFill>
              <a:ln w="5404" cap="flat">
                <a:noFill/>
                <a:prstDash val="solid"/>
                <a:miter/>
              </a:ln>
            </p:spPr>
            <p:txBody>
              <a:bodyPr rtlCol="0" anchor="ctr"/>
              <a:lstStyle/>
              <a:p>
                <a:endParaRPr lang="en-US"/>
              </a:p>
            </p:txBody>
          </p:sp>
          <p:sp>
            <p:nvSpPr>
              <p:cNvPr id="39" name="Graphic 4">
                <a:extLst>
                  <a:ext uri="{FF2B5EF4-FFF2-40B4-BE49-F238E27FC236}">
                    <a16:creationId xmlns:a16="http://schemas.microsoft.com/office/drawing/2014/main" id="{F614F41B-FDE4-4F30-B7FE-D27C315B3005}"/>
                  </a:ext>
                </a:extLst>
              </p:cNvPr>
              <p:cNvSpPr/>
              <p:nvPr/>
            </p:nvSpPr>
            <p:spPr>
              <a:xfrm>
                <a:off x="2965883" y="2457472"/>
                <a:ext cx="30997" cy="58094"/>
              </a:xfrm>
              <a:custGeom>
                <a:avLst/>
                <a:gdLst>
                  <a:gd name="connsiteX0" fmla="*/ 30998 w 30997"/>
                  <a:gd name="connsiteY0" fmla="*/ 0 h 58094"/>
                  <a:gd name="connsiteX1" fmla="*/ 0 w 30997"/>
                  <a:gd name="connsiteY1" fmla="*/ 29047 h 58094"/>
                  <a:gd name="connsiteX2" fmla="*/ 30998 w 30997"/>
                  <a:gd name="connsiteY2" fmla="*/ 58094 h 58094"/>
                  <a:gd name="connsiteX3" fmla="*/ 30998 w 30997"/>
                  <a:gd name="connsiteY3" fmla="*/ 0 h 58094"/>
                </a:gdLst>
                <a:ahLst/>
                <a:cxnLst>
                  <a:cxn ang="0">
                    <a:pos x="connsiteX0" y="connsiteY0"/>
                  </a:cxn>
                  <a:cxn ang="0">
                    <a:pos x="connsiteX1" y="connsiteY1"/>
                  </a:cxn>
                  <a:cxn ang="0">
                    <a:pos x="connsiteX2" y="connsiteY2"/>
                  </a:cxn>
                  <a:cxn ang="0">
                    <a:pos x="connsiteX3" y="connsiteY3"/>
                  </a:cxn>
                </a:cxnLst>
                <a:rect l="l" t="t" r="r" b="b"/>
                <a:pathLst>
                  <a:path w="30997" h="58094">
                    <a:moveTo>
                      <a:pt x="30998" y="0"/>
                    </a:moveTo>
                    <a:cubicBezTo>
                      <a:pt x="13169" y="4390"/>
                      <a:pt x="0" y="15824"/>
                      <a:pt x="0" y="29047"/>
                    </a:cubicBezTo>
                    <a:cubicBezTo>
                      <a:pt x="0" y="42216"/>
                      <a:pt x="13169" y="53705"/>
                      <a:pt x="30998" y="58094"/>
                    </a:cubicBezTo>
                    <a:lnTo>
                      <a:pt x="30998" y="0"/>
                    </a:lnTo>
                    <a:close/>
                  </a:path>
                </a:pathLst>
              </a:custGeom>
              <a:solidFill>
                <a:srgbClr val="FFFFFF"/>
              </a:solidFill>
              <a:ln w="5404" cap="flat">
                <a:noFill/>
                <a:prstDash val="solid"/>
                <a:miter/>
              </a:ln>
            </p:spPr>
            <p:txBody>
              <a:bodyPr rtlCol="0" anchor="ctr"/>
              <a:lstStyle/>
              <a:p>
                <a:endParaRPr lang="en-US"/>
              </a:p>
            </p:txBody>
          </p:sp>
          <p:sp>
            <p:nvSpPr>
              <p:cNvPr id="40" name="Graphic 4">
                <a:extLst>
                  <a:ext uri="{FF2B5EF4-FFF2-40B4-BE49-F238E27FC236}">
                    <a16:creationId xmlns:a16="http://schemas.microsoft.com/office/drawing/2014/main" id="{D65BF856-92AD-41AA-B5B7-995935B17A3B}"/>
                  </a:ext>
                </a:extLst>
              </p:cNvPr>
              <p:cNvSpPr/>
              <p:nvPr/>
            </p:nvSpPr>
            <p:spPr>
              <a:xfrm>
                <a:off x="2747922" y="2268666"/>
                <a:ext cx="528916" cy="528916"/>
              </a:xfrm>
              <a:custGeom>
                <a:avLst/>
                <a:gdLst>
                  <a:gd name="connsiteX0" fmla="*/ 264458 w 528916"/>
                  <a:gd name="connsiteY0" fmla="*/ 0 h 528916"/>
                  <a:gd name="connsiteX1" fmla="*/ 0 w 528916"/>
                  <a:gd name="connsiteY1" fmla="*/ 264458 h 528916"/>
                  <a:gd name="connsiteX2" fmla="*/ 264458 w 528916"/>
                  <a:gd name="connsiteY2" fmla="*/ 528917 h 528916"/>
                  <a:gd name="connsiteX3" fmla="*/ 528917 w 528916"/>
                  <a:gd name="connsiteY3" fmla="*/ 264458 h 528916"/>
                  <a:gd name="connsiteX4" fmla="*/ 264458 w 528916"/>
                  <a:gd name="connsiteY4" fmla="*/ 0 h 528916"/>
                  <a:gd name="connsiteX5" fmla="*/ 264458 w 528916"/>
                  <a:gd name="connsiteY5" fmla="*/ 465945 h 528916"/>
                  <a:gd name="connsiteX6" fmla="*/ 63026 w 528916"/>
                  <a:gd name="connsiteY6" fmla="*/ 264513 h 528916"/>
                  <a:gd name="connsiteX7" fmla="*/ 264458 w 528916"/>
                  <a:gd name="connsiteY7" fmla="*/ 63080 h 528916"/>
                  <a:gd name="connsiteX8" fmla="*/ 465891 w 528916"/>
                  <a:gd name="connsiteY8" fmla="*/ 264513 h 528916"/>
                  <a:gd name="connsiteX9" fmla="*/ 264458 w 528916"/>
                  <a:gd name="connsiteY9" fmla="*/ 465945 h 528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16" h="528916">
                    <a:moveTo>
                      <a:pt x="264458" y="0"/>
                    </a:moveTo>
                    <a:cubicBezTo>
                      <a:pt x="119169" y="0"/>
                      <a:pt x="0" y="119223"/>
                      <a:pt x="0" y="264458"/>
                    </a:cubicBezTo>
                    <a:cubicBezTo>
                      <a:pt x="0" y="409694"/>
                      <a:pt x="119223" y="528917"/>
                      <a:pt x="264458" y="528917"/>
                    </a:cubicBezTo>
                    <a:cubicBezTo>
                      <a:pt x="409694" y="528917"/>
                      <a:pt x="528917" y="409694"/>
                      <a:pt x="528917" y="264458"/>
                    </a:cubicBezTo>
                    <a:cubicBezTo>
                      <a:pt x="528917" y="119223"/>
                      <a:pt x="409694" y="0"/>
                      <a:pt x="264458" y="0"/>
                    </a:cubicBezTo>
                    <a:close/>
                    <a:moveTo>
                      <a:pt x="264458" y="465945"/>
                    </a:moveTo>
                    <a:cubicBezTo>
                      <a:pt x="153364" y="465945"/>
                      <a:pt x="63026" y="375553"/>
                      <a:pt x="63026" y="264513"/>
                    </a:cubicBezTo>
                    <a:cubicBezTo>
                      <a:pt x="63026" y="153473"/>
                      <a:pt x="153418" y="63080"/>
                      <a:pt x="264458" y="63080"/>
                    </a:cubicBezTo>
                    <a:cubicBezTo>
                      <a:pt x="375498" y="63080"/>
                      <a:pt x="465891" y="153473"/>
                      <a:pt x="465891" y="264513"/>
                    </a:cubicBezTo>
                    <a:cubicBezTo>
                      <a:pt x="465891" y="375553"/>
                      <a:pt x="375498" y="465945"/>
                      <a:pt x="264458" y="465945"/>
                    </a:cubicBezTo>
                    <a:close/>
                  </a:path>
                </a:pathLst>
              </a:custGeom>
              <a:solidFill>
                <a:srgbClr val="FFFFFF"/>
              </a:solidFill>
              <a:ln w="5404" cap="flat">
                <a:noFill/>
                <a:prstDash val="solid"/>
                <a:miter/>
              </a:ln>
            </p:spPr>
            <p:txBody>
              <a:bodyPr rtlCol="0" anchor="ctr"/>
              <a:lstStyle/>
              <a:p>
                <a:endParaRPr lang="en-US"/>
              </a:p>
            </p:txBody>
          </p:sp>
        </p:grpSp>
      </p:grpSp>
      <p:grpSp>
        <p:nvGrpSpPr>
          <p:cNvPr id="41" name="Graphic 4">
            <a:extLst>
              <a:ext uri="{FF2B5EF4-FFF2-40B4-BE49-F238E27FC236}">
                <a16:creationId xmlns:a16="http://schemas.microsoft.com/office/drawing/2014/main" id="{E3A7D358-BC52-4D90-896B-57F24094B5D3}"/>
              </a:ext>
            </a:extLst>
          </p:cNvPr>
          <p:cNvGrpSpPr/>
          <p:nvPr/>
        </p:nvGrpSpPr>
        <p:grpSpPr>
          <a:xfrm>
            <a:off x="3378553" y="2564278"/>
            <a:ext cx="813534" cy="813534"/>
            <a:chOff x="4315217" y="2395313"/>
            <a:chExt cx="813534" cy="813534"/>
          </a:xfrm>
        </p:grpSpPr>
        <p:sp>
          <p:nvSpPr>
            <p:cNvPr id="42" name="Graphic 4">
              <a:extLst>
                <a:ext uri="{FF2B5EF4-FFF2-40B4-BE49-F238E27FC236}">
                  <a16:creationId xmlns:a16="http://schemas.microsoft.com/office/drawing/2014/main" id="{5E702A35-F364-4C8F-9FDB-AF0F1CBA4B43}"/>
                </a:ext>
              </a:extLst>
            </p:cNvPr>
            <p:cNvSpPr/>
            <p:nvPr/>
          </p:nvSpPr>
          <p:spPr>
            <a:xfrm>
              <a:off x="4315217" y="2395313"/>
              <a:ext cx="813534" cy="813534"/>
            </a:xfrm>
            <a:custGeom>
              <a:avLst/>
              <a:gdLst>
                <a:gd name="connsiteX0" fmla="*/ 813535 w 813534"/>
                <a:gd name="connsiteY0" fmla="*/ 406767 h 813534"/>
                <a:gd name="connsiteX1" fmla="*/ 406767 w 813534"/>
                <a:gd name="connsiteY1" fmla="*/ 813535 h 813534"/>
                <a:gd name="connsiteX2" fmla="*/ 0 w 813534"/>
                <a:gd name="connsiteY2" fmla="*/ 406767 h 813534"/>
                <a:gd name="connsiteX3" fmla="*/ 406767 w 813534"/>
                <a:gd name="connsiteY3" fmla="*/ 0 h 813534"/>
                <a:gd name="connsiteX4" fmla="*/ 813535 w 813534"/>
                <a:gd name="connsiteY4" fmla="*/ 406767 h 8135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3534" h="813534">
                  <a:moveTo>
                    <a:pt x="813535" y="406767"/>
                  </a:moveTo>
                  <a:cubicBezTo>
                    <a:pt x="813535" y="631419"/>
                    <a:pt x="631419" y="813535"/>
                    <a:pt x="406767" y="813535"/>
                  </a:cubicBezTo>
                  <a:cubicBezTo>
                    <a:pt x="182116" y="813535"/>
                    <a:pt x="0" y="631419"/>
                    <a:pt x="0" y="406767"/>
                  </a:cubicBezTo>
                  <a:cubicBezTo>
                    <a:pt x="0" y="182116"/>
                    <a:pt x="182116" y="0"/>
                    <a:pt x="406767" y="0"/>
                  </a:cubicBezTo>
                  <a:cubicBezTo>
                    <a:pt x="631419" y="0"/>
                    <a:pt x="813535" y="182116"/>
                    <a:pt x="813535" y="406767"/>
                  </a:cubicBezTo>
                  <a:close/>
                </a:path>
              </a:pathLst>
            </a:custGeom>
            <a:solidFill>
              <a:srgbClr val="53AB3D"/>
            </a:solidFill>
            <a:ln w="5404" cap="flat">
              <a:noFill/>
              <a:prstDash val="solid"/>
              <a:miter/>
            </a:ln>
          </p:spPr>
          <p:txBody>
            <a:bodyPr rtlCol="0" anchor="ctr"/>
            <a:lstStyle/>
            <a:p>
              <a:endParaRPr lang="en-US"/>
            </a:p>
          </p:txBody>
        </p:sp>
        <p:grpSp>
          <p:nvGrpSpPr>
            <p:cNvPr id="43" name="Graphic 4">
              <a:extLst>
                <a:ext uri="{FF2B5EF4-FFF2-40B4-BE49-F238E27FC236}">
                  <a16:creationId xmlns:a16="http://schemas.microsoft.com/office/drawing/2014/main" id="{3B0724E0-5552-4586-9821-15917B8AA4B5}"/>
                </a:ext>
              </a:extLst>
            </p:cNvPr>
            <p:cNvGrpSpPr/>
            <p:nvPr/>
          </p:nvGrpSpPr>
          <p:grpSpPr>
            <a:xfrm>
              <a:off x="4459206" y="2529331"/>
              <a:ext cx="528916" cy="528916"/>
              <a:chOff x="4459206" y="2529331"/>
              <a:chExt cx="528916" cy="528916"/>
            </a:xfrm>
            <a:solidFill>
              <a:srgbClr val="FFFFFF"/>
            </a:solidFill>
          </p:grpSpPr>
          <p:sp>
            <p:nvSpPr>
              <p:cNvPr id="44" name="Graphic 4">
                <a:extLst>
                  <a:ext uri="{FF2B5EF4-FFF2-40B4-BE49-F238E27FC236}">
                    <a16:creationId xmlns:a16="http://schemas.microsoft.com/office/drawing/2014/main" id="{353D4B62-F001-408E-AB26-1D47A94479DF}"/>
                  </a:ext>
                </a:extLst>
              </p:cNvPr>
              <p:cNvSpPr/>
              <p:nvPr/>
            </p:nvSpPr>
            <p:spPr>
              <a:xfrm>
                <a:off x="4739163" y="2811077"/>
                <a:ext cx="30997" cy="58094"/>
              </a:xfrm>
              <a:custGeom>
                <a:avLst/>
                <a:gdLst>
                  <a:gd name="connsiteX0" fmla="*/ 0 w 30997"/>
                  <a:gd name="connsiteY0" fmla="*/ 58094 h 58094"/>
                  <a:gd name="connsiteX1" fmla="*/ 30998 w 30997"/>
                  <a:gd name="connsiteY1" fmla="*/ 29047 h 58094"/>
                  <a:gd name="connsiteX2" fmla="*/ 0 w 30997"/>
                  <a:gd name="connsiteY2" fmla="*/ 0 h 58094"/>
                  <a:gd name="connsiteX3" fmla="*/ 0 w 30997"/>
                  <a:gd name="connsiteY3" fmla="*/ 58094 h 58094"/>
                </a:gdLst>
                <a:ahLst/>
                <a:cxnLst>
                  <a:cxn ang="0">
                    <a:pos x="connsiteX0" y="connsiteY0"/>
                  </a:cxn>
                  <a:cxn ang="0">
                    <a:pos x="connsiteX1" y="connsiteY1"/>
                  </a:cxn>
                  <a:cxn ang="0">
                    <a:pos x="connsiteX2" y="connsiteY2"/>
                  </a:cxn>
                  <a:cxn ang="0">
                    <a:pos x="connsiteX3" y="connsiteY3"/>
                  </a:cxn>
                </a:cxnLst>
                <a:rect l="l" t="t" r="r" b="b"/>
                <a:pathLst>
                  <a:path w="30997" h="58094">
                    <a:moveTo>
                      <a:pt x="0" y="58094"/>
                    </a:moveTo>
                    <a:cubicBezTo>
                      <a:pt x="17829" y="53705"/>
                      <a:pt x="30998" y="42270"/>
                      <a:pt x="30998" y="29047"/>
                    </a:cubicBezTo>
                    <a:cubicBezTo>
                      <a:pt x="30998" y="15824"/>
                      <a:pt x="17829" y="4390"/>
                      <a:pt x="0" y="0"/>
                    </a:cubicBezTo>
                    <a:lnTo>
                      <a:pt x="0" y="58094"/>
                    </a:lnTo>
                    <a:close/>
                  </a:path>
                </a:pathLst>
              </a:custGeom>
              <a:solidFill>
                <a:srgbClr val="FFFFFF"/>
              </a:solidFill>
              <a:ln w="5404" cap="flat">
                <a:noFill/>
                <a:prstDash val="solid"/>
                <a:miter/>
              </a:ln>
            </p:spPr>
            <p:txBody>
              <a:bodyPr rtlCol="0" anchor="ctr"/>
              <a:lstStyle/>
              <a:p>
                <a:endParaRPr lang="en-US"/>
              </a:p>
            </p:txBody>
          </p:sp>
          <p:sp>
            <p:nvSpPr>
              <p:cNvPr id="45" name="Graphic 4">
                <a:extLst>
                  <a:ext uri="{FF2B5EF4-FFF2-40B4-BE49-F238E27FC236}">
                    <a16:creationId xmlns:a16="http://schemas.microsoft.com/office/drawing/2014/main" id="{BE342F97-E079-4FE3-B290-7A3D77026ED2}"/>
                  </a:ext>
                </a:extLst>
              </p:cNvPr>
              <p:cNvSpPr/>
              <p:nvPr/>
            </p:nvSpPr>
            <p:spPr>
              <a:xfrm>
                <a:off x="4553175" y="2623355"/>
                <a:ext cx="340977" cy="340977"/>
              </a:xfrm>
              <a:custGeom>
                <a:avLst/>
                <a:gdLst>
                  <a:gd name="connsiteX0" fmla="*/ 170489 w 340977"/>
                  <a:gd name="connsiteY0" fmla="*/ 0 h 340977"/>
                  <a:gd name="connsiteX1" fmla="*/ 0 w 340977"/>
                  <a:gd name="connsiteY1" fmla="*/ 170489 h 340977"/>
                  <a:gd name="connsiteX2" fmla="*/ 170489 w 340977"/>
                  <a:gd name="connsiteY2" fmla="*/ 340978 h 340977"/>
                  <a:gd name="connsiteX3" fmla="*/ 340978 w 340977"/>
                  <a:gd name="connsiteY3" fmla="*/ 170489 h 340977"/>
                  <a:gd name="connsiteX4" fmla="*/ 170489 w 340977"/>
                  <a:gd name="connsiteY4" fmla="*/ 0 h 340977"/>
                  <a:gd name="connsiteX5" fmla="*/ 247984 w 340977"/>
                  <a:gd name="connsiteY5" fmla="*/ 216769 h 340977"/>
                  <a:gd name="connsiteX6" fmla="*/ 185988 w 340977"/>
                  <a:gd name="connsiteY6" fmla="*/ 277519 h 340977"/>
                  <a:gd name="connsiteX7" fmla="*/ 185988 w 340977"/>
                  <a:gd name="connsiteY7" fmla="*/ 294427 h 340977"/>
                  <a:gd name="connsiteX8" fmla="*/ 170489 w 340977"/>
                  <a:gd name="connsiteY8" fmla="*/ 309926 h 340977"/>
                  <a:gd name="connsiteX9" fmla="*/ 154990 w 340977"/>
                  <a:gd name="connsiteY9" fmla="*/ 294427 h 340977"/>
                  <a:gd name="connsiteX10" fmla="*/ 154990 w 340977"/>
                  <a:gd name="connsiteY10" fmla="*/ 277519 h 340977"/>
                  <a:gd name="connsiteX11" fmla="*/ 92994 w 340977"/>
                  <a:gd name="connsiteY11" fmla="*/ 216769 h 340977"/>
                  <a:gd name="connsiteX12" fmla="*/ 108493 w 340977"/>
                  <a:gd name="connsiteY12" fmla="*/ 201270 h 340977"/>
                  <a:gd name="connsiteX13" fmla="*/ 123992 w 340977"/>
                  <a:gd name="connsiteY13" fmla="*/ 216769 h 340977"/>
                  <a:gd name="connsiteX14" fmla="*/ 154990 w 340977"/>
                  <a:gd name="connsiteY14" fmla="*/ 245816 h 340977"/>
                  <a:gd name="connsiteX15" fmla="*/ 154990 w 340977"/>
                  <a:gd name="connsiteY15" fmla="*/ 184525 h 340977"/>
                  <a:gd name="connsiteX16" fmla="*/ 92994 w 340977"/>
                  <a:gd name="connsiteY16" fmla="*/ 123775 h 340977"/>
                  <a:gd name="connsiteX17" fmla="*/ 154990 w 340977"/>
                  <a:gd name="connsiteY17" fmla="*/ 63026 h 340977"/>
                  <a:gd name="connsiteX18" fmla="*/ 154990 w 340977"/>
                  <a:gd name="connsiteY18" fmla="*/ 46280 h 340977"/>
                  <a:gd name="connsiteX19" fmla="*/ 170489 w 340977"/>
                  <a:gd name="connsiteY19" fmla="*/ 30781 h 340977"/>
                  <a:gd name="connsiteX20" fmla="*/ 185988 w 340977"/>
                  <a:gd name="connsiteY20" fmla="*/ 46280 h 340977"/>
                  <a:gd name="connsiteX21" fmla="*/ 185988 w 340977"/>
                  <a:gd name="connsiteY21" fmla="*/ 63026 h 340977"/>
                  <a:gd name="connsiteX22" fmla="*/ 247984 w 340977"/>
                  <a:gd name="connsiteY22" fmla="*/ 123775 h 340977"/>
                  <a:gd name="connsiteX23" fmla="*/ 232485 w 340977"/>
                  <a:gd name="connsiteY23" fmla="*/ 139274 h 340977"/>
                  <a:gd name="connsiteX24" fmla="*/ 216986 w 340977"/>
                  <a:gd name="connsiteY24" fmla="*/ 123775 h 340977"/>
                  <a:gd name="connsiteX25" fmla="*/ 185988 w 340977"/>
                  <a:gd name="connsiteY25" fmla="*/ 94728 h 340977"/>
                  <a:gd name="connsiteX26" fmla="*/ 185988 w 340977"/>
                  <a:gd name="connsiteY26" fmla="*/ 156020 h 340977"/>
                  <a:gd name="connsiteX27" fmla="*/ 247984 w 340977"/>
                  <a:gd name="connsiteY27" fmla="*/ 216769 h 340977"/>
                  <a:gd name="connsiteX28" fmla="*/ 247984 w 340977"/>
                  <a:gd name="connsiteY28" fmla="*/ 216769 h 340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40977" h="340977">
                    <a:moveTo>
                      <a:pt x="170489" y="0"/>
                    </a:moveTo>
                    <a:cubicBezTo>
                      <a:pt x="76519" y="0"/>
                      <a:pt x="0" y="76465"/>
                      <a:pt x="0" y="170489"/>
                    </a:cubicBezTo>
                    <a:cubicBezTo>
                      <a:pt x="0" y="264513"/>
                      <a:pt x="76465" y="340978"/>
                      <a:pt x="170489" y="340978"/>
                    </a:cubicBezTo>
                    <a:cubicBezTo>
                      <a:pt x="264458" y="340978"/>
                      <a:pt x="340978" y="264513"/>
                      <a:pt x="340978" y="170489"/>
                    </a:cubicBezTo>
                    <a:cubicBezTo>
                      <a:pt x="340978" y="76465"/>
                      <a:pt x="264513" y="0"/>
                      <a:pt x="170489" y="0"/>
                    </a:cubicBezTo>
                    <a:close/>
                    <a:moveTo>
                      <a:pt x="247984" y="216769"/>
                    </a:moveTo>
                    <a:cubicBezTo>
                      <a:pt x="247984" y="246683"/>
                      <a:pt x="221321" y="271720"/>
                      <a:pt x="185988" y="277519"/>
                    </a:cubicBezTo>
                    <a:lnTo>
                      <a:pt x="185988" y="294427"/>
                    </a:lnTo>
                    <a:cubicBezTo>
                      <a:pt x="185988" y="302989"/>
                      <a:pt x="179051" y="309926"/>
                      <a:pt x="170489" y="309926"/>
                    </a:cubicBezTo>
                    <a:cubicBezTo>
                      <a:pt x="161927" y="309926"/>
                      <a:pt x="154990" y="302989"/>
                      <a:pt x="154990" y="294427"/>
                    </a:cubicBezTo>
                    <a:lnTo>
                      <a:pt x="154990" y="277519"/>
                    </a:lnTo>
                    <a:cubicBezTo>
                      <a:pt x="119657" y="271774"/>
                      <a:pt x="92994" y="246738"/>
                      <a:pt x="92994" y="216769"/>
                    </a:cubicBezTo>
                    <a:cubicBezTo>
                      <a:pt x="92994" y="208207"/>
                      <a:pt x="99931" y="201270"/>
                      <a:pt x="108493" y="201270"/>
                    </a:cubicBezTo>
                    <a:cubicBezTo>
                      <a:pt x="117055" y="201270"/>
                      <a:pt x="123992" y="208207"/>
                      <a:pt x="123992" y="216769"/>
                    </a:cubicBezTo>
                    <a:cubicBezTo>
                      <a:pt x="123992" y="229938"/>
                      <a:pt x="137161" y="241427"/>
                      <a:pt x="154990" y="245816"/>
                    </a:cubicBezTo>
                    <a:lnTo>
                      <a:pt x="154990" y="184525"/>
                    </a:lnTo>
                    <a:cubicBezTo>
                      <a:pt x="119657" y="178780"/>
                      <a:pt x="92994" y="153744"/>
                      <a:pt x="92994" y="123775"/>
                    </a:cubicBezTo>
                    <a:cubicBezTo>
                      <a:pt x="92994" y="93861"/>
                      <a:pt x="119657" y="68824"/>
                      <a:pt x="154990" y="63026"/>
                    </a:cubicBezTo>
                    <a:lnTo>
                      <a:pt x="154990" y="46280"/>
                    </a:lnTo>
                    <a:cubicBezTo>
                      <a:pt x="154990" y="37718"/>
                      <a:pt x="161927" y="30781"/>
                      <a:pt x="170489" y="30781"/>
                    </a:cubicBezTo>
                    <a:cubicBezTo>
                      <a:pt x="179051" y="30781"/>
                      <a:pt x="185988" y="37718"/>
                      <a:pt x="185988" y="46280"/>
                    </a:cubicBezTo>
                    <a:lnTo>
                      <a:pt x="185988" y="63026"/>
                    </a:lnTo>
                    <a:cubicBezTo>
                      <a:pt x="221321" y="68770"/>
                      <a:pt x="247984" y="93807"/>
                      <a:pt x="247984" y="123775"/>
                    </a:cubicBezTo>
                    <a:cubicBezTo>
                      <a:pt x="247984" y="132338"/>
                      <a:pt x="241047" y="139274"/>
                      <a:pt x="232485" y="139274"/>
                    </a:cubicBezTo>
                    <a:cubicBezTo>
                      <a:pt x="223923" y="139274"/>
                      <a:pt x="216986" y="132338"/>
                      <a:pt x="216986" y="123775"/>
                    </a:cubicBezTo>
                    <a:cubicBezTo>
                      <a:pt x="216986" y="110606"/>
                      <a:pt x="203817" y="99118"/>
                      <a:pt x="185988" y="94728"/>
                    </a:cubicBezTo>
                    <a:lnTo>
                      <a:pt x="185988" y="156020"/>
                    </a:lnTo>
                    <a:cubicBezTo>
                      <a:pt x="221321" y="161818"/>
                      <a:pt x="247984" y="186855"/>
                      <a:pt x="247984" y="216769"/>
                    </a:cubicBezTo>
                    <a:lnTo>
                      <a:pt x="247984" y="216769"/>
                    </a:lnTo>
                    <a:close/>
                  </a:path>
                </a:pathLst>
              </a:custGeom>
              <a:solidFill>
                <a:srgbClr val="FFFFFF"/>
              </a:solidFill>
              <a:ln w="5404" cap="flat">
                <a:noFill/>
                <a:prstDash val="solid"/>
                <a:miter/>
              </a:ln>
            </p:spPr>
            <p:txBody>
              <a:bodyPr rtlCol="0" anchor="ctr"/>
              <a:lstStyle/>
              <a:p>
                <a:endParaRPr lang="en-US"/>
              </a:p>
            </p:txBody>
          </p:sp>
          <p:sp>
            <p:nvSpPr>
              <p:cNvPr id="46" name="Graphic 4">
                <a:extLst>
                  <a:ext uri="{FF2B5EF4-FFF2-40B4-BE49-F238E27FC236}">
                    <a16:creationId xmlns:a16="http://schemas.microsoft.com/office/drawing/2014/main" id="{93634DC0-DBE3-437B-AD0E-6B194A2B400B}"/>
                  </a:ext>
                </a:extLst>
              </p:cNvPr>
              <p:cNvSpPr/>
              <p:nvPr/>
            </p:nvSpPr>
            <p:spPr>
              <a:xfrm>
                <a:off x="4677167" y="2718137"/>
                <a:ext cx="30997" cy="58094"/>
              </a:xfrm>
              <a:custGeom>
                <a:avLst/>
                <a:gdLst>
                  <a:gd name="connsiteX0" fmla="*/ 30998 w 30997"/>
                  <a:gd name="connsiteY0" fmla="*/ 0 h 58094"/>
                  <a:gd name="connsiteX1" fmla="*/ 0 w 30997"/>
                  <a:gd name="connsiteY1" fmla="*/ 29047 h 58094"/>
                  <a:gd name="connsiteX2" fmla="*/ 30998 w 30997"/>
                  <a:gd name="connsiteY2" fmla="*/ 58094 h 58094"/>
                  <a:gd name="connsiteX3" fmla="*/ 30998 w 30997"/>
                  <a:gd name="connsiteY3" fmla="*/ 0 h 58094"/>
                </a:gdLst>
                <a:ahLst/>
                <a:cxnLst>
                  <a:cxn ang="0">
                    <a:pos x="connsiteX0" y="connsiteY0"/>
                  </a:cxn>
                  <a:cxn ang="0">
                    <a:pos x="connsiteX1" y="connsiteY1"/>
                  </a:cxn>
                  <a:cxn ang="0">
                    <a:pos x="connsiteX2" y="connsiteY2"/>
                  </a:cxn>
                  <a:cxn ang="0">
                    <a:pos x="connsiteX3" y="connsiteY3"/>
                  </a:cxn>
                </a:cxnLst>
                <a:rect l="l" t="t" r="r" b="b"/>
                <a:pathLst>
                  <a:path w="30997" h="58094">
                    <a:moveTo>
                      <a:pt x="30998" y="0"/>
                    </a:moveTo>
                    <a:cubicBezTo>
                      <a:pt x="13169" y="4390"/>
                      <a:pt x="0" y="15824"/>
                      <a:pt x="0" y="29047"/>
                    </a:cubicBezTo>
                    <a:cubicBezTo>
                      <a:pt x="0" y="42270"/>
                      <a:pt x="13169" y="53705"/>
                      <a:pt x="30998" y="58094"/>
                    </a:cubicBezTo>
                    <a:lnTo>
                      <a:pt x="30998" y="0"/>
                    </a:lnTo>
                    <a:close/>
                  </a:path>
                </a:pathLst>
              </a:custGeom>
              <a:solidFill>
                <a:srgbClr val="FFFFFF"/>
              </a:solidFill>
              <a:ln w="5404" cap="flat">
                <a:noFill/>
                <a:prstDash val="solid"/>
                <a:miter/>
              </a:ln>
            </p:spPr>
            <p:txBody>
              <a:bodyPr rtlCol="0" anchor="ctr"/>
              <a:lstStyle/>
              <a:p>
                <a:endParaRPr lang="en-US"/>
              </a:p>
            </p:txBody>
          </p:sp>
          <p:sp>
            <p:nvSpPr>
              <p:cNvPr id="47" name="Graphic 4">
                <a:extLst>
                  <a:ext uri="{FF2B5EF4-FFF2-40B4-BE49-F238E27FC236}">
                    <a16:creationId xmlns:a16="http://schemas.microsoft.com/office/drawing/2014/main" id="{5BEFE22D-2303-4E3E-9F45-65A687BFA1D1}"/>
                  </a:ext>
                </a:extLst>
              </p:cNvPr>
              <p:cNvSpPr/>
              <p:nvPr/>
            </p:nvSpPr>
            <p:spPr>
              <a:xfrm>
                <a:off x="4459206" y="2529331"/>
                <a:ext cx="528916" cy="528916"/>
              </a:xfrm>
              <a:custGeom>
                <a:avLst/>
                <a:gdLst>
                  <a:gd name="connsiteX0" fmla="*/ 264458 w 528916"/>
                  <a:gd name="connsiteY0" fmla="*/ 0 h 528916"/>
                  <a:gd name="connsiteX1" fmla="*/ 0 w 528916"/>
                  <a:gd name="connsiteY1" fmla="*/ 264458 h 528916"/>
                  <a:gd name="connsiteX2" fmla="*/ 264458 w 528916"/>
                  <a:gd name="connsiteY2" fmla="*/ 528917 h 528916"/>
                  <a:gd name="connsiteX3" fmla="*/ 528917 w 528916"/>
                  <a:gd name="connsiteY3" fmla="*/ 264458 h 528916"/>
                  <a:gd name="connsiteX4" fmla="*/ 264458 w 528916"/>
                  <a:gd name="connsiteY4" fmla="*/ 0 h 528916"/>
                  <a:gd name="connsiteX5" fmla="*/ 264458 w 528916"/>
                  <a:gd name="connsiteY5" fmla="*/ 465945 h 528916"/>
                  <a:gd name="connsiteX6" fmla="*/ 63026 w 528916"/>
                  <a:gd name="connsiteY6" fmla="*/ 264513 h 528916"/>
                  <a:gd name="connsiteX7" fmla="*/ 264458 w 528916"/>
                  <a:gd name="connsiteY7" fmla="*/ 63080 h 528916"/>
                  <a:gd name="connsiteX8" fmla="*/ 465891 w 528916"/>
                  <a:gd name="connsiteY8" fmla="*/ 264513 h 528916"/>
                  <a:gd name="connsiteX9" fmla="*/ 264458 w 528916"/>
                  <a:gd name="connsiteY9" fmla="*/ 465945 h 528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16" h="528916">
                    <a:moveTo>
                      <a:pt x="264458" y="0"/>
                    </a:moveTo>
                    <a:cubicBezTo>
                      <a:pt x="119169" y="0"/>
                      <a:pt x="0" y="119223"/>
                      <a:pt x="0" y="264458"/>
                    </a:cubicBezTo>
                    <a:cubicBezTo>
                      <a:pt x="0" y="409694"/>
                      <a:pt x="119223" y="528917"/>
                      <a:pt x="264458" y="528917"/>
                    </a:cubicBezTo>
                    <a:cubicBezTo>
                      <a:pt x="409748" y="528917"/>
                      <a:pt x="528917" y="409694"/>
                      <a:pt x="528917" y="264458"/>
                    </a:cubicBezTo>
                    <a:cubicBezTo>
                      <a:pt x="528917" y="119223"/>
                      <a:pt x="409748" y="0"/>
                      <a:pt x="264458" y="0"/>
                    </a:cubicBezTo>
                    <a:close/>
                    <a:moveTo>
                      <a:pt x="264458" y="465945"/>
                    </a:moveTo>
                    <a:cubicBezTo>
                      <a:pt x="153364" y="465945"/>
                      <a:pt x="63026" y="375553"/>
                      <a:pt x="63026" y="264513"/>
                    </a:cubicBezTo>
                    <a:cubicBezTo>
                      <a:pt x="63026" y="153473"/>
                      <a:pt x="153418" y="63080"/>
                      <a:pt x="264458" y="63080"/>
                    </a:cubicBezTo>
                    <a:cubicBezTo>
                      <a:pt x="375553" y="63080"/>
                      <a:pt x="465891" y="153473"/>
                      <a:pt x="465891" y="264513"/>
                    </a:cubicBezTo>
                    <a:cubicBezTo>
                      <a:pt x="465891" y="375553"/>
                      <a:pt x="375553" y="465945"/>
                      <a:pt x="264458" y="465945"/>
                    </a:cubicBezTo>
                    <a:close/>
                  </a:path>
                </a:pathLst>
              </a:custGeom>
              <a:solidFill>
                <a:srgbClr val="FFFFFF"/>
              </a:solidFill>
              <a:ln w="5404" cap="flat">
                <a:noFill/>
                <a:prstDash val="solid"/>
                <a:miter/>
              </a:ln>
            </p:spPr>
            <p:txBody>
              <a:bodyPr rtlCol="0" anchor="ctr"/>
              <a:lstStyle/>
              <a:p>
                <a:endParaRPr lang="en-US"/>
              </a:p>
            </p:txBody>
          </p:sp>
        </p:grpSp>
      </p:grpSp>
      <p:sp>
        <p:nvSpPr>
          <p:cNvPr id="48" name="Graphic 4">
            <a:extLst>
              <a:ext uri="{FF2B5EF4-FFF2-40B4-BE49-F238E27FC236}">
                <a16:creationId xmlns:a16="http://schemas.microsoft.com/office/drawing/2014/main" id="{0B06B5AA-65AF-4AD6-86A0-A3634A2A539E}"/>
              </a:ext>
            </a:extLst>
          </p:cNvPr>
          <p:cNvSpPr/>
          <p:nvPr/>
        </p:nvSpPr>
        <p:spPr>
          <a:xfrm>
            <a:off x="1519487" y="4154822"/>
            <a:ext cx="1028298" cy="363684"/>
          </a:xfrm>
          <a:custGeom>
            <a:avLst/>
            <a:gdLst>
              <a:gd name="connsiteX0" fmla="*/ 979525 w 1028298"/>
              <a:gd name="connsiteY0" fmla="*/ 363684 h 363684"/>
              <a:gd name="connsiteX1" fmla="*/ 48773 w 1028298"/>
              <a:gd name="connsiteY1" fmla="*/ 363684 h 363684"/>
              <a:gd name="connsiteX2" fmla="*/ 0 w 1028298"/>
              <a:gd name="connsiteY2" fmla="*/ 314911 h 363684"/>
              <a:gd name="connsiteX3" fmla="*/ 0 w 1028298"/>
              <a:gd name="connsiteY3" fmla="*/ 48773 h 363684"/>
              <a:gd name="connsiteX4" fmla="*/ 48773 w 1028298"/>
              <a:gd name="connsiteY4" fmla="*/ 0 h 363684"/>
              <a:gd name="connsiteX5" fmla="*/ 979525 w 1028298"/>
              <a:gd name="connsiteY5" fmla="*/ 0 h 363684"/>
              <a:gd name="connsiteX6" fmla="*/ 1028299 w 1028298"/>
              <a:gd name="connsiteY6" fmla="*/ 48773 h 363684"/>
              <a:gd name="connsiteX7" fmla="*/ 1028299 w 1028298"/>
              <a:gd name="connsiteY7" fmla="*/ 314911 h 363684"/>
              <a:gd name="connsiteX8" fmla="*/ 979525 w 1028298"/>
              <a:gd name="connsiteY8" fmla="*/ 363684 h 363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8298" h="363684">
                <a:moveTo>
                  <a:pt x="979525" y="363684"/>
                </a:moveTo>
                <a:lnTo>
                  <a:pt x="48773" y="363684"/>
                </a:lnTo>
                <a:cubicBezTo>
                  <a:pt x="21948" y="363684"/>
                  <a:pt x="0" y="341737"/>
                  <a:pt x="0" y="314911"/>
                </a:cubicBezTo>
                <a:lnTo>
                  <a:pt x="0" y="48773"/>
                </a:lnTo>
                <a:cubicBezTo>
                  <a:pt x="0" y="21948"/>
                  <a:pt x="21948" y="0"/>
                  <a:pt x="48773" y="0"/>
                </a:cubicBezTo>
                <a:lnTo>
                  <a:pt x="979525" y="0"/>
                </a:lnTo>
                <a:cubicBezTo>
                  <a:pt x="1006351" y="0"/>
                  <a:pt x="1028299" y="21948"/>
                  <a:pt x="1028299" y="48773"/>
                </a:cubicBezTo>
                <a:lnTo>
                  <a:pt x="1028299" y="314911"/>
                </a:lnTo>
                <a:cubicBezTo>
                  <a:pt x="1028299" y="341737"/>
                  <a:pt x="1006351" y="363684"/>
                  <a:pt x="979525" y="363684"/>
                </a:cubicBezTo>
                <a:close/>
              </a:path>
            </a:pathLst>
          </a:custGeom>
          <a:solidFill>
            <a:srgbClr val="000C54"/>
          </a:solidFill>
          <a:ln w="5404" cap="flat">
            <a:noFill/>
            <a:prstDash val="solid"/>
            <a:miter/>
          </a:ln>
        </p:spPr>
        <p:txBody>
          <a:bodyPr rtlCol="0" anchor="ctr"/>
          <a:lstStyle/>
          <a:p>
            <a:endParaRPr lang="en-US"/>
          </a:p>
        </p:txBody>
      </p:sp>
      <p:sp>
        <p:nvSpPr>
          <p:cNvPr id="49" name="Graphic 4">
            <a:extLst>
              <a:ext uri="{FF2B5EF4-FFF2-40B4-BE49-F238E27FC236}">
                <a16:creationId xmlns:a16="http://schemas.microsoft.com/office/drawing/2014/main" id="{DFAD50D9-E382-4203-93F7-03BA825598A6}"/>
              </a:ext>
            </a:extLst>
          </p:cNvPr>
          <p:cNvSpPr txBox="1"/>
          <p:nvPr/>
        </p:nvSpPr>
        <p:spPr>
          <a:xfrm>
            <a:off x="1515814" y="4138382"/>
            <a:ext cx="1026243" cy="355034"/>
          </a:xfrm>
          <a:prstGeom prst="rect">
            <a:avLst/>
          </a:prstGeom>
          <a:noFill/>
        </p:spPr>
        <p:txBody>
          <a:bodyPr wrap="none" rtlCol="0">
            <a:spAutoFit/>
          </a:bodyPr>
          <a:lstStyle/>
          <a:p>
            <a:pPr algn="l"/>
            <a:r>
              <a:rPr lang="en-US" sz="1707" spc="0" baseline="0">
                <a:solidFill>
                  <a:srgbClr val="FFFFFF"/>
                </a:solidFill>
                <a:latin typeface="Crossten-Bold"/>
                <a:sym typeface="Crossten-Bold"/>
                <a:rtl val="0"/>
              </a:rPr>
              <a:t>ASSMCA</a:t>
            </a:r>
          </a:p>
        </p:txBody>
      </p:sp>
      <p:sp>
        <p:nvSpPr>
          <p:cNvPr id="50" name="Graphic 4">
            <a:extLst>
              <a:ext uri="{FF2B5EF4-FFF2-40B4-BE49-F238E27FC236}">
                <a16:creationId xmlns:a16="http://schemas.microsoft.com/office/drawing/2014/main" id="{A35B3AA9-73C8-4125-A561-F463751702F9}"/>
              </a:ext>
            </a:extLst>
          </p:cNvPr>
          <p:cNvSpPr/>
          <p:nvPr/>
        </p:nvSpPr>
        <p:spPr>
          <a:xfrm>
            <a:off x="3275100" y="4167395"/>
            <a:ext cx="1028298" cy="363684"/>
          </a:xfrm>
          <a:custGeom>
            <a:avLst/>
            <a:gdLst>
              <a:gd name="connsiteX0" fmla="*/ 979525 w 1028298"/>
              <a:gd name="connsiteY0" fmla="*/ 363684 h 363684"/>
              <a:gd name="connsiteX1" fmla="*/ 48773 w 1028298"/>
              <a:gd name="connsiteY1" fmla="*/ 363684 h 363684"/>
              <a:gd name="connsiteX2" fmla="*/ 0 w 1028298"/>
              <a:gd name="connsiteY2" fmla="*/ 314911 h 363684"/>
              <a:gd name="connsiteX3" fmla="*/ 0 w 1028298"/>
              <a:gd name="connsiteY3" fmla="*/ 48773 h 363684"/>
              <a:gd name="connsiteX4" fmla="*/ 48773 w 1028298"/>
              <a:gd name="connsiteY4" fmla="*/ 0 h 363684"/>
              <a:gd name="connsiteX5" fmla="*/ 979525 w 1028298"/>
              <a:gd name="connsiteY5" fmla="*/ 0 h 363684"/>
              <a:gd name="connsiteX6" fmla="*/ 1028299 w 1028298"/>
              <a:gd name="connsiteY6" fmla="*/ 48773 h 363684"/>
              <a:gd name="connsiteX7" fmla="*/ 1028299 w 1028298"/>
              <a:gd name="connsiteY7" fmla="*/ 314911 h 363684"/>
              <a:gd name="connsiteX8" fmla="*/ 979525 w 1028298"/>
              <a:gd name="connsiteY8" fmla="*/ 363684 h 363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8298" h="363684">
                <a:moveTo>
                  <a:pt x="979525" y="363684"/>
                </a:moveTo>
                <a:lnTo>
                  <a:pt x="48773" y="363684"/>
                </a:lnTo>
                <a:cubicBezTo>
                  <a:pt x="21948" y="363684"/>
                  <a:pt x="0" y="341737"/>
                  <a:pt x="0" y="314911"/>
                </a:cubicBezTo>
                <a:lnTo>
                  <a:pt x="0" y="48773"/>
                </a:lnTo>
                <a:cubicBezTo>
                  <a:pt x="0" y="21948"/>
                  <a:pt x="21948" y="0"/>
                  <a:pt x="48773" y="0"/>
                </a:cubicBezTo>
                <a:lnTo>
                  <a:pt x="979525" y="0"/>
                </a:lnTo>
                <a:cubicBezTo>
                  <a:pt x="1006351" y="0"/>
                  <a:pt x="1028299" y="21948"/>
                  <a:pt x="1028299" y="48773"/>
                </a:cubicBezTo>
                <a:lnTo>
                  <a:pt x="1028299" y="314911"/>
                </a:lnTo>
                <a:cubicBezTo>
                  <a:pt x="1028299" y="341737"/>
                  <a:pt x="1006351" y="363684"/>
                  <a:pt x="979525" y="363684"/>
                </a:cubicBezTo>
                <a:close/>
              </a:path>
            </a:pathLst>
          </a:custGeom>
          <a:solidFill>
            <a:srgbClr val="000C54"/>
          </a:solidFill>
          <a:ln w="5404" cap="flat">
            <a:noFill/>
            <a:prstDash val="solid"/>
            <a:miter/>
          </a:ln>
        </p:spPr>
        <p:txBody>
          <a:bodyPr rtlCol="0" anchor="ctr"/>
          <a:lstStyle/>
          <a:p>
            <a:endParaRPr lang="en-US"/>
          </a:p>
        </p:txBody>
      </p:sp>
      <p:sp>
        <p:nvSpPr>
          <p:cNvPr id="51" name="Graphic 4">
            <a:extLst>
              <a:ext uri="{FF2B5EF4-FFF2-40B4-BE49-F238E27FC236}">
                <a16:creationId xmlns:a16="http://schemas.microsoft.com/office/drawing/2014/main" id="{5F3B63FB-16C9-4DCB-9345-D80D318171C1}"/>
              </a:ext>
            </a:extLst>
          </p:cNvPr>
          <p:cNvSpPr txBox="1"/>
          <p:nvPr/>
        </p:nvSpPr>
        <p:spPr>
          <a:xfrm>
            <a:off x="3497184" y="4150927"/>
            <a:ext cx="589322" cy="373239"/>
          </a:xfrm>
          <a:prstGeom prst="rect">
            <a:avLst/>
          </a:prstGeom>
          <a:noFill/>
        </p:spPr>
        <p:txBody>
          <a:bodyPr wrap="none" rtlCol="0">
            <a:spAutoFit/>
          </a:bodyPr>
          <a:lstStyle/>
          <a:p>
            <a:pPr algn="l"/>
            <a:r>
              <a:rPr lang="en-US" sz="1707" spc="0" baseline="0">
                <a:solidFill>
                  <a:srgbClr val="FFFFFF"/>
                </a:solidFill>
                <a:latin typeface="Crossten-Bold"/>
                <a:sym typeface="Crossten-Bold"/>
                <a:rtl val="0"/>
              </a:rPr>
              <a:t>ASG</a:t>
            </a:r>
          </a:p>
        </p:txBody>
      </p:sp>
    </p:spTree>
    <p:extLst>
      <p:ext uri="{BB962C8B-B14F-4D97-AF65-F5344CB8AC3E}">
        <p14:creationId xmlns:p14="http://schemas.microsoft.com/office/powerpoint/2010/main" val="116422809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28535F5-651F-4C4D-9488-2D3FA1424654}"/>
              </a:ext>
            </a:extLst>
          </p:cNvPr>
          <p:cNvSpPr/>
          <p:nvPr/>
        </p:nvSpPr>
        <p:spPr>
          <a:xfrm>
            <a:off x="894549" y="471949"/>
            <a:ext cx="45719" cy="57518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R"/>
          </a:p>
        </p:txBody>
      </p:sp>
      <p:sp>
        <p:nvSpPr>
          <p:cNvPr id="4" name="TextBox 3">
            <a:extLst>
              <a:ext uri="{FF2B5EF4-FFF2-40B4-BE49-F238E27FC236}">
                <a16:creationId xmlns:a16="http://schemas.microsoft.com/office/drawing/2014/main" id="{C6BFD37C-3153-4D19-B618-16C568757F86}"/>
              </a:ext>
            </a:extLst>
          </p:cNvPr>
          <p:cNvSpPr txBox="1"/>
          <p:nvPr/>
        </p:nvSpPr>
        <p:spPr>
          <a:xfrm>
            <a:off x="1134550" y="523918"/>
            <a:ext cx="5395194" cy="52321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defTabSz="914400" hangingPunct="0"/>
            <a:r>
              <a:rPr lang="en-US" sz="2800" b="1" err="1">
                <a:solidFill>
                  <a:schemeClr val="accent1">
                    <a:lumMod val="50000"/>
                  </a:schemeClr>
                </a:solidFill>
                <a:latin typeface="Century Gothic" panose="020B0502020202020204" pitchFamily="34" charset="0"/>
                <a:sym typeface="Calibri"/>
              </a:rPr>
              <a:t>Ejemplos</a:t>
            </a:r>
            <a:r>
              <a:rPr lang="en-US" sz="2800" b="1">
                <a:solidFill>
                  <a:schemeClr val="accent1">
                    <a:lumMod val="50000"/>
                  </a:schemeClr>
                </a:solidFill>
                <a:latin typeface="Century Gothic" panose="020B0502020202020204" pitchFamily="34" charset="0"/>
                <a:sym typeface="Calibri"/>
              </a:rPr>
              <a:t> Subastas No </a:t>
            </a:r>
            <a:r>
              <a:rPr lang="en-US" sz="2800" b="1" err="1">
                <a:solidFill>
                  <a:schemeClr val="accent1">
                    <a:lumMod val="50000"/>
                  </a:schemeClr>
                </a:solidFill>
                <a:latin typeface="Century Gothic" panose="020B0502020202020204" pitchFamily="34" charset="0"/>
                <a:sym typeface="Calibri"/>
              </a:rPr>
              <a:t>exitosas</a:t>
            </a:r>
            <a:r>
              <a:rPr lang="en-US" sz="2800" b="1">
                <a:solidFill>
                  <a:schemeClr val="accent1">
                    <a:lumMod val="50000"/>
                  </a:schemeClr>
                </a:solidFill>
                <a:latin typeface="Century Gothic" panose="020B0502020202020204" pitchFamily="34" charset="0"/>
                <a:sym typeface="Calibri"/>
              </a:rPr>
              <a:t> </a:t>
            </a:r>
          </a:p>
        </p:txBody>
      </p:sp>
    </p:spTree>
    <p:extLst>
      <p:ext uri="{BB962C8B-B14F-4D97-AF65-F5344CB8AC3E}">
        <p14:creationId xmlns:p14="http://schemas.microsoft.com/office/powerpoint/2010/main" val="12224557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EE40D46-1BD2-4FDE-9809-A9F0440D34F4}"/>
              </a:ext>
            </a:extLst>
          </p:cNvPr>
          <p:cNvSpPr>
            <a:spLocks noGrp="1"/>
          </p:cNvSpPr>
          <p:nvPr>
            <p:ph type="title"/>
          </p:nvPr>
        </p:nvSpPr>
        <p:spPr>
          <a:xfrm>
            <a:off x="2046595" y="1090249"/>
            <a:ext cx="8098810" cy="243656"/>
          </a:xfrm>
        </p:spPr>
        <p:txBody>
          <a:bodyPr>
            <a:normAutofit fontScale="90000"/>
          </a:bodyPr>
          <a:lstStyle/>
          <a:p>
            <a:pPr algn="ctr"/>
            <a:r>
              <a:rPr lang="es-PR" b="1">
                <a:solidFill>
                  <a:schemeClr val="accent1">
                    <a:lumMod val="50000"/>
                  </a:schemeClr>
                </a:solidFill>
                <a:latin typeface="Century Gothic" panose="020B0502020202020204" pitchFamily="34" charset="0"/>
              </a:rPr>
              <a:t>Preguntas</a:t>
            </a:r>
          </a:p>
        </p:txBody>
      </p:sp>
      <p:pic>
        <p:nvPicPr>
          <p:cNvPr id="5" name="Graphic 4" descr="Badge Question Mark with solid fill">
            <a:extLst>
              <a:ext uri="{FF2B5EF4-FFF2-40B4-BE49-F238E27FC236}">
                <a16:creationId xmlns:a16="http://schemas.microsoft.com/office/drawing/2014/main" id="{F2973FA8-3D93-4E38-9D11-CB0CA20C98D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78413" y="1333906"/>
            <a:ext cx="3838225" cy="3838225"/>
          </a:xfrm>
          <a:prstGeom prst="rect">
            <a:avLst/>
          </a:prstGeom>
        </p:spPr>
      </p:pic>
    </p:spTree>
    <p:extLst>
      <p:ext uri="{BB962C8B-B14F-4D97-AF65-F5344CB8AC3E}">
        <p14:creationId xmlns:p14="http://schemas.microsoft.com/office/powerpoint/2010/main" val="300899633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TotalTime>
  <Words>6263</Words>
  <Application>Microsoft Office PowerPoint</Application>
  <PresentationFormat>Widescreen</PresentationFormat>
  <Paragraphs>589</Paragraphs>
  <Slides>63</Slides>
  <Notes>6</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63</vt:i4>
      </vt:variant>
    </vt:vector>
  </HeadingPairs>
  <TitlesOfParts>
    <vt:vector size="76" baseType="lpstr">
      <vt:lpstr>Arial</vt:lpstr>
      <vt:lpstr>Avenir Next</vt:lpstr>
      <vt:lpstr>Calibri</vt:lpstr>
      <vt:lpstr>Calibri Light</vt:lpstr>
      <vt:lpstr>Century Gothic</vt:lpstr>
      <vt:lpstr>Courier New</vt:lpstr>
      <vt:lpstr>Crossten-Bold</vt:lpstr>
      <vt:lpstr>Crossten-Book</vt:lpstr>
      <vt:lpstr>Microsoft Sans Serif</vt:lpstr>
      <vt:lpstr>Open Sans</vt:lpstr>
      <vt:lpstr>Wingdings</vt:lpstr>
      <vt:lpstr>Office Theme</vt:lpstr>
      <vt:lpstr>think-cell Slide</vt:lpstr>
      <vt:lpstr>PowerPoint Presentation</vt:lpstr>
      <vt:lpstr>Panelistas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Métodos de licitación dispuestos en el Artículo 31 de la Ley Núm. 73-2019</vt:lpstr>
      <vt:lpstr>Métodos de licitación dispuestos en el Artículo 31 de la Ley Núm. 73-2019</vt:lpstr>
      <vt:lpstr>Compra Informal</vt:lpstr>
      <vt:lpstr>Subasta Informal</vt:lpstr>
      <vt:lpstr>Subasta Informal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Compras excepcionales</vt:lpstr>
      <vt:lpstr>PowerPoint Presentation</vt:lpstr>
      <vt:lpstr>Compras Excepcionales Formularios en la página web de la ASG</vt:lpstr>
      <vt:lpstr>PowerPoint Presentation</vt:lpstr>
      <vt:lpstr>Junta de Subastas </vt:lpstr>
      <vt:lpstr>PowerPoint Presentation</vt:lpstr>
      <vt:lpstr>Proceso de Subasta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Formato y Contenido de Solicitud de Revisión</vt:lpstr>
      <vt:lpstr>Formato y Contenido de Solicitud de Revisión</vt:lpstr>
      <vt:lpstr>Determinación de la Junta Revisora</vt:lpstr>
      <vt:lpstr>Algunas recomendaciones para evitar errores comunes en las solicitudes de revisión:</vt:lpstr>
      <vt:lpstr>Dispone el Art. 6 (y) de la Ley Núm. 14-2004, según enmendada “Ley para la Inversión en la Industria Puertorriqueña” que:</vt:lpstr>
      <vt:lpstr>PowerPoint Presentation</vt:lpstr>
      <vt:lpstr>PowerPoint Presentation</vt:lpstr>
      <vt:lpstr>Plan Anual de Adquisiciones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Preguntas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Karmaly Santos</dc:creator>
  <cp:lastModifiedBy>Alexandra M. Ortíz-Fuster</cp:lastModifiedBy>
  <cp:revision>3</cp:revision>
  <cp:lastPrinted>2021-08-30T16:46:43Z</cp:lastPrinted>
  <dcterms:created xsi:type="dcterms:W3CDTF">2021-02-09T21:09:32Z</dcterms:created>
  <dcterms:modified xsi:type="dcterms:W3CDTF">2021-08-30T18:21:36Z</dcterms:modified>
</cp:coreProperties>
</file>